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comments/comment3.xml" ContentType="application/vnd.openxmlformats-officedocument.presentationml.comments+xml"/>
  <Override PartName="/ppt/notesSlides/notesSlide7.xml" ContentType="application/vnd.openxmlformats-officedocument.presentationml.notesSlide+xml"/>
  <Override PartName="/ppt/comments/comment4.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7"/>
  </p:notesMasterIdLst>
  <p:sldIdLst>
    <p:sldId id="256" r:id="rId2"/>
    <p:sldId id="399" r:id="rId3"/>
    <p:sldId id="402" r:id="rId4"/>
    <p:sldId id="389" r:id="rId5"/>
    <p:sldId id="266" r:id="rId6"/>
    <p:sldId id="267" r:id="rId7"/>
    <p:sldId id="268" r:id="rId8"/>
    <p:sldId id="269" r:id="rId9"/>
    <p:sldId id="270" r:id="rId10"/>
    <p:sldId id="391" r:id="rId11"/>
    <p:sldId id="392" r:id="rId12"/>
    <p:sldId id="405" r:id="rId13"/>
    <p:sldId id="393" r:id="rId14"/>
    <p:sldId id="406" r:id="rId15"/>
    <p:sldId id="404" r:id="rId16"/>
    <p:sldId id="271" r:id="rId17"/>
    <p:sldId id="272" r:id="rId18"/>
    <p:sldId id="273" r:id="rId19"/>
    <p:sldId id="274" r:id="rId20"/>
    <p:sldId id="275" r:id="rId21"/>
    <p:sldId id="276" r:id="rId22"/>
    <p:sldId id="277" r:id="rId23"/>
    <p:sldId id="278" r:id="rId24"/>
    <p:sldId id="279" r:id="rId25"/>
    <p:sldId id="280" r:id="rId26"/>
    <p:sldId id="282" r:id="rId27"/>
    <p:sldId id="394" r:id="rId28"/>
    <p:sldId id="281" r:id="rId29"/>
    <p:sldId id="408" r:id="rId30"/>
    <p:sldId id="407" r:id="rId31"/>
    <p:sldId id="403" r:id="rId32"/>
    <p:sldId id="285" r:id="rId33"/>
    <p:sldId id="286" r:id="rId34"/>
    <p:sldId id="395" r:id="rId35"/>
    <p:sldId id="288" r:id="rId36"/>
    <p:sldId id="289" r:id="rId37"/>
    <p:sldId id="290" r:id="rId38"/>
    <p:sldId id="291" r:id="rId39"/>
    <p:sldId id="410" r:id="rId40"/>
    <p:sldId id="292" r:id="rId41"/>
    <p:sldId id="293" r:id="rId42"/>
    <p:sldId id="294" r:id="rId43"/>
    <p:sldId id="411" r:id="rId44"/>
    <p:sldId id="295" r:id="rId45"/>
    <p:sldId id="412" r:id="rId46"/>
    <p:sldId id="413" r:id="rId47"/>
    <p:sldId id="414" r:id="rId48"/>
    <p:sldId id="428" r:id="rId49"/>
    <p:sldId id="296" r:id="rId50"/>
    <p:sldId id="297" r:id="rId51"/>
    <p:sldId id="298" r:id="rId52"/>
    <p:sldId id="299" r:id="rId53"/>
    <p:sldId id="300" r:id="rId54"/>
    <p:sldId id="301" r:id="rId55"/>
    <p:sldId id="309" r:id="rId56"/>
    <p:sldId id="303" r:id="rId57"/>
    <p:sldId id="302" r:id="rId58"/>
    <p:sldId id="310" r:id="rId59"/>
    <p:sldId id="311" r:id="rId60"/>
    <p:sldId id="312" r:id="rId61"/>
    <p:sldId id="313" r:id="rId62"/>
    <p:sldId id="314" r:id="rId63"/>
    <p:sldId id="396" r:id="rId64"/>
    <p:sldId id="415" r:id="rId65"/>
    <p:sldId id="397" r:id="rId66"/>
    <p:sldId id="42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416" r:id="rId81"/>
    <p:sldId id="333" r:id="rId82"/>
    <p:sldId id="334" r:id="rId83"/>
    <p:sldId id="335" r:id="rId84"/>
    <p:sldId id="336" r:id="rId85"/>
    <p:sldId id="337" r:id="rId86"/>
    <p:sldId id="338" r:id="rId87"/>
    <p:sldId id="339" r:id="rId88"/>
    <p:sldId id="400" r:id="rId89"/>
    <p:sldId id="419" r:id="rId90"/>
    <p:sldId id="425" r:id="rId91"/>
    <p:sldId id="349" r:id="rId92"/>
    <p:sldId id="350" r:id="rId93"/>
    <p:sldId id="420" r:id="rId94"/>
    <p:sldId id="421" r:id="rId95"/>
    <p:sldId id="422" r:id="rId96"/>
    <p:sldId id="353" r:id="rId97"/>
    <p:sldId id="354" r:id="rId98"/>
    <p:sldId id="417" r:id="rId99"/>
    <p:sldId id="423"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70" r:id="rId115"/>
    <p:sldId id="372" r:id="rId116"/>
    <p:sldId id="371" r:id="rId117"/>
    <p:sldId id="373" r:id="rId118"/>
    <p:sldId id="374" r:id="rId119"/>
    <p:sldId id="426" r:id="rId120"/>
    <p:sldId id="427" r:id="rId121"/>
    <p:sldId id="375" r:id="rId122"/>
    <p:sldId id="376" r:id="rId123"/>
    <p:sldId id="377" r:id="rId124"/>
    <p:sldId id="378" r:id="rId125"/>
    <p:sldId id="401" r:id="rId1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ben Coste" initials="RC" lastIdx="1" clrIdx="0">
    <p:extLst>
      <p:ext uri="{19B8F6BF-5375-455C-9EA6-DF929625EA0E}">
        <p15:presenceInfo xmlns:p15="http://schemas.microsoft.com/office/powerpoint/2012/main" userId="b3561348081c527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4584"/>
    <a:srgbClr val="ACA9DD"/>
    <a:srgbClr val="29D3C9"/>
    <a:srgbClr val="97E3DB"/>
    <a:srgbClr val="D5D7EF"/>
    <a:srgbClr val="D5D7FF"/>
    <a:srgbClr val="AFB0DD"/>
    <a:srgbClr val="ACA9EE"/>
    <a:srgbClr val="F6F3FA"/>
    <a:srgbClr val="F1F4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6"/>
    <p:restoredTop sz="97411"/>
  </p:normalViewPr>
  <p:slideViewPr>
    <p:cSldViewPr snapToGrid="0" snapToObjects="1">
      <p:cViewPr>
        <p:scale>
          <a:sx n="66" d="100"/>
          <a:sy n="66" d="100"/>
        </p:scale>
        <p:origin x="876"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manzueta.OCSENI\AppData\Roaming\Microsoft\Excel\XLSTART\Sheet.xlsb"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psantana\Desktop\Estudio%20Hidrolog&#237;a\Bob%20Jenkins_hidrolog&#237;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Sheet2!$F$29</c:f>
              <c:strCache>
                <c:ptCount val="1"/>
                <c:pt idx="0">
                  <c:v>GW TAVERA</c:v>
                </c:pt>
              </c:strCache>
            </c:strRef>
          </c:tx>
          <c:invertIfNegative val="0"/>
          <c:cat>
            <c:numRef>
              <c:f>Sheet2!$E$30:$E$38</c:f>
              <c:numCache>
                <c:formatCode>General</c:formatCode>
                <c:ptCount val="9"/>
                <c:pt idx="0">
                  <c:v>2006</c:v>
                </c:pt>
                <c:pt idx="1">
                  <c:v>2007</c:v>
                </c:pt>
                <c:pt idx="2">
                  <c:v>2008</c:v>
                </c:pt>
                <c:pt idx="3">
                  <c:v>2009</c:v>
                </c:pt>
                <c:pt idx="4">
                  <c:v>2010</c:v>
                </c:pt>
                <c:pt idx="5">
                  <c:v>2011</c:v>
                </c:pt>
                <c:pt idx="6">
                  <c:v>2012</c:v>
                </c:pt>
                <c:pt idx="7">
                  <c:v>2013</c:v>
                </c:pt>
                <c:pt idx="8">
                  <c:v>2014</c:v>
                </c:pt>
              </c:numCache>
            </c:numRef>
          </c:cat>
          <c:val>
            <c:numRef>
              <c:f>Sheet2!$F$30:$F$38</c:f>
              <c:numCache>
                <c:formatCode>0.0</c:formatCode>
                <c:ptCount val="9"/>
                <c:pt idx="0">
                  <c:v>383.42000000000007</c:v>
                </c:pt>
                <c:pt idx="1">
                  <c:v>433.28399999999993</c:v>
                </c:pt>
                <c:pt idx="2">
                  <c:v>302.58229999999998</c:v>
                </c:pt>
                <c:pt idx="3">
                  <c:v>357.92809999999997</c:v>
                </c:pt>
                <c:pt idx="4">
                  <c:v>285.71909999999997</c:v>
                </c:pt>
                <c:pt idx="5">
                  <c:v>287.11349999999993</c:v>
                </c:pt>
                <c:pt idx="6">
                  <c:v>340.29241000000002</c:v>
                </c:pt>
                <c:pt idx="7">
                  <c:v>255.77699999999999</c:v>
                </c:pt>
                <c:pt idx="8">
                  <c:v>182.30899999999997</c:v>
                </c:pt>
              </c:numCache>
            </c:numRef>
          </c:val>
          <c:extLst>
            <c:ext xmlns:c16="http://schemas.microsoft.com/office/drawing/2014/chart" uri="{C3380CC4-5D6E-409C-BE32-E72D297353CC}">
              <c16:uniqueId val="{00000000-46C9-4AFA-BAF6-1044B8C43C01}"/>
            </c:ext>
          </c:extLst>
        </c:ser>
        <c:dLbls>
          <c:showLegendKey val="0"/>
          <c:showVal val="0"/>
          <c:showCatName val="0"/>
          <c:showSerName val="0"/>
          <c:showPercent val="0"/>
          <c:showBubbleSize val="0"/>
        </c:dLbls>
        <c:gapWidth val="150"/>
        <c:axId val="208898856"/>
        <c:axId val="208900032"/>
      </c:barChart>
      <c:catAx>
        <c:axId val="208898856"/>
        <c:scaling>
          <c:orientation val="minMax"/>
        </c:scaling>
        <c:delete val="0"/>
        <c:axPos val="b"/>
        <c:numFmt formatCode="General" sourceLinked="1"/>
        <c:majorTickMark val="out"/>
        <c:minorTickMark val="none"/>
        <c:tickLblPos val="nextTo"/>
        <c:crossAx val="208900032"/>
        <c:crosses val="autoZero"/>
        <c:auto val="1"/>
        <c:lblAlgn val="ctr"/>
        <c:lblOffset val="100"/>
        <c:noMultiLvlLbl val="0"/>
      </c:catAx>
      <c:valAx>
        <c:axId val="208900032"/>
        <c:scaling>
          <c:orientation val="minMax"/>
        </c:scaling>
        <c:delete val="0"/>
        <c:axPos val="l"/>
        <c:majorGridlines/>
        <c:numFmt formatCode="0.0" sourceLinked="1"/>
        <c:majorTickMark val="out"/>
        <c:minorTickMark val="none"/>
        <c:tickLblPos val="nextTo"/>
        <c:crossAx val="208898856"/>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2283564464307153E-2"/>
          <c:y val="0.1029943037423265"/>
          <c:w val="0.88651046321659732"/>
          <c:h val="0.82367484911163369"/>
        </c:manualLayout>
      </c:layout>
      <c:barChart>
        <c:barDir val="col"/>
        <c:grouping val="clustered"/>
        <c:varyColors val="0"/>
        <c:ser>
          <c:idx val="0"/>
          <c:order val="1"/>
          <c:tx>
            <c:strRef>
              <c:f>'Base Datos Hidro'!$M$6</c:f>
              <c:strCache>
                <c:ptCount val="1"/>
                <c:pt idx="0">
                  <c:v> (GWH)</c:v>
                </c:pt>
              </c:strCache>
            </c:strRef>
          </c:tx>
          <c:invertIfNegative val="0"/>
          <c:cat>
            <c:numRef>
              <c:f>'Base Datos Hidro'!$L$7:$L$19</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'Base Datos Hidro'!$M$7:$M$19</c:f>
              <c:numCache>
                <c:formatCode>0.00</c:formatCode>
                <c:ptCount val="13"/>
                <c:pt idx="0">
                  <c:v>1909.5657400001708</c:v>
                </c:pt>
                <c:pt idx="1">
                  <c:v>1837.0666199995264</c:v>
                </c:pt>
                <c:pt idx="2">
                  <c:v>1475.359690000068</c:v>
                </c:pt>
                <c:pt idx="3">
                  <c:v>1546.393640000128</c:v>
                </c:pt>
                <c:pt idx="4">
                  <c:v>1529.6243999999911</c:v>
                </c:pt>
                <c:pt idx="5">
                  <c:v>1556.0830800006686</c:v>
                </c:pt>
                <c:pt idx="6">
                  <c:v>1843.8952800008797</c:v>
                </c:pt>
                <c:pt idx="7">
                  <c:v>1968.0801700004126</c:v>
                </c:pt>
                <c:pt idx="8">
                  <c:v>1336.9038300001305</c:v>
                </c:pt>
                <c:pt idx="9">
                  <c:v>1350.6018459681331</c:v>
                </c:pt>
                <c:pt idx="10">
                  <c:v>1361.7720069848681</c:v>
                </c:pt>
                <c:pt idx="11">
                  <c:v>1370.9650623735929</c:v>
                </c:pt>
                <c:pt idx="12">
                  <c:v>1378.5877377708582</c:v>
                </c:pt>
              </c:numCache>
            </c:numRef>
          </c:val>
          <c:extLst>
            <c:ext xmlns:c16="http://schemas.microsoft.com/office/drawing/2014/chart" uri="{C3380CC4-5D6E-409C-BE32-E72D297353CC}">
              <c16:uniqueId val="{00000000-02E8-4282-AC56-97B8CA40C33C}"/>
            </c:ext>
          </c:extLst>
        </c:ser>
        <c:ser>
          <c:idx val="1"/>
          <c:order val="2"/>
          <c:tx>
            <c:strRef>
              <c:f>'Base Datos Hidro'!$O$6</c:f>
              <c:strCache>
                <c:ptCount val="1"/>
                <c:pt idx="0">
                  <c:v>Pronóstico</c:v>
                </c:pt>
              </c:strCache>
            </c:strRef>
          </c:tx>
          <c:invertIfNegative val="0"/>
          <c:cat>
            <c:numRef>
              <c:f>'Base Datos Hidro'!$L$7:$L$19</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'Base Datos Hidro'!$O$7:$O$19</c:f>
              <c:numCache>
                <c:formatCode>0.00</c:formatCode>
                <c:ptCount val="13"/>
                <c:pt idx="0">
                  <c:v>1914.0941995091353</c:v>
                </c:pt>
                <c:pt idx="1">
                  <c:v>1831.7060738741902</c:v>
                </c:pt>
                <c:pt idx="2">
                  <c:v>1468.2985933953839</c:v>
                </c:pt>
                <c:pt idx="3">
                  <c:v>1533.4038091197885</c:v>
                </c:pt>
                <c:pt idx="4">
                  <c:v>1517.7581787359081</c:v>
                </c:pt>
                <c:pt idx="5">
                  <c:v>1542.5217761357078</c:v>
                </c:pt>
                <c:pt idx="6">
                  <c:v>1839.3301569452371</c:v>
                </c:pt>
                <c:pt idx="7">
                  <c:v>1982.9153510508936</c:v>
                </c:pt>
                <c:pt idx="8">
                  <c:v>1350.1963458593013</c:v>
                </c:pt>
                <c:pt idx="9">
                  <c:v>1361.3623520917945</c:v>
                </c:pt>
                <c:pt idx="10">
                  <c:v>1370.5520194271635</c:v>
                </c:pt>
                <c:pt idx="11">
                  <c:v>1378.1719064526123</c:v>
                </c:pt>
                <c:pt idx="12">
                  <c:v>1384.5290248183437</c:v>
                </c:pt>
              </c:numCache>
            </c:numRef>
          </c:val>
          <c:extLst>
            <c:ext xmlns:c16="http://schemas.microsoft.com/office/drawing/2014/chart" uri="{C3380CC4-5D6E-409C-BE32-E72D297353CC}">
              <c16:uniqueId val="{00000001-02E8-4282-AC56-97B8CA40C33C}"/>
            </c:ext>
          </c:extLst>
        </c:ser>
        <c:dLbls>
          <c:showLegendKey val="0"/>
          <c:showVal val="0"/>
          <c:showCatName val="0"/>
          <c:showSerName val="0"/>
          <c:showPercent val="0"/>
          <c:showBubbleSize val="0"/>
        </c:dLbls>
        <c:gapWidth val="150"/>
        <c:axId val="208899248"/>
        <c:axId val="208900424"/>
      </c:barChart>
      <c:lineChart>
        <c:grouping val="standard"/>
        <c:varyColors val="0"/>
        <c:ser>
          <c:idx val="2"/>
          <c:order val="0"/>
          <c:tx>
            <c:strRef>
              <c:f>'Base Datos Hidro'!$Q$6</c:f>
              <c:strCache>
                <c:ptCount val="1"/>
                <c:pt idx="0">
                  <c:v>% Variación</c:v>
                </c:pt>
              </c:strCache>
            </c:strRef>
          </c:tx>
          <c:spPr>
            <a:ln>
              <a:solidFill>
                <a:srgbClr val="FF0000"/>
              </a:solidFill>
            </a:ln>
          </c:spPr>
          <c:marker>
            <c:symbol val="none"/>
          </c:marker>
          <c:dLbls>
            <c:spPr>
              <a:noFill/>
              <a:ln>
                <a:noFill/>
              </a:ln>
              <a:effectLst/>
            </c:spPr>
            <c:txPr>
              <a:bodyPr/>
              <a:lstStyle/>
              <a:p>
                <a:pPr>
                  <a:defRPr sz="9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'Base Datos Hidro'!$L$7:$L$19</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'Base Datos Hidro'!$Q$7:$Q$19</c:f>
              <c:numCache>
                <c:formatCode>0.00%</c:formatCode>
                <c:ptCount val="13"/>
                <c:pt idx="0">
                  <c:v>-2.3658498678517498E-3</c:v>
                </c:pt>
                <c:pt idx="1">
                  <c:v>2.9265318283289155E-3</c:v>
                </c:pt>
                <c:pt idx="2">
                  <c:v>4.8090331465587928E-3</c:v>
                </c:pt>
                <c:pt idx="3">
                  <c:v>8.4712394759185773E-3</c:v>
                </c:pt>
                <c:pt idx="4">
                  <c:v>7.8182555233969591E-3</c:v>
                </c:pt>
                <c:pt idx="5">
                  <c:v>8.7916450028564762E-3</c:v>
                </c:pt>
                <c:pt idx="6">
                  <c:v>2.4819486802871112E-3</c:v>
                </c:pt>
                <c:pt idx="7">
                  <c:v>-7.4814999251575252E-3</c:v>
                </c:pt>
                <c:pt idx="8">
                  <c:v>-9.8448761914780233E-3</c:v>
                </c:pt>
                <c:pt idx="9">
                  <c:v>-7.9042189664840831E-3</c:v>
                </c:pt>
                <c:pt idx="10">
                  <c:v>-6.4061869362427408E-3</c:v>
                </c:pt>
                <c:pt idx="11">
                  <c:v>-5.2292780351108183E-3</c:v>
                </c:pt>
                <c:pt idx="12">
                  <c:v>-4.2911971804022132E-3</c:v>
                </c:pt>
              </c:numCache>
            </c:numRef>
          </c:val>
          <c:smooth val="0"/>
          <c:extLst>
            <c:ext xmlns:c16="http://schemas.microsoft.com/office/drawing/2014/chart" uri="{C3380CC4-5D6E-409C-BE32-E72D297353CC}">
              <c16:uniqueId val="{00000002-02E8-4282-AC56-97B8CA40C33C}"/>
            </c:ext>
          </c:extLst>
        </c:ser>
        <c:dLbls>
          <c:showLegendKey val="0"/>
          <c:showVal val="0"/>
          <c:showCatName val="0"/>
          <c:showSerName val="0"/>
          <c:showPercent val="0"/>
          <c:showBubbleSize val="0"/>
        </c:dLbls>
        <c:marker val="1"/>
        <c:smooth val="0"/>
        <c:axId val="208898072"/>
        <c:axId val="208899640"/>
      </c:lineChart>
      <c:catAx>
        <c:axId val="208899248"/>
        <c:scaling>
          <c:orientation val="minMax"/>
        </c:scaling>
        <c:delete val="0"/>
        <c:axPos val="b"/>
        <c:numFmt formatCode="General" sourceLinked="1"/>
        <c:majorTickMark val="out"/>
        <c:minorTickMark val="none"/>
        <c:tickLblPos val="nextTo"/>
        <c:crossAx val="208900424"/>
        <c:crosses val="autoZero"/>
        <c:auto val="1"/>
        <c:lblAlgn val="ctr"/>
        <c:lblOffset val="100"/>
        <c:noMultiLvlLbl val="0"/>
      </c:catAx>
      <c:valAx>
        <c:axId val="208900424"/>
        <c:scaling>
          <c:orientation val="minMax"/>
          <c:max val="2500"/>
          <c:min val="0"/>
        </c:scaling>
        <c:delete val="0"/>
        <c:axPos val="l"/>
        <c:majorGridlines/>
        <c:numFmt formatCode="0" sourceLinked="0"/>
        <c:majorTickMark val="out"/>
        <c:minorTickMark val="none"/>
        <c:tickLblPos val="nextTo"/>
        <c:crossAx val="208899248"/>
        <c:crosses val="autoZero"/>
        <c:crossBetween val="between"/>
        <c:majorUnit val="500"/>
        <c:minorUnit val="100"/>
      </c:valAx>
      <c:valAx>
        <c:axId val="208899640"/>
        <c:scaling>
          <c:orientation val="minMax"/>
        </c:scaling>
        <c:delete val="0"/>
        <c:axPos val="r"/>
        <c:numFmt formatCode="0.00%" sourceLinked="1"/>
        <c:majorTickMark val="out"/>
        <c:minorTickMark val="none"/>
        <c:tickLblPos val="nextTo"/>
        <c:crossAx val="208898072"/>
        <c:crosses val="max"/>
        <c:crossBetween val="between"/>
      </c:valAx>
      <c:catAx>
        <c:axId val="208898072"/>
        <c:scaling>
          <c:orientation val="minMax"/>
        </c:scaling>
        <c:delete val="1"/>
        <c:axPos val="b"/>
        <c:numFmt formatCode="General" sourceLinked="1"/>
        <c:majorTickMark val="out"/>
        <c:minorTickMark val="none"/>
        <c:tickLblPos val="nextTo"/>
        <c:crossAx val="208899640"/>
        <c:crosses val="autoZero"/>
        <c:auto val="1"/>
        <c:lblAlgn val="ctr"/>
        <c:lblOffset val="100"/>
        <c:noMultiLvlLbl val="0"/>
      </c:catAx>
    </c:plotArea>
    <c:legend>
      <c:legendPos val="t"/>
      <c:overlay val="0"/>
    </c:legend>
    <c:plotVisOnly val="1"/>
    <c:dispBlanksAs val="gap"/>
    <c:showDLblsOverMax val="0"/>
  </c:chart>
  <c:spPr>
    <a:ln>
      <a:solidFill>
        <a:schemeClr val="accent1"/>
      </a:solidFill>
    </a:ln>
  </c:sp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8-11-12T09:35:32.618" idx="1">
    <p:pos x="10" y="10"/>
    <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11-12T09:35:32.618" idx="1">
    <p:pos x="10" y="10"/>
    <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8-11-12T09:35:32.618" idx="1">
    <p:pos x="10" y="10"/>
    <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8-11-12T09:35:32.618" idx="1">
    <p:pos x="10" y="10"/>
    <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AB3BE1-13D7-4B9E-8AF6-D13EEFFBA5CB}"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s-ES"/>
        </a:p>
      </dgm:t>
    </dgm:pt>
    <dgm:pt modelId="{877394D2-732B-4B97-B03B-CFE98C558042}">
      <dgm:prSet phldrT="[Texto]"/>
      <dgm:spPr/>
      <dgm:t>
        <a:bodyPr/>
        <a:lstStyle/>
        <a:p>
          <a:r>
            <a:rPr lang="es-ES" dirty="0"/>
            <a:t>Programa de Largo Plazo</a:t>
          </a:r>
        </a:p>
      </dgm:t>
    </dgm:pt>
    <dgm:pt modelId="{559ADE3E-6D8E-42C6-AD15-B093459967E5}" type="parTrans" cxnId="{DDE2CA5E-723C-4133-AA80-78026D657537}">
      <dgm:prSet/>
      <dgm:spPr/>
      <dgm:t>
        <a:bodyPr/>
        <a:lstStyle/>
        <a:p>
          <a:endParaRPr lang="es-ES"/>
        </a:p>
      </dgm:t>
    </dgm:pt>
    <dgm:pt modelId="{AF4F6127-ED4B-4650-9956-F951EBA50E5D}" type="sibTrans" cxnId="{DDE2CA5E-723C-4133-AA80-78026D657537}">
      <dgm:prSet/>
      <dgm:spPr/>
      <dgm:t>
        <a:bodyPr/>
        <a:lstStyle/>
        <a:p>
          <a:endParaRPr lang="es-ES"/>
        </a:p>
      </dgm:t>
    </dgm:pt>
    <dgm:pt modelId="{ABA9DA3B-C067-4CBB-9A4E-F1C1C70CFE45}">
      <dgm:prSet phldrT="[Texto]"/>
      <dgm:spPr/>
      <dgm:t>
        <a:bodyPr/>
        <a:lstStyle/>
        <a:p>
          <a:pPr algn="just"/>
          <a:r>
            <a:rPr lang="es-ES" dirty="0"/>
            <a:t>Expansión de la capacidad.</a:t>
          </a:r>
        </a:p>
      </dgm:t>
    </dgm:pt>
    <dgm:pt modelId="{DA85C9B7-BF86-4743-8247-CE913344EAF4}" type="parTrans" cxnId="{550353DA-D521-4B1C-9A4C-3A7B2807C92C}">
      <dgm:prSet/>
      <dgm:spPr/>
      <dgm:t>
        <a:bodyPr/>
        <a:lstStyle/>
        <a:p>
          <a:endParaRPr lang="es-ES"/>
        </a:p>
      </dgm:t>
    </dgm:pt>
    <dgm:pt modelId="{995EC7F4-BEBD-4FD7-B5E3-098D553A576A}" type="sibTrans" cxnId="{550353DA-D521-4B1C-9A4C-3A7B2807C92C}">
      <dgm:prSet/>
      <dgm:spPr/>
      <dgm:t>
        <a:bodyPr/>
        <a:lstStyle/>
        <a:p>
          <a:endParaRPr lang="es-ES"/>
        </a:p>
      </dgm:t>
    </dgm:pt>
    <dgm:pt modelId="{5ABF5E6C-85AE-4E47-8E18-DA049B671996}">
      <dgm:prSet phldrT="[Texto]"/>
      <dgm:spPr/>
      <dgm:t>
        <a:bodyPr/>
        <a:lstStyle/>
        <a:p>
          <a:pPr algn="just"/>
          <a:r>
            <a:rPr lang="es-ES" dirty="0"/>
            <a:t>Contratos de combustibles.</a:t>
          </a:r>
        </a:p>
      </dgm:t>
    </dgm:pt>
    <dgm:pt modelId="{F6963D1A-764A-49F6-931A-5CB29A90D8DA}" type="parTrans" cxnId="{2C676EAA-0FB0-4B6F-AF31-032A684041FF}">
      <dgm:prSet/>
      <dgm:spPr/>
      <dgm:t>
        <a:bodyPr/>
        <a:lstStyle/>
        <a:p>
          <a:endParaRPr lang="es-ES"/>
        </a:p>
      </dgm:t>
    </dgm:pt>
    <dgm:pt modelId="{647C754F-FCAE-4F05-800C-C519DF680FA5}" type="sibTrans" cxnId="{2C676EAA-0FB0-4B6F-AF31-032A684041FF}">
      <dgm:prSet/>
      <dgm:spPr/>
      <dgm:t>
        <a:bodyPr/>
        <a:lstStyle/>
        <a:p>
          <a:endParaRPr lang="es-ES"/>
        </a:p>
      </dgm:t>
    </dgm:pt>
    <dgm:pt modelId="{BC59EA97-25C1-421F-9C97-48FB7A9B4794}">
      <dgm:prSet phldrT="[Texto]"/>
      <dgm:spPr/>
      <dgm:t>
        <a:bodyPr/>
        <a:lstStyle/>
        <a:p>
          <a:r>
            <a:rPr lang="es-ES" dirty="0"/>
            <a:t>Programa de Mediano Plazo</a:t>
          </a:r>
        </a:p>
      </dgm:t>
    </dgm:pt>
    <dgm:pt modelId="{C4371236-F76A-4A52-AE19-B7EC9A9E6C60}" type="parTrans" cxnId="{257E37BB-77E8-45FB-B48A-7804137B91A3}">
      <dgm:prSet/>
      <dgm:spPr/>
      <dgm:t>
        <a:bodyPr/>
        <a:lstStyle/>
        <a:p>
          <a:endParaRPr lang="es-ES"/>
        </a:p>
      </dgm:t>
    </dgm:pt>
    <dgm:pt modelId="{270FDEDF-D58E-49A6-9898-37A0A2EFA816}" type="sibTrans" cxnId="{257E37BB-77E8-45FB-B48A-7804137B91A3}">
      <dgm:prSet/>
      <dgm:spPr/>
      <dgm:t>
        <a:bodyPr/>
        <a:lstStyle/>
        <a:p>
          <a:endParaRPr lang="es-ES"/>
        </a:p>
      </dgm:t>
    </dgm:pt>
    <dgm:pt modelId="{3D8E9F76-E3DD-4481-BAB3-5298CC1AB4B7}">
      <dgm:prSet phldrT="[Texto]"/>
      <dgm:spPr/>
      <dgm:t>
        <a:bodyPr/>
        <a:lstStyle/>
        <a:p>
          <a:pPr algn="just"/>
          <a:r>
            <a:rPr lang="es-ES" dirty="0"/>
            <a:t>Gestión hidroeléctrica.</a:t>
          </a:r>
        </a:p>
      </dgm:t>
    </dgm:pt>
    <dgm:pt modelId="{1A748A0C-291D-42DA-90D6-BCE670109789}" type="parTrans" cxnId="{88A1FC22-E3F3-476E-B8C4-9EA15F50FDE2}">
      <dgm:prSet/>
      <dgm:spPr/>
      <dgm:t>
        <a:bodyPr/>
        <a:lstStyle/>
        <a:p>
          <a:endParaRPr lang="es-ES"/>
        </a:p>
      </dgm:t>
    </dgm:pt>
    <dgm:pt modelId="{91D88579-06DC-457D-A7C4-1F4BF1FFC1B6}" type="sibTrans" cxnId="{88A1FC22-E3F3-476E-B8C4-9EA15F50FDE2}">
      <dgm:prSet/>
      <dgm:spPr/>
      <dgm:t>
        <a:bodyPr/>
        <a:lstStyle/>
        <a:p>
          <a:endParaRPr lang="es-ES"/>
        </a:p>
      </dgm:t>
    </dgm:pt>
    <dgm:pt modelId="{7FB87D62-0BB6-46DA-B775-B4489BB22EEB}">
      <dgm:prSet phldrT="[Texto]"/>
      <dgm:spPr/>
      <dgm:t>
        <a:bodyPr/>
        <a:lstStyle/>
        <a:p>
          <a:pPr algn="just"/>
          <a:r>
            <a:rPr lang="es-ES" dirty="0"/>
            <a:t>Programa de Mantenimiento.</a:t>
          </a:r>
        </a:p>
      </dgm:t>
    </dgm:pt>
    <dgm:pt modelId="{285A81D9-63B0-4659-B2A4-FDA5CBA03582}" type="parTrans" cxnId="{0BC74451-7522-4853-9A05-1406AC2E3B64}">
      <dgm:prSet/>
      <dgm:spPr/>
      <dgm:t>
        <a:bodyPr/>
        <a:lstStyle/>
        <a:p>
          <a:endParaRPr lang="es-ES"/>
        </a:p>
      </dgm:t>
    </dgm:pt>
    <dgm:pt modelId="{E956623C-03D6-48DE-9347-CC415FFAEF80}" type="sibTrans" cxnId="{0BC74451-7522-4853-9A05-1406AC2E3B64}">
      <dgm:prSet/>
      <dgm:spPr/>
      <dgm:t>
        <a:bodyPr/>
        <a:lstStyle/>
        <a:p>
          <a:endParaRPr lang="es-ES"/>
        </a:p>
      </dgm:t>
    </dgm:pt>
    <dgm:pt modelId="{52A30C4C-33AB-43FE-94D1-5E2D4A761FE1}">
      <dgm:prSet phldrT="[Texto]"/>
      <dgm:spPr/>
      <dgm:t>
        <a:bodyPr/>
        <a:lstStyle/>
        <a:p>
          <a:r>
            <a:rPr lang="es-ES" dirty="0"/>
            <a:t>Programa de Corto Plazo</a:t>
          </a:r>
        </a:p>
      </dgm:t>
    </dgm:pt>
    <dgm:pt modelId="{B7446C64-38CE-43B2-8521-8BAB0845B71E}" type="parTrans" cxnId="{E5FD95FA-F5E0-4760-87BF-5D63C1587CAD}">
      <dgm:prSet/>
      <dgm:spPr/>
      <dgm:t>
        <a:bodyPr/>
        <a:lstStyle/>
        <a:p>
          <a:endParaRPr lang="es-ES"/>
        </a:p>
      </dgm:t>
    </dgm:pt>
    <dgm:pt modelId="{2D70C6FA-3B8D-4E6F-8116-46B19CCEB2D1}" type="sibTrans" cxnId="{E5FD95FA-F5E0-4760-87BF-5D63C1587CAD}">
      <dgm:prSet/>
      <dgm:spPr/>
      <dgm:t>
        <a:bodyPr/>
        <a:lstStyle/>
        <a:p>
          <a:endParaRPr lang="es-ES"/>
        </a:p>
      </dgm:t>
    </dgm:pt>
    <dgm:pt modelId="{DA6BFD37-625C-40B4-B24E-1AAF41B8B7E1}">
      <dgm:prSet phldrT="[Texto]"/>
      <dgm:spPr/>
      <dgm:t>
        <a:bodyPr/>
        <a:lstStyle/>
        <a:p>
          <a:r>
            <a:rPr lang="es-ES" dirty="0"/>
            <a:t>Acoplamiento de los grupos de generadores.</a:t>
          </a:r>
        </a:p>
      </dgm:t>
    </dgm:pt>
    <dgm:pt modelId="{9D80009C-89AB-4D71-9A98-256E1208BDC4}" type="parTrans" cxnId="{203FB407-FC6C-481E-B697-D6582C48A8E2}">
      <dgm:prSet/>
      <dgm:spPr/>
      <dgm:t>
        <a:bodyPr/>
        <a:lstStyle/>
        <a:p>
          <a:endParaRPr lang="es-ES"/>
        </a:p>
      </dgm:t>
    </dgm:pt>
    <dgm:pt modelId="{D3E8481F-B68B-40A9-8D8B-858305BEE631}" type="sibTrans" cxnId="{203FB407-FC6C-481E-B697-D6582C48A8E2}">
      <dgm:prSet/>
      <dgm:spPr/>
      <dgm:t>
        <a:bodyPr/>
        <a:lstStyle/>
        <a:p>
          <a:endParaRPr lang="es-ES"/>
        </a:p>
      </dgm:t>
    </dgm:pt>
    <dgm:pt modelId="{458A2C26-575D-49C1-A071-E6E27F47FFCB}">
      <dgm:prSet phldrT="[Texto]"/>
      <dgm:spPr/>
      <dgm:t>
        <a:bodyPr/>
        <a:lstStyle/>
        <a:p>
          <a:r>
            <a:rPr lang="es-ES" dirty="0"/>
            <a:t>Reservas Operativas.</a:t>
          </a:r>
        </a:p>
      </dgm:t>
    </dgm:pt>
    <dgm:pt modelId="{55A092BB-479D-4088-BE4F-67530F428BFA}" type="parTrans" cxnId="{AA0F27BF-84F8-4D12-B939-82B3AAACC0EF}">
      <dgm:prSet/>
      <dgm:spPr/>
      <dgm:t>
        <a:bodyPr/>
        <a:lstStyle/>
        <a:p>
          <a:endParaRPr lang="es-ES"/>
        </a:p>
      </dgm:t>
    </dgm:pt>
    <dgm:pt modelId="{6C6633E1-7419-4BBD-A91B-7AC849A06229}" type="sibTrans" cxnId="{AA0F27BF-84F8-4D12-B939-82B3AAACC0EF}">
      <dgm:prSet/>
      <dgm:spPr/>
      <dgm:t>
        <a:bodyPr/>
        <a:lstStyle/>
        <a:p>
          <a:endParaRPr lang="es-ES"/>
        </a:p>
      </dgm:t>
    </dgm:pt>
    <dgm:pt modelId="{CC11A58D-C180-4C82-972F-52E3BCF34C42}">
      <dgm:prSet phldrT="[Texto]"/>
      <dgm:spPr/>
      <dgm:t>
        <a:bodyPr/>
        <a:lstStyle/>
        <a:p>
          <a:pPr algn="just"/>
          <a:r>
            <a:rPr lang="es-ES" dirty="0"/>
            <a:t>Horizonte de cuatro (4) años.</a:t>
          </a:r>
        </a:p>
      </dgm:t>
    </dgm:pt>
    <dgm:pt modelId="{65CB57AB-67A3-46FF-8020-A652488CA177}" type="parTrans" cxnId="{F6236FED-5994-48E7-84D3-81EB37123162}">
      <dgm:prSet/>
      <dgm:spPr/>
      <dgm:t>
        <a:bodyPr/>
        <a:lstStyle/>
        <a:p>
          <a:endParaRPr lang="es-ES"/>
        </a:p>
      </dgm:t>
    </dgm:pt>
    <dgm:pt modelId="{7DF7960F-7116-4854-8D5E-A07ED10D6C55}" type="sibTrans" cxnId="{F6236FED-5994-48E7-84D3-81EB37123162}">
      <dgm:prSet/>
      <dgm:spPr/>
      <dgm:t>
        <a:bodyPr/>
        <a:lstStyle/>
        <a:p>
          <a:endParaRPr lang="es-ES"/>
        </a:p>
      </dgm:t>
    </dgm:pt>
    <dgm:pt modelId="{B8AEC6B1-22CB-4BA0-B173-8F45692F32A5}">
      <dgm:prSet phldrT="[Texto]"/>
      <dgm:spPr/>
      <dgm:t>
        <a:bodyPr/>
        <a:lstStyle/>
        <a:p>
          <a:pPr algn="just"/>
          <a:r>
            <a:rPr lang="es-ES" dirty="0"/>
            <a:t>Horizonte de un (1) año.</a:t>
          </a:r>
        </a:p>
      </dgm:t>
    </dgm:pt>
    <dgm:pt modelId="{1976C9C0-50B6-4DFD-9A59-7086B91CBBE1}" type="parTrans" cxnId="{BA84C036-79E4-493A-8307-C6D7C4295CE8}">
      <dgm:prSet/>
      <dgm:spPr/>
      <dgm:t>
        <a:bodyPr/>
        <a:lstStyle/>
        <a:p>
          <a:endParaRPr lang="es-ES"/>
        </a:p>
      </dgm:t>
    </dgm:pt>
    <dgm:pt modelId="{DEC2F6FF-DF24-484A-9169-FDBB95577B76}" type="sibTrans" cxnId="{BA84C036-79E4-493A-8307-C6D7C4295CE8}">
      <dgm:prSet/>
      <dgm:spPr/>
      <dgm:t>
        <a:bodyPr/>
        <a:lstStyle/>
        <a:p>
          <a:endParaRPr lang="es-ES"/>
        </a:p>
      </dgm:t>
    </dgm:pt>
    <dgm:pt modelId="{C020DD15-1E5B-40FA-8D0E-FEE5B9B5EB05}">
      <dgm:prSet phldrT="[Texto]"/>
      <dgm:spPr/>
      <dgm:t>
        <a:bodyPr/>
        <a:lstStyle/>
        <a:p>
          <a:r>
            <a:rPr lang="es-ES" dirty="0"/>
            <a:t>Horizontes semanal y diario</a:t>
          </a:r>
        </a:p>
      </dgm:t>
    </dgm:pt>
    <dgm:pt modelId="{703BAB70-8731-4A72-9FCE-26080BC60C9C}" type="parTrans" cxnId="{94BC6299-67D1-4E6B-9B9D-81AAD191702B}">
      <dgm:prSet/>
      <dgm:spPr/>
      <dgm:t>
        <a:bodyPr/>
        <a:lstStyle/>
        <a:p>
          <a:endParaRPr lang="es-ES"/>
        </a:p>
      </dgm:t>
    </dgm:pt>
    <dgm:pt modelId="{3E5C23D4-070D-4F44-ADD7-8E80B82DF922}" type="sibTrans" cxnId="{94BC6299-67D1-4E6B-9B9D-81AAD191702B}">
      <dgm:prSet/>
      <dgm:spPr/>
      <dgm:t>
        <a:bodyPr/>
        <a:lstStyle/>
        <a:p>
          <a:endParaRPr lang="es-ES"/>
        </a:p>
      </dgm:t>
    </dgm:pt>
    <dgm:pt modelId="{849FCA09-7BD3-4E3B-A8DA-E15C5A141188}" type="pres">
      <dgm:prSet presAssocID="{E0AB3BE1-13D7-4B9E-8AF6-D13EEFFBA5CB}" presName="Name0" presStyleCnt="0">
        <dgm:presLayoutVars>
          <dgm:dir/>
          <dgm:animLvl val="lvl"/>
          <dgm:resizeHandles val="exact"/>
        </dgm:presLayoutVars>
      </dgm:prSet>
      <dgm:spPr/>
    </dgm:pt>
    <dgm:pt modelId="{E2C642A9-F1F6-484E-9C32-38895C58822F}" type="pres">
      <dgm:prSet presAssocID="{877394D2-732B-4B97-B03B-CFE98C558042}" presName="composite" presStyleCnt="0"/>
      <dgm:spPr/>
    </dgm:pt>
    <dgm:pt modelId="{A7900973-D385-4F0B-890B-4099C4E40832}" type="pres">
      <dgm:prSet presAssocID="{877394D2-732B-4B97-B03B-CFE98C558042}" presName="parTx" presStyleLbl="alignNode1" presStyleIdx="0" presStyleCnt="3">
        <dgm:presLayoutVars>
          <dgm:chMax val="0"/>
          <dgm:chPref val="0"/>
          <dgm:bulletEnabled val="1"/>
        </dgm:presLayoutVars>
      </dgm:prSet>
      <dgm:spPr/>
    </dgm:pt>
    <dgm:pt modelId="{91B1E84C-E328-4DBC-9F02-5256676D7BBA}" type="pres">
      <dgm:prSet presAssocID="{877394D2-732B-4B97-B03B-CFE98C558042}" presName="desTx" presStyleLbl="alignAccFollowNode1" presStyleIdx="0" presStyleCnt="3">
        <dgm:presLayoutVars>
          <dgm:bulletEnabled val="1"/>
        </dgm:presLayoutVars>
      </dgm:prSet>
      <dgm:spPr/>
    </dgm:pt>
    <dgm:pt modelId="{1866C1B5-4D21-4EE2-AA9D-EEE30B38706D}" type="pres">
      <dgm:prSet presAssocID="{AF4F6127-ED4B-4650-9956-F951EBA50E5D}" presName="space" presStyleCnt="0"/>
      <dgm:spPr/>
    </dgm:pt>
    <dgm:pt modelId="{F6DCDA94-6C87-4A60-8431-2BB1D8AEFCEE}" type="pres">
      <dgm:prSet presAssocID="{BC59EA97-25C1-421F-9C97-48FB7A9B4794}" presName="composite" presStyleCnt="0"/>
      <dgm:spPr/>
    </dgm:pt>
    <dgm:pt modelId="{9D27EB71-C78C-4A55-B9C2-9B849FE34DB6}" type="pres">
      <dgm:prSet presAssocID="{BC59EA97-25C1-421F-9C97-48FB7A9B4794}" presName="parTx" presStyleLbl="alignNode1" presStyleIdx="1" presStyleCnt="3">
        <dgm:presLayoutVars>
          <dgm:chMax val="0"/>
          <dgm:chPref val="0"/>
          <dgm:bulletEnabled val="1"/>
        </dgm:presLayoutVars>
      </dgm:prSet>
      <dgm:spPr/>
    </dgm:pt>
    <dgm:pt modelId="{E79E8719-8036-440A-A981-3414D896B3F2}" type="pres">
      <dgm:prSet presAssocID="{BC59EA97-25C1-421F-9C97-48FB7A9B4794}" presName="desTx" presStyleLbl="alignAccFollowNode1" presStyleIdx="1" presStyleCnt="3">
        <dgm:presLayoutVars>
          <dgm:bulletEnabled val="1"/>
        </dgm:presLayoutVars>
      </dgm:prSet>
      <dgm:spPr/>
    </dgm:pt>
    <dgm:pt modelId="{096836CC-38A7-4B6C-888A-4F6AE1D6AA00}" type="pres">
      <dgm:prSet presAssocID="{270FDEDF-D58E-49A6-9898-37A0A2EFA816}" presName="space" presStyleCnt="0"/>
      <dgm:spPr/>
    </dgm:pt>
    <dgm:pt modelId="{0EFA6FBF-313D-4FA7-8D30-678120BBC503}" type="pres">
      <dgm:prSet presAssocID="{52A30C4C-33AB-43FE-94D1-5E2D4A761FE1}" presName="composite" presStyleCnt="0"/>
      <dgm:spPr/>
    </dgm:pt>
    <dgm:pt modelId="{52D9CDB7-277E-4BF9-87E4-0A877165313B}" type="pres">
      <dgm:prSet presAssocID="{52A30C4C-33AB-43FE-94D1-5E2D4A761FE1}" presName="parTx" presStyleLbl="alignNode1" presStyleIdx="2" presStyleCnt="3">
        <dgm:presLayoutVars>
          <dgm:chMax val="0"/>
          <dgm:chPref val="0"/>
          <dgm:bulletEnabled val="1"/>
        </dgm:presLayoutVars>
      </dgm:prSet>
      <dgm:spPr/>
    </dgm:pt>
    <dgm:pt modelId="{C7B974FC-9FD6-4BF6-9D51-707E9D0382A7}" type="pres">
      <dgm:prSet presAssocID="{52A30C4C-33AB-43FE-94D1-5E2D4A761FE1}" presName="desTx" presStyleLbl="alignAccFollowNode1" presStyleIdx="2" presStyleCnt="3">
        <dgm:presLayoutVars>
          <dgm:bulletEnabled val="1"/>
        </dgm:presLayoutVars>
      </dgm:prSet>
      <dgm:spPr/>
    </dgm:pt>
  </dgm:ptLst>
  <dgm:cxnLst>
    <dgm:cxn modelId="{203FB407-FC6C-481E-B697-D6582C48A8E2}" srcId="{52A30C4C-33AB-43FE-94D1-5E2D4A761FE1}" destId="{DA6BFD37-625C-40B4-B24E-1AAF41B8B7E1}" srcOrd="0" destOrd="0" parTransId="{9D80009C-89AB-4D71-9A98-256E1208BDC4}" sibTransId="{D3E8481F-B68B-40A9-8D8B-858305BEE631}"/>
    <dgm:cxn modelId="{88A1FC22-E3F3-476E-B8C4-9EA15F50FDE2}" srcId="{BC59EA97-25C1-421F-9C97-48FB7A9B4794}" destId="{3D8E9F76-E3DD-4481-BAB3-5298CC1AB4B7}" srcOrd="0" destOrd="0" parTransId="{1A748A0C-291D-42DA-90D6-BCE670109789}" sibTransId="{91D88579-06DC-457D-A7C4-1F4BF1FFC1B6}"/>
    <dgm:cxn modelId="{3403E928-3CE3-4FCB-A401-0AEA960D3969}" type="presOf" srcId="{458A2C26-575D-49C1-A071-E6E27F47FFCB}" destId="{C7B974FC-9FD6-4BF6-9D51-707E9D0382A7}" srcOrd="0" destOrd="1" presId="urn:microsoft.com/office/officeart/2005/8/layout/hList1"/>
    <dgm:cxn modelId="{BA84C036-79E4-493A-8307-C6D7C4295CE8}" srcId="{BC59EA97-25C1-421F-9C97-48FB7A9B4794}" destId="{B8AEC6B1-22CB-4BA0-B173-8F45692F32A5}" srcOrd="2" destOrd="0" parTransId="{1976C9C0-50B6-4DFD-9A59-7086B91CBBE1}" sibTransId="{DEC2F6FF-DF24-484A-9169-FDBB95577B76}"/>
    <dgm:cxn modelId="{1D7B9637-FE79-4444-B45A-1D3E464F5E6B}" type="presOf" srcId="{877394D2-732B-4B97-B03B-CFE98C558042}" destId="{A7900973-D385-4F0B-890B-4099C4E40832}" srcOrd="0" destOrd="0" presId="urn:microsoft.com/office/officeart/2005/8/layout/hList1"/>
    <dgm:cxn modelId="{CD698B5D-100F-4A73-827E-1502C6434A57}" type="presOf" srcId="{3D8E9F76-E3DD-4481-BAB3-5298CC1AB4B7}" destId="{E79E8719-8036-440A-A981-3414D896B3F2}" srcOrd="0" destOrd="0" presId="urn:microsoft.com/office/officeart/2005/8/layout/hList1"/>
    <dgm:cxn modelId="{DDE2CA5E-723C-4133-AA80-78026D657537}" srcId="{E0AB3BE1-13D7-4B9E-8AF6-D13EEFFBA5CB}" destId="{877394D2-732B-4B97-B03B-CFE98C558042}" srcOrd="0" destOrd="0" parTransId="{559ADE3E-6D8E-42C6-AD15-B093459967E5}" sibTransId="{AF4F6127-ED4B-4650-9956-F951EBA50E5D}"/>
    <dgm:cxn modelId="{9AB0FC66-F0E0-4264-BB8F-57EE0E0845AD}" type="presOf" srcId="{7FB87D62-0BB6-46DA-B775-B4489BB22EEB}" destId="{E79E8719-8036-440A-A981-3414D896B3F2}" srcOrd="0" destOrd="1" presId="urn:microsoft.com/office/officeart/2005/8/layout/hList1"/>
    <dgm:cxn modelId="{AEE94B6C-6FE3-4371-98E0-6ED59CF51308}" type="presOf" srcId="{C020DD15-1E5B-40FA-8D0E-FEE5B9B5EB05}" destId="{C7B974FC-9FD6-4BF6-9D51-707E9D0382A7}" srcOrd="0" destOrd="2" presId="urn:microsoft.com/office/officeart/2005/8/layout/hList1"/>
    <dgm:cxn modelId="{0BC74451-7522-4853-9A05-1406AC2E3B64}" srcId="{BC59EA97-25C1-421F-9C97-48FB7A9B4794}" destId="{7FB87D62-0BB6-46DA-B775-B4489BB22EEB}" srcOrd="1" destOrd="0" parTransId="{285A81D9-63B0-4659-B2A4-FDA5CBA03582}" sibTransId="{E956623C-03D6-48DE-9347-CC415FFAEF80}"/>
    <dgm:cxn modelId="{BE1AF557-B730-412E-AC3D-F344A560DBF0}" type="presOf" srcId="{E0AB3BE1-13D7-4B9E-8AF6-D13EEFFBA5CB}" destId="{849FCA09-7BD3-4E3B-A8DA-E15C5A141188}" srcOrd="0" destOrd="0" presId="urn:microsoft.com/office/officeart/2005/8/layout/hList1"/>
    <dgm:cxn modelId="{4698A97D-CAC1-4E8D-9919-05B7B00993C5}" type="presOf" srcId="{BC59EA97-25C1-421F-9C97-48FB7A9B4794}" destId="{9D27EB71-C78C-4A55-B9C2-9B849FE34DB6}" srcOrd="0" destOrd="0" presId="urn:microsoft.com/office/officeart/2005/8/layout/hList1"/>
    <dgm:cxn modelId="{E7A0EB7D-3998-4753-9B9B-D5AA63A35EC8}" type="presOf" srcId="{DA6BFD37-625C-40B4-B24E-1AAF41B8B7E1}" destId="{C7B974FC-9FD6-4BF6-9D51-707E9D0382A7}" srcOrd="0" destOrd="0" presId="urn:microsoft.com/office/officeart/2005/8/layout/hList1"/>
    <dgm:cxn modelId="{E98D2492-3E4E-487C-A65C-E7A4E2EEAEE0}" type="presOf" srcId="{52A30C4C-33AB-43FE-94D1-5E2D4A761FE1}" destId="{52D9CDB7-277E-4BF9-87E4-0A877165313B}" srcOrd="0" destOrd="0" presId="urn:microsoft.com/office/officeart/2005/8/layout/hList1"/>
    <dgm:cxn modelId="{565CCB97-28CE-4091-AAEB-F213731DC78F}" type="presOf" srcId="{ABA9DA3B-C067-4CBB-9A4E-F1C1C70CFE45}" destId="{91B1E84C-E328-4DBC-9F02-5256676D7BBA}" srcOrd="0" destOrd="0" presId="urn:microsoft.com/office/officeart/2005/8/layout/hList1"/>
    <dgm:cxn modelId="{DBE24498-0B54-40D8-B40F-96099AF8FAE5}" type="presOf" srcId="{CC11A58D-C180-4C82-972F-52E3BCF34C42}" destId="{91B1E84C-E328-4DBC-9F02-5256676D7BBA}" srcOrd="0" destOrd="2" presId="urn:microsoft.com/office/officeart/2005/8/layout/hList1"/>
    <dgm:cxn modelId="{94BC6299-67D1-4E6B-9B9D-81AAD191702B}" srcId="{52A30C4C-33AB-43FE-94D1-5E2D4A761FE1}" destId="{C020DD15-1E5B-40FA-8D0E-FEE5B9B5EB05}" srcOrd="2" destOrd="0" parTransId="{703BAB70-8731-4A72-9FCE-26080BC60C9C}" sibTransId="{3E5C23D4-070D-4F44-ADD7-8E80B82DF922}"/>
    <dgm:cxn modelId="{2C676EAA-0FB0-4B6F-AF31-032A684041FF}" srcId="{877394D2-732B-4B97-B03B-CFE98C558042}" destId="{5ABF5E6C-85AE-4E47-8E18-DA049B671996}" srcOrd="1" destOrd="0" parTransId="{F6963D1A-764A-49F6-931A-5CB29A90D8DA}" sibTransId="{647C754F-FCAE-4F05-800C-C519DF680FA5}"/>
    <dgm:cxn modelId="{ADDF96B4-8EB7-44CE-80B5-D0250A2F2799}" type="presOf" srcId="{5ABF5E6C-85AE-4E47-8E18-DA049B671996}" destId="{91B1E84C-E328-4DBC-9F02-5256676D7BBA}" srcOrd="0" destOrd="1" presId="urn:microsoft.com/office/officeart/2005/8/layout/hList1"/>
    <dgm:cxn modelId="{257E37BB-77E8-45FB-B48A-7804137B91A3}" srcId="{E0AB3BE1-13D7-4B9E-8AF6-D13EEFFBA5CB}" destId="{BC59EA97-25C1-421F-9C97-48FB7A9B4794}" srcOrd="1" destOrd="0" parTransId="{C4371236-F76A-4A52-AE19-B7EC9A9E6C60}" sibTransId="{270FDEDF-D58E-49A6-9898-37A0A2EFA816}"/>
    <dgm:cxn modelId="{AA0F27BF-84F8-4D12-B939-82B3AAACC0EF}" srcId="{52A30C4C-33AB-43FE-94D1-5E2D4A761FE1}" destId="{458A2C26-575D-49C1-A071-E6E27F47FFCB}" srcOrd="1" destOrd="0" parTransId="{55A092BB-479D-4088-BE4F-67530F428BFA}" sibTransId="{6C6633E1-7419-4BBD-A91B-7AC849A06229}"/>
    <dgm:cxn modelId="{D6B045D5-7C09-4C4C-B9D7-915D38529C69}" type="presOf" srcId="{B8AEC6B1-22CB-4BA0-B173-8F45692F32A5}" destId="{E79E8719-8036-440A-A981-3414D896B3F2}" srcOrd="0" destOrd="2" presId="urn:microsoft.com/office/officeart/2005/8/layout/hList1"/>
    <dgm:cxn modelId="{550353DA-D521-4B1C-9A4C-3A7B2807C92C}" srcId="{877394D2-732B-4B97-B03B-CFE98C558042}" destId="{ABA9DA3B-C067-4CBB-9A4E-F1C1C70CFE45}" srcOrd="0" destOrd="0" parTransId="{DA85C9B7-BF86-4743-8247-CE913344EAF4}" sibTransId="{995EC7F4-BEBD-4FD7-B5E3-098D553A576A}"/>
    <dgm:cxn modelId="{F6236FED-5994-48E7-84D3-81EB37123162}" srcId="{877394D2-732B-4B97-B03B-CFE98C558042}" destId="{CC11A58D-C180-4C82-972F-52E3BCF34C42}" srcOrd="2" destOrd="0" parTransId="{65CB57AB-67A3-46FF-8020-A652488CA177}" sibTransId="{7DF7960F-7116-4854-8D5E-A07ED10D6C55}"/>
    <dgm:cxn modelId="{E5FD95FA-F5E0-4760-87BF-5D63C1587CAD}" srcId="{E0AB3BE1-13D7-4B9E-8AF6-D13EEFFBA5CB}" destId="{52A30C4C-33AB-43FE-94D1-5E2D4A761FE1}" srcOrd="2" destOrd="0" parTransId="{B7446C64-38CE-43B2-8521-8BAB0845B71E}" sibTransId="{2D70C6FA-3B8D-4E6F-8116-46B19CCEB2D1}"/>
    <dgm:cxn modelId="{39223938-E515-409D-883E-51FDE692838E}" type="presParOf" srcId="{849FCA09-7BD3-4E3B-A8DA-E15C5A141188}" destId="{E2C642A9-F1F6-484E-9C32-38895C58822F}" srcOrd="0" destOrd="0" presId="urn:microsoft.com/office/officeart/2005/8/layout/hList1"/>
    <dgm:cxn modelId="{9F153FA3-1FFE-4DAD-B8C9-68727032FC58}" type="presParOf" srcId="{E2C642A9-F1F6-484E-9C32-38895C58822F}" destId="{A7900973-D385-4F0B-890B-4099C4E40832}" srcOrd="0" destOrd="0" presId="urn:microsoft.com/office/officeart/2005/8/layout/hList1"/>
    <dgm:cxn modelId="{6FE3E5AA-F6DD-469E-BB85-CC7DF17E6F3D}" type="presParOf" srcId="{E2C642A9-F1F6-484E-9C32-38895C58822F}" destId="{91B1E84C-E328-4DBC-9F02-5256676D7BBA}" srcOrd="1" destOrd="0" presId="urn:microsoft.com/office/officeart/2005/8/layout/hList1"/>
    <dgm:cxn modelId="{F0C4CA45-3A64-41CD-98B5-8254BEC844C6}" type="presParOf" srcId="{849FCA09-7BD3-4E3B-A8DA-E15C5A141188}" destId="{1866C1B5-4D21-4EE2-AA9D-EEE30B38706D}" srcOrd="1" destOrd="0" presId="urn:microsoft.com/office/officeart/2005/8/layout/hList1"/>
    <dgm:cxn modelId="{C08E8D32-88EC-4B37-A571-22884DBEAEA6}" type="presParOf" srcId="{849FCA09-7BD3-4E3B-A8DA-E15C5A141188}" destId="{F6DCDA94-6C87-4A60-8431-2BB1D8AEFCEE}" srcOrd="2" destOrd="0" presId="urn:microsoft.com/office/officeart/2005/8/layout/hList1"/>
    <dgm:cxn modelId="{D0C4D835-C588-4293-9B9F-B08AB9BF3BE3}" type="presParOf" srcId="{F6DCDA94-6C87-4A60-8431-2BB1D8AEFCEE}" destId="{9D27EB71-C78C-4A55-B9C2-9B849FE34DB6}" srcOrd="0" destOrd="0" presId="urn:microsoft.com/office/officeart/2005/8/layout/hList1"/>
    <dgm:cxn modelId="{1BF10672-CEC8-42B2-AE90-F5CD6F145128}" type="presParOf" srcId="{F6DCDA94-6C87-4A60-8431-2BB1D8AEFCEE}" destId="{E79E8719-8036-440A-A981-3414D896B3F2}" srcOrd="1" destOrd="0" presId="urn:microsoft.com/office/officeart/2005/8/layout/hList1"/>
    <dgm:cxn modelId="{497D4664-FA91-4549-8BA3-DC6A16895E04}" type="presParOf" srcId="{849FCA09-7BD3-4E3B-A8DA-E15C5A141188}" destId="{096836CC-38A7-4B6C-888A-4F6AE1D6AA00}" srcOrd="3" destOrd="0" presId="urn:microsoft.com/office/officeart/2005/8/layout/hList1"/>
    <dgm:cxn modelId="{E049AB22-9EBE-4089-B4E3-A7D955AB8F9E}" type="presParOf" srcId="{849FCA09-7BD3-4E3B-A8DA-E15C5A141188}" destId="{0EFA6FBF-313D-4FA7-8D30-678120BBC503}" srcOrd="4" destOrd="0" presId="urn:microsoft.com/office/officeart/2005/8/layout/hList1"/>
    <dgm:cxn modelId="{ED2693CE-C642-4106-9FA5-D6B87A4B4632}" type="presParOf" srcId="{0EFA6FBF-313D-4FA7-8D30-678120BBC503}" destId="{52D9CDB7-277E-4BF9-87E4-0A877165313B}" srcOrd="0" destOrd="0" presId="urn:microsoft.com/office/officeart/2005/8/layout/hList1"/>
    <dgm:cxn modelId="{FD15B870-0CE4-479D-96E7-0AD6DF4C2057}" type="presParOf" srcId="{0EFA6FBF-313D-4FA7-8D30-678120BBC503}" destId="{C7B974FC-9FD6-4BF6-9D51-707E9D0382A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B1FC17-6FA9-466F-864F-1F9D056040F5}" type="doc">
      <dgm:prSet loTypeId="urn:microsoft.com/office/officeart/2005/8/layout/funnel1" loCatId="process" qsTypeId="urn:microsoft.com/office/officeart/2005/8/quickstyle/simple1" qsCatId="simple" csTypeId="urn:microsoft.com/office/officeart/2005/8/colors/accent0_3" csCatId="mainScheme" phldr="1"/>
      <dgm:spPr/>
      <dgm:t>
        <a:bodyPr/>
        <a:lstStyle/>
        <a:p>
          <a:endParaRPr lang="es-ES"/>
        </a:p>
      </dgm:t>
    </dgm:pt>
    <dgm:pt modelId="{C8E60089-387D-414D-BDA8-3808D69ED785}">
      <dgm:prSet phldrT="[Text]" custT="1"/>
      <dgm:spPr/>
      <dgm:t>
        <a:bodyPr/>
        <a:lstStyle/>
        <a:p>
          <a:r>
            <a:rPr lang="es-ES" sz="1400" dirty="0">
              <a:latin typeface="+mn-lt"/>
            </a:rPr>
            <a:t>DATOS DEMANDA</a:t>
          </a:r>
        </a:p>
      </dgm:t>
    </dgm:pt>
    <dgm:pt modelId="{682B14D3-85D3-4A62-8FD1-1564E85CA810}" type="parTrans" cxnId="{36656856-5AE9-4F9B-825D-28D942063CA2}">
      <dgm:prSet/>
      <dgm:spPr/>
      <dgm:t>
        <a:bodyPr/>
        <a:lstStyle/>
        <a:p>
          <a:endParaRPr lang="es-ES">
            <a:latin typeface="+mn-lt"/>
          </a:endParaRPr>
        </a:p>
      </dgm:t>
    </dgm:pt>
    <dgm:pt modelId="{EDC99D6E-BBEE-4481-A8BC-81FA6C4AB3F4}" type="sibTrans" cxnId="{36656856-5AE9-4F9B-825D-28D942063CA2}">
      <dgm:prSet/>
      <dgm:spPr/>
      <dgm:t>
        <a:bodyPr/>
        <a:lstStyle/>
        <a:p>
          <a:endParaRPr lang="es-ES">
            <a:latin typeface="+mn-lt"/>
          </a:endParaRPr>
        </a:p>
      </dgm:t>
    </dgm:pt>
    <dgm:pt modelId="{44EC4417-32D3-401F-9F22-F91F24066836}">
      <dgm:prSet phldrT="[Text]" custT="1"/>
      <dgm:spPr/>
      <dgm:t>
        <a:bodyPr/>
        <a:lstStyle/>
        <a:p>
          <a:r>
            <a:rPr lang="es-ES" sz="1400" dirty="0">
              <a:latin typeface="+mn-lt"/>
            </a:rPr>
            <a:t>DATOS GENERACIÓN</a:t>
          </a:r>
        </a:p>
      </dgm:t>
    </dgm:pt>
    <dgm:pt modelId="{2EB841F5-4D07-4A8E-AEC3-F39738C6A59B}" type="parTrans" cxnId="{872C90B5-0881-4534-9A1A-58997998CBBB}">
      <dgm:prSet/>
      <dgm:spPr/>
      <dgm:t>
        <a:bodyPr/>
        <a:lstStyle/>
        <a:p>
          <a:endParaRPr lang="es-ES">
            <a:latin typeface="+mn-lt"/>
          </a:endParaRPr>
        </a:p>
      </dgm:t>
    </dgm:pt>
    <dgm:pt modelId="{D6527AA8-36C5-43F9-9431-F752ECEE84B2}" type="sibTrans" cxnId="{872C90B5-0881-4534-9A1A-58997998CBBB}">
      <dgm:prSet/>
      <dgm:spPr/>
      <dgm:t>
        <a:bodyPr/>
        <a:lstStyle/>
        <a:p>
          <a:endParaRPr lang="es-ES">
            <a:latin typeface="+mn-lt"/>
          </a:endParaRPr>
        </a:p>
      </dgm:t>
    </dgm:pt>
    <dgm:pt modelId="{4A6CCD8A-3B75-4EB0-A8EB-6D4359A0B60D}">
      <dgm:prSet phldrT="[Text]" custT="1"/>
      <dgm:spPr/>
      <dgm:t>
        <a:bodyPr/>
        <a:lstStyle/>
        <a:p>
          <a:r>
            <a:rPr lang="es-ES" sz="1400" dirty="0">
              <a:latin typeface="+mn-lt"/>
            </a:rPr>
            <a:t>DATOS DE LA RED</a:t>
          </a:r>
        </a:p>
      </dgm:t>
    </dgm:pt>
    <dgm:pt modelId="{BEE1707A-3EF4-4F0D-9570-D7E6034A6F83}" type="parTrans" cxnId="{98855954-0EF2-411C-8A00-79FC91C2EDE9}">
      <dgm:prSet/>
      <dgm:spPr/>
      <dgm:t>
        <a:bodyPr/>
        <a:lstStyle/>
        <a:p>
          <a:endParaRPr lang="es-ES">
            <a:latin typeface="+mn-lt"/>
          </a:endParaRPr>
        </a:p>
      </dgm:t>
    </dgm:pt>
    <dgm:pt modelId="{6B69106D-D26A-4AA3-A72A-23FDE7674437}" type="sibTrans" cxnId="{98855954-0EF2-411C-8A00-79FC91C2EDE9}">
      <dgm:prSet/>
      <dgm:spPr/>
      <dgm:t>
        <a:bodyPr/>
        <a:lstStyle/>
        <a:p>
          <a:endParaRPr lang="es-ES">
            <a:latin typeface="+mn-lt"/>
          </a:endParaRPr>
        </a:p>
      </dgm:t>
    </dgm:pt>
    <dgm:pt modelId="{1ECEE5AC-D57B-4EDA-B99D-96F2ADF3427D}">
      <dgm:prSet phldrT="[Text]" custT="1"/>
      <dgm:spPr/>
      <dgm:t>
        <a:bodyPr/>
        <a:lstStyle/>
        <a:p>
          <a:r>
            <a:rPr lang="es-ES" sz="2000" b="1" dirty="0">
              <a:solidFill>
                <a:srgbClr val="FF0000"/>
              </a:solidFill>
              <a:latin typeface="+mn-lt"/>
            </a:rPr>
            <a:t>DATOS DE ENTRADA</a:t>
          </a:r>
        </a:p>
      </dgm:t>
    </dgm:pt>
    <dgm:pt modelId="{52715448-B005-40E2-BB72-C10EDE1C8D23}" type="parTrans" cxnId="{BCC34F88-872E-4B61-A136-6CE48F9E0F93}">
      <dgm:prSet/>
      <dgm:spPr/>
      <dgm:t>
        <a:bodyPr/>
        <a:lstStyle/>
        <a:p>
          <a:endParaRPr lang="es-ES">
            <a:latin typeface="+mn-lt"/>
          </a:endParaRPr>
        </a:p>
      </dgm:t>
    </dgm:pt>
    <dgm:pt modelId="{13AEA190-6474-4DE5-AB34-A8703ADC26E7}" type="sibTrans" cxnId="{BCC34F88-872E-4B61-A136-6CE48F9E0F93}">
      <dgm:prSet/>
      <dgm:spPr/>
      <dgm:t>
        <a:bodyPr/>
        <a:lstStyle/>
        <a:p>
          <a:endParaRPr lang="es-ES">
            <a:latin typeface="+mn-lt"/>
          </a:endParaRPr>
        </a:p>
      </dgm:t>
    </dgm:pt>
    <dgm:pt modelId="{F269830B-567C-4657-A449-A47552EE8002}" type="pres">
      <dgm:prSet presAssocID="{46B1FC17-6FA9-466F-864F-1F9D056040F5}" presName="Name0" presStyleCnt="0">
        <dgm:presLayoutVars>
          <dgm:chMax val="4"/>
          <dgm:resizeHandles val="exact"/>
        </dgm:presLayoutVars>
      </dgm:prSet>
      <dgm:spPr/>
    </dgm:pt>
    <dgm:pt modelId="{F808F3C6-4F29-43B2-9E90-C0B80E848F57}" type="pres">
      <dgm:prSet presAssocID="{46B1FC17-6FA9-466F-864F-1F9D056040F5}" presName="ellipse" presStyleLbl="trBgShp" presStyleIdx="0" presStyleCnt="1"/>
      <dgm:spPr/>
    </dgm:pt>
    <dgm:pt modelId="{4B2FC910-010F-45A0-AAB9-CBAC22716088}" type="pres">
      <dgm:prSet presAssocID="{46B1FC17-6FA9-466F-864F-1F9D056040F5}" presName="arrow1" presStyleLbl="fgShp" presStyleIdx="0" presStyleCnt="1" custLinFactNeighborX="29101" custLinFactNeighborY="6300"/>
      <dgm:spPr>
        <a:scene3d>
          <a:camera prst="orthographicFront"/>
          <a:lightRig rig="threePt" dir="t"/>
        </a:scene3d>
        <a:sp3d>
          <a:bevelT/>
          <a:bevelB/>
        </a:sp3d>
      </dgm:spPr>
    </dgm:pt>
    <dgm:pt modelId="{FD2B4C08-5D71-424F-8287-614BBB8FD824}" type="pres">
      <dgm:prSet presAssocID="{46B1FC17-6FA9-466F-864F-1F9D056040F5}" presName="rectangle" presStyleLbl="revTx" presStyleIdx="0" presStyleCnt="1" custScaleX="119044" custLinFactNeighborX="5880" custLinFactNeighborY="13892">
        <dgm:presLayoutVars>
          <dgm:bulletEnabled val="1"/>
        </dgm:presLayoutVars>
      </dgm:prSet>
      <dgm:spPr/>
    </dgm:pt>
    <dgm:pt modelId="{8663805C-0B25-4F7E-BA71-62F466DBC4F3}" type="pres">
      <dgm:prSet presAssocID="{44EC4417-32D3-401F-9F22-F91F24066836}" presName="item1" presStyleLbl="node1" presStyleIdx="0" presStyleCnt="3" custScaleX="139111">
        <dgm:presLayoutVars>
          <dgm:bulletEnabled val="1"/>
        </dgm:presLayoutVars>
      </dgm:prSet>
      <dgm:spPr/>
    </dgm:pt>
    <dgm:pt modelId="{4EEF15E3-65C3-40F7-A761-1268B6360BBB}" type="pres">
      <dgm:prSet presAssocID="{4A6CCD8A-3B75-4EB0-A8EB-6D4359A0B60D}" presName="item2" presStyleLbl="node1" presStyleIdx="1" presStyleCnt="3" custScaleX="148889" custScaleY="113333" custLinFactNeighborX="-11111" custLinFactNeighborY="-20000">
        <dgm:presLayoutVars>
          <dgm:bulletEnabled val="1"/>
        </dgm:presLayoutVars>
      </dgm:prSet>
      <dgm:spPr/>
    </dgm:pt>
    <dgm:pt modelId="{DB2E33C2-2CA0-4B84-A14D-31CFB62280CE}" type="pres">
      <dgm:prSet presAssocID="{1ECEE5AC-D57B-4EDA-B99D-96F2ADF3427D}" presName="item3" presStyleLbl="node1" presStyleIdx="2" presStyleCnt="3" custScaleX="144444" custScaleY="118311" custLinFactNeighborX="34471" custLinFactNeighborY="5420">
        <dgm:presLayoutVars>
          <dgm:bulletEnabled val="1"/>
        </dgm:presLayoutVars>
      </dgm:prSet>
      <dgm:spPr/>
    </dgm:pt>
    <dgm:pt modelId="{D247C926-259F-4CC8-914E-A4DFF468F1BC}" type="pres">
      <dgm:prSet presAssocID="{46B1FC17-6FA9-466F-864F-1F9D056040F5}" presName="funnel" presStyleLbl="trAlignAcc1" presStyleIdx="0" presStyleCnt="1" custScaleX="124286" custScaleY="98661" custLinFactNeighborX="5040" custLinFactNeighborY="-1228"/>
      <dgm:spPr>
        <a:solidFill>
          <a:schemeClr val="accent2">
            <a:lumMod val="20000"/>
            <a:lumOff val="80000"/>
            <a:alpha val="40000"/>
          </a:schemeClr>
        </a:solidFill>
        <a:scene3d>
          <a:camera prst="orthographicFront"/>
          <a:lightRig rig="threePt" dir="t"/>
        </a:scene3d>
        <a:sp3d>
          <a:bevelT/>
          <a:bevelB/>
        </a:sp3d>
      </dgm:spPr>
    </dgm:pt>
  </dgm:ptLst>
  <dgm:cxnLst>
    <dgm:cxn modelId="{30013722-45A3-4636-B810-ABB2D7F49AE4}" type="presOf" srcId="{4A6CCD8A-3B75-4EB0-A8EB-6D4359A0B60D}" destId="{8663805C-0B25-4F7E-BA71-62F466DBC4F3}" srcOrd="0" destOrd="0" presId="urn:microsoft.com/office/officeart/2005/8/layout/funnel1"/>
    <dgm:cxn modelId="{C1D83230-4287-4A4D-A778-88EAA769C58E}" type="presOf" srcId="{44EC4417-32D3-401F-9F22-F91F24066836}" destId="{4EEF15E3-65C3-40F7-A761-1268B6360BBB}" srcOrd="0" destOrd="0" presId="urn:microsoft.com/office/officeart/2005/8/layout/funnel1"/>
    <dgm:cxn modelId="{3E553F5D-BADC-43E2-91A7-C6C5A6D90A17}" type="presOf" srcId="{C8E60089-387D-414D-BDA8-3808D69ED785}" destId="{DB2E33C2-2CA0-4B84-A14D-31CFB62280CE}" srcOrd="0" destOrd="0" presId="urn:microsoft.com/office/officeart/2005/8/layout/funnel1"/>
    <dgm:cxn modelId="{98855954-0EF2-411C-8A00-79FC91C2EDE9}" srcId="{46B1FC17-6FA9-466F-864F-1F9D056040F5}" destId="{4A6CCD8A-3B75-4EB0-A8EB-6D4359A0B60D}" srcOrd="2" destOrd="0" parTransId="{BEE1707A-3EF4-4F0D-9570-D7E6034A6F83}" sibTransId="{6B69106D-D26A-4AA3-A72A-23FDE7674437}"/>
    <dgm:cxn modelId="{36656856-5AE9-4F9B-825D-28D942063CA2}" srcId="{46B1FC17-6FA9-466F-864F-1F9D056040F5}" destId="{C8E60089-387D-414D-BDA8-3808D69ED785}" srcOrd="0" destOrd="0" parTransId="{682B14D3-85D3-4A62-8FD1-1564E85CA810}" sibTransId="{EDC99D6E-BBEE-4481-A8BC-81FA6C4AB3F4}"/>
    <dgm:cxn modelId="{BCC34F88-872E-4B61-A136-6CE48F9E0F93}" srcId="{46B1FC17-6FA9-466F-864F-1F9D056040F5}" destId="{1ECEE5AC-D57B-4EDA-B99D-96F2ADF3427D}" srcOrd="3" destOrd="0" parTransId="{52715448-B005-40E2-BB72-C10EDE1C8D23}" sibTransId="{13AEA190-6474-4DE5-AB34-A8703ADC26E7}"/>
    <dgm:cxn modelId="{515E5E99-CE58-44A4-8FE0-DAA159947093}" type="presOf" srcId="{1ECEE5AC-D57B-4EDA-B99D-96F2ADF3427D}" destId="{FD2B4C08-5D71-424F-8287-614BBB8FD824}" srcOrd="0" destOrd="0" presId="urn:microsoft.com/office/officeart/2005/8/layout/funnel1"/>
    <dgm:cxn modelId="{26BC139B-F309-4A08-9CFF-C9D23FB9BF35}" type="presOf" srcId="{46B1FC17-6FA9-466F-864F-1F9D056040F5}" destId="{F269830B-567C-4657-A449-A47552EE8002}" srcOrd="0" destOrd="0" presId="urn:microsoft.com/office/officeart/2005/8/layout/funnel1"/>
    <dgm:cxn modelId="{872C90B5-0881-4534-9A1A-58997998CBBB}" srcId="{46B1FC17-6FA9-466F-864F-1F9D056040F5}" destId="{44EC4417-32D3-401F-9F22-F91F24066836}" srcOrd="1" destOrd="0" parTransId="{2EB841F5-4D07-4A8E-AEC3-F39738C6A59B}" sibTransId="{D6527AA8-36C5-43F9-9431-F752ECEE84B2}"/>
    <dgm:cxn modelId="{6155BFF2-BCDE-4B25-82B8-FAC14C6C0006}" type="presParOf" srcId="{F269830B-567C-4657-A449-A47552EE8002}" destId="{F808F3C6-4F29-43B2-9E90-C0B80E848F57}" srcOrd="0" destOrd="0" presId="urn:microsoft.com/office/officeart/2005/8/layout/funnel1"/>
    <dgm:cxn modelId="{3EE56E20-86F7-41CF-B347-39085E4F41E0}" type="presParOf" srcId="{F269830B-567C-4657-A449-A47552EE8002}" destId="{4B2FC910-010F-45A0-AAB9-CBAC22716088}" srcOrd="1" destOrd="0" presId="urn:microsoft.com/office/officeart/2005/8/layout/funnel1"/>
    <dgm:cxn modelId="{6A036204-BE2B-4672-9304-CCA33DA6FC3C}" type="presParOf" srcId="{F269830B-567C-4657-A449-A47552EE8002}" destId="{FD2B4C08-5D71-424F-8287-614BBB8FD824}" srcOrd="2" destOrd="0" presId="urn:microsoft.com/office/officeart/2005/8/layout/funnel1"/>
    <dgm:cxn modelId="{2D7FC519-79A4-474E-A154-683DFE9A228F}" type="presParOf" srcId="{F269830B-567C-4657-A449-A47552EE8002}" destId="{8663805C-0B25-4F7E-BA71-62F466DBC4F3}" srcOrd="3" destOrd="0" presId="urn:microsoft.com/office/officeart/2005/8/layout/funnel1"/>
    <dgm:cxn modelId="{9FB81117-F1C4-4582-87FE-3351C363FDAE}" type="presParOf" srcId="{F269830B-567C-4657-A449-A47552EE8002}" destId="{4EEF15E3-65C3-40F7-A761-1268B6360BBB}" srcOrd="4" destOrd="0" presId="urn:microsoft.com/office/officeart/2005/8/layout/funnel1"/>
    <dgm:cxn modelId="{2A3E6BEB-A108-4DEC-900B-E68942CBFD67}" type="presParOf" srcId="{F269830B-567C-4657-A449-A47552EE8002}" destId="{DB2E33C2-2CA0-4B84-A14D-31CFB62280CE}" srcOrd="5" destOrd="0" presId="urn:microsoft.com/office/officeart/2005/8/layout/funnel1"/>
    <dgm:cxn modelId="{FB089039-DD7E-4C28-ACF8-54F69DE88549}" type="presParOf" srcId="{F269830B-567C-4657-A449-A47552EE8002}" destId="{D247C926-259F-4CC8-914E-A4DFF468F1BC}"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B6AAA6-567F-45FC-AB5F-09859BBDD6E2}" type="doc">
      <dgm:prSet loTypeId="urn:microsoft.com/office/officeart/2005/8/layout/process2" loCatId="process" qsTypeId="urn:microsoft.com/office/officeart/2005/8/quickstyle/simple1" qsCatId="simple" csTypeId="urn:microsoft.com/office/officeart/2005/8/colors/colorful2" csCatId="colorful" phldr="1"/>
      <dgm:spPr/>
    </dgm:pt>
    <dgm:pt modelId="{A6DD4DDC-1D7B-4245-B56A-DAF4EC0CD5BE}">
      <dgm:prSet phldrT="[Text]" custT="1"/>
      <dgm:spPr/>
      <dgm:t>
        <a:bodyPr/>
        <a:lstStyle/>
        <a:p>
          <a:r>
            <a:rPr lang="en-US" sz="1400" dirty="0">
              <a:solidFill>
                <a:schemeClr val="tx1"/>
              </a:solidFill>
              <a:latin typeface="Calibri" pitchFamily="34" charset="0"/>
              <a:cs typeface="Calibri" pitchFamily="34" charset="0"/>
            </a:rPr>
            <a:t>Despacho Económico</a:t>
          </a:r>
          <a:endParaRPr lang="es-ES" sz="1400" dirty="0">
            <a:solidFill>
              <a:schemeClr val="tx1"/>
            </a:solidFill>
            <a:latin typeface="Calibri" pitchFamily="34" charset="0"/>
            <a:cs typeface="Calibri" pitchFamily="34" charset="0"/>
          </a:endParaRPr>
        </a:p>
      </dgm:t>
    </dgm:pt>
    <dgm:pt modelId="{988C2AC2-78C4-4EA7-B64F-B6277B63F12E}" type="parTrans" cxnId="{C52D105F-C306-488F-B68A-E97ED51BFEA5}">
      <dgm:prSet/>
      <dgm:spPr/>
      <dgm:t>
        <a:bodyPr/>
        <a:lstStyle/>
        <a:p>
          <a:endParaRPr lang="es-ES" sz="2400">
            <a:solidFill>
              <a:schemeClr val="bg1"/>
            </a:solidFill>
            <a:latin typeface="Calibri" pitchFamily="34" charset="0"/>
            <a:cs typeface="Calibri" pitchFamily="34" charset="0"/>
          </a:endParaRPr>
        </a:p>
      </dgm:t>
    </dgm:pt>
    <dgm:pt modelId="{1B89742E-96A4-445F-8C82-C1EB6B3114AC}" type="sibTrans" cxnId="{C52D105F-C306-488F-B68A-E97ED51BFEA5}">
      <dgm:prSet custT="1"/>
      <dgm:spPr/>
      <dgm:t>
        <a:bodyPr/>
        <a:lstStyle/>
        <a:p>
          <a:endParaRPr lang="es-ES" sz="1050">
            <a:solidFill>
              <a:schemeClr val="bg1"/>
            </a:solidFill>
            <a:latin typeface="Calibri" pitchFamily="34" charset="0"/>
            <a:cs typeface="Calibri" pitchFamily="34" charset="0"/>
          </a:endParaRPr>
        </a:p>
      </dgm:t>
    </dgm:pt>
    <dgm:pt modelId="{ECCC6DFD-80B0-4486-8EFA-845AFDE1AF03}">
      <dgm:prSet phldrT="[Text]" custT="1"/>
      <dgm:spPr/>
      <dgm:t>
        <a:bodyPr/>
        <a:lstStyle/>
        <a:p>
          <a:r>
            <a:rPr lang="en-US" sz="1400" dirty="0">
              <a:solidFill>
                <a:schemeClr val="tx1"/>
              </a:solidFill>
              <a:effectLst/>
              <a:latin typeface="Calibri" pitchFamily="34" charset="0"/>
              <a:cs typeface="Calibri" pitchFamily="34" charset="0"/>
            </a:rPr>
            <a:t>Compromiso de Unidades.</a:t>
          </a:r>
          <a:endParaRPr lang="es-ES" sz="1400" dirty="0">
            <a:solidFill>
              <a:schemeClr val="tx1"/>
            </a:solidFill>
            <a:effectLst/>
            <a:latin typeface="Calibri" pitchFamily="34" charset="0"/>
            <a:cs typeface="Calibri" pitchFamily="34" charset="0"/>
          </a:endParaRPr>
        </a:p>
      </dgm:t>
    </dgm:pt>
    <dgm:pt modelId="{7881F763-0CBD-430E-AD52-EF6E981E9868}" type="parTrans" cxnId="{A9FA3336-FEBF-4097-8323-5F70A710924B}">
      <dgm:prSet/>
      <dgm:spPr/>
      <dgm:t>
        <a:bodyPr/>
        <a:lstStyle/>
        <a:p>
          <a:endParaRPr lang="es-ES" sz="2400">
            <a:solidFill>
              <a:schemeClr val="bg1"/>
            </a:solidFill>
            <a:latin typeface="Calibri" pitchFamily="34" charset="0"/>
            <a:cs typeface="Calibri" pitchFamily="34" charset="0"/>
          </a:endParaRPr>
        </a:p>
      </dgm:t>
    </dgm:pt>
    <dgm:pt modelId="{855D2252-C65D-483D-B268-19248F4A435F}" type="sibTrans" cxnId="{A9FA3336-FEBF-4097-8323-5F70A710924B}">
      <dgm:prSet custT="1"/>
      <dgm:spPr/>
      <dgm:t>
        <a:bodyPr/>
        <a:lstStyle/>
        <a:p>
          <a:endParaRPr lang="es-ES" sz="1050">
            <a:solidFill>
              <a:schemeClr val="bg1"/>
            </a:solidFill>
            <a:latin typeface="Calibri" pitchFamily="34" charset="0"/>
            <a:cs typeface="Calibri" pitchFamily="34" charset="0"/>
          </a:endParaRPr>
        </a:p>
      </dgm:t>
    </dgm:pt>
    <dgm:pt modelId="{AF2285C8-6310-4C83-9AA5-9763472E9EA3}">
      <dgm:prSet phldrT="[Text]" custT="1"/>
      <dgm:spPr/>
      <dgm:t>
        <a:bodyPr/>
        <a:lstStyle/>
        <a:p>
          <a:r>
            <a:rPr lang="en-US" sz="1200" dirty="0">
              <a:solidFill>
                <a:schemeClr val="tx1"/>
              </a:solidFill>
              <a:latin typeface="Calibri" pitchFamily="34" charset="0"/>
              <a:cs typeface="Calibri" pitchFamily="34" charset="0"/>
            </a:rPr>
            <a:t>Costos Marginales Zonales y  Valor del Agua, Restricciones de la Red de Transporte</a:t>
          </a:r>
          <a:endParaRPr lang="es-ES" sz="1200" dirty="0">
            <a:solidFill>
              <a:schemeClr val="tx1"/>
            </a:solidFill>
            <a:latin typeface="Calibri" pitchFamily="34" charset="0"/>
            <a:cs typeface="Calibri" pitchFamily="34" charset="0"/>
          </a:endParaRPr>
        </a:p>
      </dgm:t>
    </dgm:pt>
    <dgm:pt modelId="{D89DA5B2-AA3C-4000-BABD-320992CD31B9}" type="parTrans" cxnId="{1B9C860A-F029-439B-8DD5-8A49523DD6DF}">
      <dgm:prSet/>
      <dgm:spPr/>
      <dgm:t>
        <a:bodyPr/>
        <a:lstStyle/>
        <a:p>
          <a:endParaRPr lang="es-ES" sz="2400">
            <a:solidFill>
              <a:schemeClr val="bg1"/>
            </a:solidFill>
            <a:latin typeface="Calibri" pitchFamily="34" charset="0"/>
            <a:cs typeface="Calibri" pitchFamily="34" charset="0"/>
          </a:endParaRPr>
        </a:p>
      </dgm:t>
    </dgm:pt>
    <dgm:pt modelId="{326962A7-B9A0-4BFD-B7F3-DBC3904AC65F}" type="sibTrans" cxnId="{1B9C860A-F029-439B-8DD5-8A49523DD6DF}">
      <dgm:prSet/>
      <dgm:spPr/>
      <dgm:t>
        <a:bodyPr/>
        <a:lstStyle/>
        <a:p>
          <a:endParaRPr lang="es-ES" sz="2400">
            <a:solidFill>
              <a:schemeClr val="bg1"/>
            </a:solidFill>
            <a:latin typeface="Calibri" pitchFamily="34" charset="0"/>
            <a:cs typeface="Calibri" pitchFamily="34" charset="0"/>
          </a:endParaRPr>
        </a:p>
      </dgm:t>
    </dgm:pt>
    <dgm:pt modelId="{C8DD1AEC-0213-480E-B84E-1C52D39B9046}" type="pres">
      <dgm:prSet presAssocID="{D9B6AAA6-567F-45FC-AB5F-09859BBDD6E2}" presName="linearFlow" presStyleCnt="0">
        <dgm:presLayoutVars>
          <dgm:resizeHandles val="exact"/>
        </dgm:presLayoutVars>
      </dgm:prSet>
      <dgm:spPr/>
    </dgm:pt>
    <dgm:pt modelId="{6426C119-1636-4FD2-B09C-13342F3CAF1C}" type="pres">
      <dgm:prSet presAssocID="{A6DD4DDC-1D7B-4245-B56A-DAF4EC0CD5BE}" presName="node" presStyleLbl="node1" presStyleIdx="0" presStyleCnt="3" custScaleX="114686">
        <dgm:presLayoutVars>
          <dgm:bulletEnabled val="1"/>
        </dgm:presLayoutVars>
      </dgm:prSet>
      <dgm:spPr/>
    </dgm:pt>
    <dgm:pt modelId="{8B5A1246-EEEC-42C0-97D6-51F85070F761}" type="pres">
      <dgm:prSet presAssocID="{1B89742E-96A4-445F-8C82-C1EB6B3114AC}" presName="sibTrans" presStyleLbl="sibTrans2D1" presStyleIdx="0" presStyleCnt="2"/>
      <dgm:spPr/>
    </dgm:pt>
    <dgm:pt modelId="{2564751C-617E-4737-9A11-25EDA75A787F}" type="pres">
      <dgm:prSet presAssocID="{1B89742E-96A4-445F-8C82-C1EB6B3114AC}" presName="connectorText" presStyleLbl="sibTrans2D1" presStyleIdx="0" presStyleCnt="2"/>
      <dgm:spPr/>
    </dgm:pt>
    <dgm:pt modelId="{0E9176DE-74D5-4AF0-9244-76C0926FC9D8}" type="pres">
      <dgm:prSet presAssocID="{ECCC6DFD-80B0-4486-8EFA-845AFDE1AF03}" presName="node" presStyleLbl="node1" presStyleIdx="1" presStyleCnt="3" custScaleX="114686">
        <dgm:presLayoutVars>
          <dgm:bulletEnabled val="1"/>
        </dgm:presLayoutVars>
      </dgm:prSet>
      <dgm:spPr/>
    </dgm:pt>
    <dgm:pt modelId="{2422167C-8954-41F4-8418-F6143A8A4995}" type="pres">
      <dgm:prSet presAssocID="{855D2252-C65D-483D-B268-19248F4A435F}" presName="sibTrans" presStyleLbl="sibTrans2D1" presStyleIdx="1" presStyleCnt="2"/>
      <dgm:spPr/>
    </dgm:pt>
    <dgm:pt modelId="{CFA15C37-3D89-43B8-A81D-A4E09EB2A6B6}" type="pres">
      <dgm:prSet presAssocID="{855D2252-C65D-483D-B268-19248F4A435F}" presName="connectorText" presStyleLbl="sibTrans2D1" presStyleIdx="1" presStyleCnt="2"/>
      <dgm:spPr/>
    </dgm:pt>
    <dgm:pt modelId="{1A938D76-BEC3-4BD4-808E-1F6909C979F1}" type="pres">
      <dgm:prSet presAssocID="{AF2285C8-6310-4C83-9AA5-9763472E9EA3}" presName="node" presStyleLbl="node1" presStyleIdx="2" presStyleCnt="3" custScaleX="114686" custScaleY="98179">
        <dgm:presLayoutVars>
          <dgm:bulletEnabled val="1"/>
        </dgm:presLayoutVars>
      </dgm:prSet>
      <dgm:spPr/>
    </dgm:pt>
  </dgm:ptLst>
  <dgm:cxnLst>
    <dgm:cxn modelId="{20DA8001-72D6-4DB5-9545-9960900892B7}" type="presOf" srcId="{A6DD4DDC-1D7B-4245-B56A-DAF4EC0CD5BE}" destId="{6426C119-1636-4FD2-B09C-13342F3CAF1C}" srcOrd="0" destOrd="0" presId="urn:microsoft.com/office/officeart/2005/8/layout/process2"/>
    <dgm:cxn modelId="{1B9C860A-F029-439B-8DD5-8A49523DD6DF}" srcId="{D9B6AAA6-567F-45FC-AB5F-09859BBDD6E2}" destId="{AF2285C8-6310-4C83-9AA5-9763472E9EA3}" srcOrd="2" destOrd="0" parTransId="{D89DA5B2-AA3C-4000-BABD-320992CD31B9}" sibTransId="{326962A7-B9A0-4BFD-B7F3-DBC3904AC65F}"/>
    <dgm:cxn modelId="{DF7DEA25-20DA-4618-B64A-ECC4002B69AA}" type="presOf" srcId="{1B89742E-96A4-445F-8C82-C1EB6B3114AC}" destId="{2564751C-617E-4737-9A11-25EDA75A787F}" srcOrd="1" destOrd="0" presId="urn:microsoft.com/office/officeart/2005/8/layout/process2"/>
    <dgm:cxn modelId="{A9FA3336-FEBF-4097-8323-5F70A710924B}" srcId="{D9B6AAA6-567F-45FC-AB5F-09859BBDD6E2}" destId="{ECCC6DFD-80B0-4486-8EFA-845AFDE1AF03}" srcOrd="1" destOrd="0" parTransId="{7881F763-0CBD-430E-AD52-EF6E981E9868}" sibTransId="{855D2252-C65D-483D-B268-19248F4A435F}"/>
    <dgm:cxn modelId="{C52D105F-C306-488F-B68A-E97ED51BFEA5}" srcId="{D9B6AAA6-567F-45FC-AB5F-09859BBDD6E2}" destId="{A6DD4DDC-1D7B-4245-B56A-DAF4EC0CD5BE}" srcOrd="0" destOrd="0" parTransId="{988C2AC2-78C4-4EA7-B64F-B6277B63F12E}" sibTransId="{1B89742E-96A4-445F-8C82-C1EB6B3114AC}"/>
    <dgm:cxn modelId="{5A52F760-4254-4EF1-BBB5-E7D6042377C6}" type="presOf" srcId="{1B89742E-96A4-445F-8C82-C1EB6B3114AC}" destId="{8B5A1246-EEEC-42C0-97D6-51F85070F761}" srcOrd="0" destOrd="0" presId="urn:microsoft.com/office/officeart/2005/8/layout/process2"/>
    <dgm:cxn modelId="{A2A83E65-BF62-4F43-B763-6E68B8F582DF}" type="presOf" srcId="{ECCC6DFD-80B0-4486-8EFA-845AFDE1AF03}" destId="{0E9176DE-74D5-4AF0-9244-76C0926FC9D8}" srcOrd="0" destOrd="0" presId="urn:microsoft.com/office/officeart/2005/8/layout/process2"/>
    <dgm:cxn modelId="{7A6A50AE-FB07-4CC2-8F82-A082CF8B89AC}" type="presOf" srcId="{D9B6AAA6-567F-45FC-AB5F-09859BBDD6E2}" destId="{C8DD1AEC-0213-480E-B84E-1C52D39B9046}" srcOrd="0" destOrd="0" presId="urn:microsoft.com/office/officeart/2005/8/layout/process2"/>
    <dgm:cxn modelId="{A88B35C9-75D6-4DED-BBE1-21A29E8A0C90}" type="presOf" srcId="{855D2252-C65D-483D-B268-19248F4A435F}" destId="{2422167C-8954-41F4-8418-F6143A8A4995}" srcOrd="0" destOrd="0" presId="urn:microsoft.com/office/officeart/2005/8/layout/process2"/>
    <dgm:cxn modelId="{EE1C8EF5-D2F2-448E-A57E-25D55EE55950}" type="presOf" srcId="{AF2285C8-6310-4C83-9AA5-9763472E9EA3}" destId="{1A938D76-BEC3-4BD4-808E-1F6909C979F1}" srcOrd="0" destOrd="0" presId="urn:microsoft.com/office/officeart/2005/8/layout/process2"/>
    <dgm:cxn modelId="{C7979BFE-ED2E-4C91-8959-094033992786}" type="presOf" srcId="{855D2252-C65D-483D-B268-19248F4A435F}" destId="{CFA15C37-3D89-43B8-A81D-A4E09EB2A6B6}" srcOrd="1" destOrd="0" presId="urn:microsoft.com/office/officeart/2005/8/layout/process2"/>
    <dgm:cxn modelId="{14E26CF1-3E3E-4A49-8D34-49C0E27F066F}" type="presParOf" srcId="{C8DD1AEC-0213-480E-B84E-1C52D39B9046}" destId="{6426C119-1636-4FD2-B09C-13342F3CAF1C}" srcOrd="0" destOrd="0" presId="urn:microsoft.com/office/officeart/2005/8/layout/process2"/>
    <dgm:cxn modelId="{98EA95EE-A401-41BE-907C-FDEE18616882}" type="presParOf" srcId="{C8DD1AEC-0213-480E-B84E-1C52D39B9046}" destId="{8B5A1246-EEEC-42C0-97D6-51F85070F761}" srcOrd="1" destOrd="0" presId="urn:microsoft.com/office/officeart/2005/8/layout/process2"/>
    <dgm:cxn modelId="{F178A3AA-91B9-4676-AF53-69C38A456BA6}" type="presParOf" srcId="{8B5A1246-EEEC-42C0-97D6-51F85070F761}" destId="{2564751C-617E-4737-9A11-25EDA75A787F}" srcOrd="0" destOrd="0" presId="urn:microsoft.com/office/officeart/2005/8/layout/process2"/>
    <dgm:cxn modelId="{AB1DB267-B19A-4DDF-B8C8-D48CBF42BA43}" type="presParOf" srcId="{C8DD1AEC-0213-480E-B84E-1C52D39B9046}" destId="{0E9176DE-74D5-4AF0-9244-76C0926FC9D8}" srcOrd="2" destOrd="0" presId="urn:microsoft.com/office/officeart/2005/8/layout/process2"/>
    <dgm:cxn modelId="{21DA500E-7A99-4D6D-A5AA-AC8458AA174E}" type="presParOf" srcId="{C8DD1AEC-0213-480E-B84E-1C52D39B9046}" destId="{2422167C-8954-41F4-8418-F6143A8A4995}" srcOrd="3" destOrd="0" presId="urn:microsoft.com/office/officeart/2005/8/layout/process2"/>
    <dgm:cxn modelId="{AADF4CB4-E0B2-49CA-95C6-AE07BA586D44}" type="presParOf" srcId="{2422167C-8954-41F4-8418-F6143A8A4995}" destId="{CFA15C37-3D89-43B8-A81D-A4E09EB2A6B6}" srcOrd="0" destOrd="0" presId="urn:microsoft.com/office/officeart/2005/8/layout/process2"/>
    <dgm:cxn modelId="{67C0D549-8F45-49F3-8F3A-C45CDAF0DF18}" type="presParOf" srcId="{C8DD1AEC-0213-480E-B84E-1C52D39B9046}" destId="{1A938D76-BEC3-4BD4-808E-1F6909C979F1}"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CC9603-CFDF-4CE2-A085-587244B63EE1}" type="doc">
      <dgm:prSet loTypeId="urn:microsoft.com/office/officeart/2005/8/layout/gear1" loCatId="process" qsTypeId="urn:microsoft.com/office/officeart/2005/8/quickstyle/simple1" qsCatId="simple" csTypeId="urn:microsoft.com/office/officeart/2005/8/colors/colorful5" csCatId="colorful" phldr="1"/>
      <dgm:spPr/>
    </dgm:pt>
    <dgm:pt modelId="{33F22D19-E381-4707-88E5-F414C0C8B5B6}">
      <dgm:prSet phldrT="[Text]" custT="1"/>
      <dgm:spPr/>
      <dgm:t>
        <a:bodyPr/>
        <a:lstStyle/>
        <a:p>
          <a:r>
            <a:rPr lang="en-US" sz="1200" b="1" dirty="0">
              <a:solidFill>
                <a:schemeClr val="tx1"/>
              </a:solidFill>
              <a:latin typeface="Calibri" pitchFamily="34" charset="0"/>
              <a:cs typeface="Calibri" pitchFamily="34" charset="0"/>
            </a:rPr>
            <a:t>Minimizar el costo total de producción y potencia no </a:t>
          </a:r>
          <a:r>
            <a:rPr lang="en-US" sz="1200" b="1" dirty="0" err="1">
              <a:solidFill>
                <a:schemeClr val="tx1"/>
              </a:solidFill>
              <a:latin typeface="Calibri" pitchFamily="34" charset="0"/>
              <a:cs typeface="Calibri" pitchFamily="34" charset="0"/>
            </a:rPr>
            <a:t>servida</a:t>
          </a:r>
          <a:endParaRPr lang="es-ES" sz="1200" b="1" dirty="0">
            <a:solidFill>
              <a:schemeClr val="tx1"/>
            </a:solidFill>
            <a:latin typeface="Calibri" pitchFamily="34" charset="0"/>
            <a:cs typeface="Calibri" pitchFamily="34" charset="0"/>
          </a:endParaRPr>
        </a:p>
      </dgm:t>
    </dgm:pt>
    <dgm:pt modelId="{F36BDF51-F3B0-4835-88F2-F44B9112DAF5}" type="parTrans" cxnId="{D457A9E2-64E5-41ED-94CF-186F201E9987}">
      <dgm:prSet/>
      <dgm:spPr/>
      <dgm:t>
        <a:bodyPr/>
        <a:lstStyle/>
        <a:p>
          <a:endParaRPr lang="es-ES">
            <a:latin typeface="Calibri" pitchFamily="34" charset="0"/>
            <a:cs typeface="Calibri" pitchFamily="34" charset="0"/>
          </a:endParaRPr>
        </a:p>
      </dgm:t>
    </dgm:pt>
    <dgm:pt modelId="{52DEEEF0-994C-4871-B7CE-A498B7DEB2B3}" type="sibTrans" cxnId="{D457A9E2-64E5-41ED-94CF-186F201E9987}">
      <dgm:prSet/>
      <dgm:spPr/>
      <dgm:t>
        <a:bodyPr/>
        <a:lstStyle/>
        <a:p>
          <a:endParaRPr lang="es-ES">
            <a:latin typeface="Calibri" pitchFamily="34" charset="0"/>
            <a:cs typeface="Calibri" pitchFamily="34" charset="0"/>
          </a:endParaRPr>
        </a:p>
      </dgm:t>
    </dgm:pt>
    <dgm:pt modelId="{4D23FDEA-06A9-40A8-A11A-FB371ED71654}">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sz="1000" b="1" dirty="0">
              <a:solidFill>
                <a:schemeClr val="bg1"/>
              </a:solidFill>
              <a:latin typeface="Calibri" pitchFamily="34" charset="0"/>
              <a:cs typeface="Calibri" pitchFamily="34" charset="0"/>
            </a:rPr>
            <a:t>PGEN, PNS, NEMBALSE</a:t>
          </a:r>
          <a:endParaRPr lang="es-ES" sz="1000" b="1" dirty="0">
            <a:solidFill>
              <a:schemeClr val="bg1"/>
            </a:solidFill>
            <a:latin typeface="Calibri" pitchFamily="34" charset="0"/>
            <a:cs typeface="Calibri" pitchFamily="34" charset="0"/>
          </a:endParaRPr>
        </a:p>
      </dgm:t>
    </dgm:pt>
    <dgm:pt modelId="{6210FEA0-8E33-43EA-899E-8E4C0249D499}" type="parTrans" cxnId="{5373E410-B06C-41FF-921E-4C790E15303A}">
      <dgm:prSet/>
      <dgm:spPr/>
      <dgm:t>
        <a:bodyPr/>
        <a:lstStyle/>
        <a:p>
          <a:endParaRPr lang="es-ES">
            <a:latin typeface="Calibri" pitchFamily="34" charset="0"/>
            <a:cs typeface="Calibri" pitchFamily="34" charset="0"/>
          </a:endParaRPr>
        </a:p>
      </dgm:t>
    </dgm:pt>
    <dgm:pt modelId="{A42A728A-95E7-44D6-AD6B-61B594B09A8E}" type="sibTrans" cxnId="{5373E410-B06C-41FF-921E-4C790E15303A}">
      <dgm:prSet/>
      <dgm:spPr/>
      <dgm:t>
        <a:bodyPr/>
        <a:lstStyle/>
        <a:p>
          <a:endParaRPr lang="es-ES">
            <a:latin typeface="Calibri" pitchFamily="34" charset="0"/>
            <a:cs typeface="Calibri" pitchFamily="34" charset="0"/>
          </a:endParaRPr>
        </a:p>
      </dgm:t>
    </dgm:pt>
    <dgm:pt modelId="{BB949B25-E533-4FEC-8280-F672F9F618C2}">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s-ES" sz="900" b="1" dirty="0">
              <a:solidFill>
                <a:schemeClr val="tx1"/>
              </a:solidFill>
              <a:latin typeface="Calibri" pitchFamily="34" charset="0"/>
              <a:cs typeface="Calibri" pitchFamily="34" charset="0"/>
            </a:rPr>
            <a:t>Respecto a las restricciones de las centrales y el sistema de transmisión </a:t>
          </a:r>
        </a:p>
      </dgm:t>
    </dgm:pt>
    <dgm:pt modelId="{C61258F7-66F8-4FE5-9003-E08801513043}" type="parTrans" cxnId="{F8E69EC8-2F4D-437B-9FAB-8B0C9119666F}">
      <dgm:prSet/>
      <dgm:spPr/>
      <dgm:t>
        <a:bodyPr/>
        <a:lstStyle/>
        <a:p>
          <a:endParaRPr lang="es-ES">
            <a:latin typeface="Calibri" pitchFamily="34" charset="0"/>
            <a:cs typeface="Calibri" pitchFamily="34" charset="0"/>
          </a:endParaRPr>
        </a:p>
      </dgm:t>
    </dgm:pt>
    <dgm:pt modelId="{013394D4-EF19-4559-B45C-27E3EB170A5C}" type="sibTrans" cxnId="{F8E69EC8-2F4D-437B-9FAB-8B0C9119666F}">
      <dgm:prSet/>
      <dgm:spPr/>
      <dgm:t>
        <a:bodyPr/>
        <a:lstStyle/>
        <a:p>
          <a:endParaRPr lang="es-ES">
            <a:latin typeface="Calibri" pitchFamily="34" charset="0"/>
            <a:cs typeface="Calibri" pitchFamily="34" charset="0"/>
          </a:endParaRPr>
        </a:p>
      </dgm:t>
    </dgm:pt>
    <dgm:pt modelId="{B9D01857-5A54-4F77-A7B5-C4AC559F806B}" type="pres">
      <dgm:prSet presAssocID="{4ACC9603-CFDF-4CE2-A085-587244B63EE1}" presName="composite" presStyleCnt="0">
        <dgm:presLayoutVars>
          <dgm:chMax val="3"/>
          <dgm:animLvl val="lvl"/>
          <dgm:resizeHandles val="exact"/>
        </dgm:presLayoutVars>
      </dgm:prSet>
      <dgm:spPr/>
    </dgm:pt>
    <dgm:pt modelId="{A6351D66-919E-4E93-8166-D3B929A639CD}" type="pres">
      <dgm:prSet presAssocID="{33F22D19-E381-4707-88E5-F414C0C8B5B6}" presName="gear1" presStyleLbl="node1" presStyleIdx="0" presStyleCnt="3" custScaleX="117947" custScaleY="119243">
        <dgm:presLayoutVars>
          <dgm:chMax val="1"/>
          <dgm:bulletEnabled val="1"/>
        </dgm:presLayoutVars>
      </dgm:prSet>
      <dgm:spPr/>
    </dgm:pt>
    <dgm:pt modelId="{7F18C26F-F9AA-45CA-B076-11BDE9E0E1AA}" type="pres">
      <dgm:prSet presAssocID="{33F22D19-E381-4707-88E5-F414C0C8B5B6}" presName="gear1srcNode" presStyleLbl="node1" presStyleIdx="0" presStyleCnt="3"/>
      <dgm:spPr/>
    </dgm:pt>
    <dgm:pt modelId="{E12BED16-7B12-48AE-A577-FDC77CD2AC7B}" type="pres">
      <dgm:prSet presAssocID="{33F22D19-E381-4707-88E5-F414C0C8B5B6}" presName="gear1dstNode" presStyleLbl="node1" presStyleIdx="0" presStyleCnt="3"/>
      <dgm:spPr/>
    </dgm:pt>
    <dgm:pt modelId="{2ECEE106-F09A-40E3-A141-AD9556A25FAB}" type="pres">
      <dgm:prSet presAssocID="{4D23FDEA-06A9-40A8-A11A-FB371ED71654}" presName="gear2" presStyleLbl="node1" presStyleIdx="1" presStyleCnt="3" custScaleX="122194" custLinFactNeighborX="-2895" custLinFactNeighborY="8170">
        <dgm:presLayoutVars>
          <dgm:chMax val="1"/>
          <dgm:bulletEnabled val="1"/>
        </dgm:presLayoutVars>
      </dgm:prSet>
      <dgm:spPr/>
    </dgm:pt>
    <dgm:pt modelId="{16CC6911-DDCA-451E-83CF-538CA5F634B6}" type="pres">
      <dgm:prSet presAssocID="{4D23FDEA-06A9-40A8-A11A-FB371ED71654}" presName="gear2srcNode" presStyleLbl="node1" presStyleIdx="1" presStyleCnt="3"/>
      <dgm:spPr/>
    </dgm:pt>
    <dgm:pt modelId="{8CC96BBD-ADE1-49AE-988D-72EE37620025}" type="pres">
      <dgm:prSet presAssocID="{4D23FDEA-06A9-40A8-A11A-FB371ED71654}" presName="gear2dstNode" presStyleLbl="node1" presStyleIdx="1" presStyleCnt="3"/>
      <dgm:spPr/>
    </dgm:pt>
    <dgm:pt modelId="{49B4BE8B-988B-4513-BAA1-B423CD96A739}" type="pres">
      <dgm:prSet presAssocID="{BB949B25-E533-4FEC-8280-F672F9F618C2}" presName="gear3" presStyleLbl="node1" presStyleIdx="2" presStyleCnt="3" custScaleX="137411" custScaleY="134935"/>
      <dgm:spPr/>
    </dgm:pt>
    <dgm:pt modelId="{5AB24EAB-D2A4-4EBB-A44B-66CA4B78D38A}" type="pres">
      <dgm:prSet presAssocID="{BB949B25-E533-4FEC-8280-F672F9F618C2}" presName="gear3tx" presStyleLbl="node1" presStyleIdx="2" presStyleCnt="3">
        <dgm:presLayoutVars>
          <dgm:chMax val="1"/>
          <dgm:bulletEnabled val="1"/>
        </dgm:presLayoutVars>
      </dgm:prSet>
      <dgm:spPr/>
    </dgm:pt>
    <dgm:pt modelId="{5E3DEAC2-E3A2-4E86-B7B3-E730F8549FFC}" type="pres">
      <dgm:prSet presAssocID="{BB949B25-E533-4FEC-8280-F672F9F618C2}" presName="gear3srcNode" presStyleLbl="node1" presStyleIdx="2" presStyleCnt="3"/>
      <dgm:spPr/>
    </dgm:pt>
    <dgm:pt modelId="{3F75B114-58AE-4E74-9C75-E9BF4E6C4675}" type="pres">
      <dgm:prSet presAssocID="{BB949B25-E533-4FEC-8280-F672F9F618C2}" presName="gear3dstNode" presStyleLbl="node1" presStyleIdx="2" presStyleCnt="3"/>
      <dgm:spPr/>
    </dgm:pt>
    <dgm:pt modelId="{35716B9A-F367-4040-9628-49D6ED93E257}" type="pres">
      <dgm:prSet presAssocID="{52DEEEF0-994C-4871-B7CE-A498B7DEB2B3}" presName="connector1" presStyleLbl="sibTrans2D1" presStyleIdx="0" presStyleCnt="3"/>
      <dgm:spPr/>
    </dgm:pt>
    <dgm:pt modelId="{979690FC-14BD-4C5D-A36C-083D63179DCA}" type="pres">
      <dgm:prSet presAssocID="{A42A728A-95E7-44D6-AD6B-61B594B09A8E}" presName="connector2" presStyleLbl="sibTrans2D1" presStyleIdx="1" presStyleCnt="3"/>
      <dgm:spPr/>
    </dgm:pt>
    <dgm:pt modelId="{6E631DDE-AA05-4231-B72A-E84EFA839A9B}" type="pres">
      <dgm:prSet presAssocID="{013394D4-EF19-4559-B45C-27E3EB170A5C}" presName="connector3" presStyleLbl="sibTrans2D1" presStyleIdx="2" presStyleCnt="3"/>
      <dgm:spPr/>
    </dgm:pt>
  </dgm:ptLst>
  <dgm:cxnLst>
    <dgm:cxn modelId="{5373E410-B06C-41FF-921E-4C790E15303A}" srcId="{4ACC9603-CFDF-4CE2-A085-587244B63EE1}" destId="{4D23FDEA-06A9-40A8-A11A-FB371ED71654}" srcOrd="1" destOrd="0" parTransId="{6210FEA0-8E33-43EA-899E-8E4C0249D499}" sibTransId="{A42A728A-95E7-44D6-AD6B-61B594B09A8E}"/>
    <dgm:cxn modelId="{668BDB2F-F717-4109-B576-BBAA687AE3D8}" type="presOf" srcId="{BB949B25-E533-4FEC-8280-F672F9F618C2}" destId="{3F75B114-58AE-4E74-9C75-E9BF4E6C4675}" srcOrd="3" destOrd="0" presId="urn:microsoft.com/office/officeart/2005/8/layout/gear1"/>
    <dgm:cxn modelId="{B537DF41-6009-4632-A93D-00D9FFF7FCDA}" type="presOf" srcId="{BB949B25-E533-4FEC-8280-F672F9F618C2}" destId="{5AB24EAB-D2A4-4EBB-A44B-66CA4B78D38A}" srcOrd="1" destOrd="0" presId="urn:microsoft.com/office/officeart/2005/8/layout/gear1"/>
    <dgm:cxn modelId="{893A4C43-8516-4ADB-8F6C-EDA2EB31B542}" type="presOf" srcId="{4D23FDEA-06A9-40A8-A11A-FB371ED71654}" destId="{8CC96BBD-ADE1-49AE-988D-72EE37620025}" srcOrd="2" destOrd="0" presId="urn:microsoft.com/office/officeart/2005/8/layout/gear1"/>
    <dgm:cxn modelId="{B822FB44-B391-48C3-AD97-CD2F38025BEC}" type="presOf" srcId="{4D23FDEA-06A9-40A8-A11A-FB371ED71654}" destId="{2ECEE106-F09A-40E3-A141-AD9556A25FAB}" srcOrd="0" destOrd="0" presId="urn:microsoft.com/office/officeart/2005/8/layout/gear1"/>
    <dgm:cxn modelId="{9DDE524D-C6EC-409F-9139-C16EB7F1C897}" type="presOf" srcId="{4D23FDEA-06A9-40A8-A11A-FB371ED71654}" destId="{16CC6911-DDCA-451E-83CF-538CA5F634B6}" srcOrd="1" destOrd="0" presId="urn:microsoft.com/office/officeart/2005/8/layout/gear1"/>
    <dgm:cxn modelId="{69BBD451-C3E5-4414-9761-E080DEB3CB0D}" type="presOf" srcId="{4ACC9603-CFDF-4CE2-A085-587244B63EE1}" destId="{B9D01857-5A54-4F77-A7B5-C4AC559F806B}" srcOrd="0" destOrd="0" presId="urn:microsoft.com/office/officeart/2005/8/layout/gear1"/>
    <dgm:cxn modelId="{342D6A74-1C07-4357-9DD2-4A20B788D502}" type="presOf" srcId="{BB949B25-E533-4FEC-8280-F672F9F618C2}" destId="{49B4BE8B-988B-4513-BAA1-B423CD96A739}" srcOrd="0" destOrd="0" presId="urn:microsoft.com/office/officeart/2005/8/layout/gear1"/>
    <dgm:cxn modelId="{4BA90BA9-2A2A-4FFA-A012-6D15DA413992}" type="presOf" srcId="{52DEEEF0-994C-4871-B7CE-A498B7DEB2B3}" destId="{35716B9A-F367-4040-9628-49D6ED93E257}" srcOrd="0" destOrd="0" presId="urn:microsoft.com/office/officeart/2005/8/layout/gear1"/>
    <dgm:cxn modelId="{E240E3AA-9561-44F6-8002-8FCAB1A380E0}" type="presOf" srcId="{33F22D19-E381-4707-88E5-F414C0C8B5B6}" destId="{E12BED16-7B12-48AE-A577-FDC77CD2AC7B}" srcOrd="2" destOrd="0" presId="urn:microsoft.com/office/officeart/2005/8/layout/gear1"/>
    <dgm:cxn modelId="{117268B3-CBCA-4E11-8529-B3DAAE8D014A}" type="presOf" srcId="{013394D4-EF19-4559-B45C-27E3EB170A5C}" destId="{6E631DDE-AA05-4231-B72A-E84EFA839A9B}" srcOrd="0" destOrd="0" presId="urn:microsoft.com/office/officeart/2005/8/layout/gear1"/>
    <dgm:cxn modelId="{32A31AC3-709C-4E99-B8DE-B2285FA70734}" type="presOf" srcId="{33F22D19-E381-4707-88E5-F414C0C8B5B6}" destId="{7F18C26F-F9AA-45CA-B076-11BDE9E0E1AA}" srcOrd="1" destOrd="0" presId="urn:microsoft.com/office/officeart/2005/8/layout/gear1"/>
    <dgm:cxn modelId="{F8E69EC8-2F4D-437B-9FAB-8B0C9119666F}" srcId="{4ACC9603-CFDF-4CE2-A085-587244B63EE1}" destId="{BB949B25-E533-4FEC-8280-F672F9F618C2}" srcOrd="2" destOrd="0" parTransId="{C61258F7-66F8-4FE5-9003-E08801513043}" sibTransId="{013394D4-EF19-4559-B45C-27E3EB170A5C}"/>
    <dgm:cxn modelId="{1377B7CF-48CE-4724-A549-CEEC99C7B940}" type="presOf" srcId="{BB949B25-E533-4FEC-8280-F672F9F618C2}" destId="{5E3DEAC2-E3A2-4E86-B7B3-E730F8549FFC}" srcOrd="2" destOrd="0" presId="urn:microsoft.com/office/officeart/2005/8/layout/gear1"/>
    <dgm:cxn modelId="{D457A9E2-64E5-41ED-94CF-186F201E9987}" srcId="{4ACC9603-CFDF-4CE2-A085-587244B63EE1}" destId="{33F22D19-E381-4707-88E5-F414C0C8B5B6}" srcOrd="0" destOrd="0" parTransId="{F36BDF51-F3B0-4835-88F2-F44B9112DAF5}" sibTransId="{52DEEEF0-994C-4871-B7CE-A498B7DEB2B3}"/>
    <dgm:cxn modelId="{BE101EE8-F213-4BFE-8B72-E9C4D976CE23}" type="presOf" srcId="{A42A728A-95E7-44D6-AD6B-61B594B09A8E}" destId="{979690FC-14BD-4C5D-A36C-083D63179DCA}" srcOrd="0" destOrd="0" presId="urn:microsoft.com/office/officeart/2005/8/layout/gear1"/>
    <dgm:cxn modelId="{3227A3E9-5C52-44EE-B626-67A56EF21030}" type="presOf" srcId="{33F22D19-E381-4707-88E5-F414C0C8B5B6}" destId="{A6351D66-919E-4E93-8166-D3B929A639CD}" srcOrd="0" destOrd="0" presId="urn:microsoft.com/office/officeart/2005/8/layout/gear1"/>
    <dgm:cxn modelId="{41C7E209-FECC-4271-8B3B-AD5816035E30}" type="presParOf" srcId="{B9D01857-5A54-4F77-A7B5-C4AC559F806B}" destId="{A6351D66-919E-4E93-8166-D3B929A639CD}" srcOrd="0" destOrd="0" presId="urn:microsoft.com/office/officeart/2005/8/layout/gear1"/>
    <dgm:cxn modelId="{C480491F-5F77-4BFA-AB2C-601335283051}" type="presParOf" srcId="{B9D01857-5A54-4F77-A7B5-C4AC559F806B}" destId="{7F18C26F-F9AA-45CA-B076-11BDE9E0E1AA}" srcOrd="1" destOrd="0" presId="urn:microsoft.com/office/officeart/2005/8/layout/gear1"/>
    <dgm:cxn modelId="{5BE3FC87-498B-40AA-8E4C-37BDDB992B03}" type="presParOf" srcId="{B9D01857-5A54-4F77-A7B5-C4AC559F806B}" destId="{E12BED16-7B12-48AE-A577-FDC77CD2AC7B}" srcOrd="2" destOrd="0" presId="urn:microsoft.com/office/officeart/2005/8/layout/gear1"/>
    <dgm:cxn modelId="{4545D8C6-746A-415C-B840-FF320B322D8B}" type="presParOf" srcId="{B9D01857-5A54-4F77-A7B5-C4AC559F806B}" destId="{2ECEE106-F09A-40E3-A141-AD9556A25FAB}" srcOrd="3" destOrd="0" presId="urn:microsoft.com/office/officeart/2005/8/layout/gear1"/>
    <dgm:cxn modelId="{2EBDD19C-2285-4CE8-88C8-DBC9889F80C8}" type="presParOf" srcId="{B9D01857-5A54-4F77-A7B5-C4AC559F806B}" destId="{16CC6911-DDCA-451E-83CF-538CA5F634B6}" srcOrd="4" destOrd="0" presId="urn:microsoft.com/office/officeart/2005/8/layout/gear1"/>
    <dgm:cxn modelId="{F3BE9859-88AF-4F31-956E-A667954174E5}" type="presParOf" srcId="{B9D01857-5A54-4F77-A7B5-C4AC559F806B}" destId="{8CC96BBD-ADE1-49AE-988D-72EE37620025}" srcOrd="5" destOrd="0" presId="urn:microsoft.com/office/officeart/2005/8/layout/gear1"/>
    <dgm:cxn modelId="{3A13D8CE-638A-497A-A4B6-B7E25F185E47}" type="presParOf" srcId="{B9D01857-5A54-4F77-A7B5-C4AC559F806B}" destId="{49B4BE8B-988B-4513-BAA1-B423CD96A739}" srcOrd="6" destOrd="0" presId="urn:microsoft.com/office/officeart/2005/8/layout/gear1"/>
    <dgm:cxn modelId="{84A66995-5DE8-4778-839A-CC05C3AE966C}" type="presParOf" srcId="{B9D01857-5A54-4F77-A7B5-C4AC559F806B}" destId="{5AB24EAB-D2A4-4EBB-A44B-66CA4B78D38A}" srcOrd="7" destOrd="0" presId="urn:microsoft.com/office/officeart/2005/8/layout/gear1"/>
    <dgm:cxn modelId="{E0ADE0F3-0499-4429-98E4-28A083A1C38D}" type="presParOf" srcId="{B9D01857-5A54-4F77-A7B5-C4AC559F806B}" destId="{5E3DEAC2-E3A2-4E86-B7B3-E730F8549FFC}" srcOrd="8" destOrd="0" presId="urn:microsoft.com/office/officeart/2005/8/layout/gear1"/>
    <dgm:cxn modelId="{BF62705B-7A93-4D63-96B4-EA2402181225}" type="presParOf" srcId="{B9D01857-5A54-4F77-A7B5-C4AC559F806B}" destId="{3F75B114-58AE-4E74-9C75-E9BF4E6C4675}" srcOrd="9" destOrd="0" presId="urn:microsoft.com/office/officeart/2005/8/layout/gear1"/>
    <dgm:cxn modelId="{2FC417C8-9B69-4162-8101-F82996B9879A}" type="presParOf" srcId="{B9D01857-5A54-4F77-A7B5-C4AC559F806B}" destId="{35716B9A-F367-4040-9628-49D6ED93E257}" srcOrd="10" destOrd="0" presId="urn:microsoft.com/office/officeart/2005/8/layout/gear1"/>
    <dgm:cxn modelId="{2C59E8EC-31F2-42F9-B305-EDBCB00A16BB}" type="presParOf" srcId="{B9D01857-5A54-4F77-A7B5-C4AC559F806B}" destId="{979690FC-14BD-4C5D-A36C-083D63179DCA}" srcOrd="11" destOrd="0" presId="urn:microsoft.com/office/officeart/2005/8/layout/gear1"/>
    <dgm:cxn modelId="{D885A4DB-2DCD-4369-B215-76CA74C5F501}" type="presParOf" srcId="{B9D01857-5A54-4F77-A7B5-C4AC559F806B}" destId="{6E631DDE-AA05-4231-B72A-E84EFA839A9B}" srcOrd="12" destOrd="0" presId="urn:microsoft.com/office/officeart/2005/8/layout/gear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C93272B-5FD7-4898-B6CE-58E09C9F74F4}" type="doc">
      <dgm:prSet loTypeId="urn:microsoft.com/office/officeart/2005/8/layout/chevron1" loCatId="process" qsTypeId="urn:microsoft.com/office/officeart/2005/8/quickstyle/simple1" qsCatId="simple" csTypeId="urn:microsoft.com/office/officeart/2005/8/colors/accent2_3" csCatId="accent2" phldr="1"/>
      <dgm:spPr/>
    </dgm:pt>
    <dgm:pt modelId="{5942CA85-112E-4646-9998-7AAF132B7707}">
      <dgm:prSet phldrT="[Text]"/>
      <dgm:spPr/>
      <dgm:t>
        <a:bodyPr/>
        <a:lstStyle/>
        <a:p>
          <a:r>
            <a:rPr lang="en-US" b="1" dirty="0">
              <a:solidFill>
                <a:schemeClr val="tx1"/>
              </a:solidFill>
              <a:latin typeface="Malgun Gothic" pitchFamily="34" charset="-127"/>
              <a:ea typeface="Malgun Gothic" pitchFamily="34" charset="-127"/>
              <a:cs typeface="Calibri" pitchFamily="34" charset="0"/>
            </a:rPr>
            <a:t>ENTRADAS</a:t>
          </a:r>
          <a:endParaRPr lang="es-ES" b="1" dirty="0">
            <a:solidFill>
              <a:schemeClr val="tx1"/>
            </a:solidFill>
            <a:latin typeface="Malgun Gothic" pitchFamily="34" charset="-127"/>
            <a:ea typeface="Malgun Gothic" pitchFamily="34" charset="-127"/>
            <a:cs typeface="Calibri" pitchFamily="34" charset="0"/>
          </a:endParaRPr>
        </a:p>
      </dgm:t>
    </dgm:pt>
    <dgm:pt modelId="{EA9C121B-0E13-427C-85D8-854D6CCED4E5}" type="parTrans" cxnId="{A4CCCC4A-B70B-4123-BBB1-09BC488B5BA1}">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1612AFA2-7BDD-4960-B4EA-919E568FCA43}" type="sibTrans" cxnId="{A4CCCC4A-B70B-4123-BBB1-09BC488B5BA1}">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4876C5CA-C8BB-4DDF-A1F4-E513AE5960F6}">
      <dgm:prSet phldrT="[Text]"/>
      <dgm:spPr/>
      <dgm:t>
        <a:bodyPr/>
        <a:lstStyle/>
        <a:p>
          <a:r>
            <a:rPr lang="en-US" b="1" dirty="0">
              <a:solidFill>
                <a:schemeClr val="tx1"/>
              </a:solidFill>
              <a:latin typeface="Malgun Gothic" pitchFamily="34" charset="-127"/>
              <a:ea typeface="Malgun Gothic" pitchFamily="34" charset="-127"/>
              <a:cs typeface="Calibri" pitchFamily="34" charset="0"/>
            </a:rPr>
            <a:t>PROCESO DE OPTIMIZACIÓN</a:t>
          </a:r>
          <a:endParaRPr lang="es-ES" b="1" dirty="0">
            <a:solidFill>
              <a:schemeClr val="tx1"/>
            </a:solidFill>
            <a:latin typeface="Malgun Gothic" pitchFamily="34" charset="-127"/>
            <a:ea typeface="Malgun Gothic" pitchFamily="34" charset="-127"/>
            <a:cs typeface="Calibri" pitchFamily="34" charset="0"/>
          </a:endParaRPr>
        </a:p>
      </dgm:t>
    </dgm:pt>
    <dgm:pt modelId="{50D5AB5E-4EBC-4C4D-B93F-C6D4123DCF1E}" type="parTrans" cxnId="{EBD1ABD4-38FA-48C9-9F9D-067F54343E7E}">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5B197C3F-943E-42CE-BFD9-B842789BF891}" type="sibTrans" cxnId="{EBD1ABD4-38FA-48C9-9F9D-067F54343E7E}">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D9069028-B60F-4D2F-AA53-B07AA2AD8CDA}">
      <dgm:prSet phldrT="[Text]"/>
      <dgm:spPr/>
      <dgm:t>
        <a:bodyPr/>
        <a:lstStyle/>
        <a:p>
          <a:r>
            <a:rPr lang="en-US" b="1" dirty="0">
              <a:solidFill>
                <a:schemeClr val="tx1"/>
              </a:solidFill>
              <a:latin typeface="Malgun Gothic" pitchFamily="34" charset="-127"/>
              <a:ea typeface="Malgun Gothic" pitchFamily="34" charset="-127"/>
              <a:cs typeface="Calibri" pitchFamily="34" charset="0"/>
            </a:rPr>
            <a:t>SALIDAS</a:t>
          </a:r>
          <a:endParaRPr lang="es-ES" b="1" dirty="0">
            <a:solidFill>
              <a:schemeClr val="tx1"/>
            </a:solidFill>
            <a:latin typeface="Malgun Gothic" pitchFamily="34" charset="-127"/>
            <a:ea typeface="Malgun Gothic" pitchFamily="34" charset="-127"/>
            <a:cs typeface="Calibri" pitchFamily="34" charset="0"/>
          </a:endParaRPr>
        </a:p>
      </dgm:t>
    </dgm:pt>
    <dgm:pt modelId="{93D4985C-5461-478D-8FA0-000BC30AF5A4}" type="parTrans" cxnId="{76F9EFDC-8C1F-4723-B9C2-02415810BFAD}">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21BA97CC-89AA-4EFA-9A17-B55B897E58B3}" type="sibTrans" cxnId="{76F9EFDC-8C1F-4723-B9C2-02415810BFAD}">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E1400D26-519B-48B0-AFB6-91DE47E6CB6B}" type="pres">
      <dgm:prSet presAssocID="{EC93272B-5FD7-4898-B6CE-58E09C9F74F4}" presName="Name0" presStyleCnt="0">
        <dgm:presLayoutVars>
          <dgm:dir/>
          <dgm:animLvl val="lvl"/>
          <dgm:resizeHandles val="exact"/>
        </dgm:presLayoutVars>
      </dgm:prSet>
      <dgm:spPr/>
    </dgm:pt>
    <dgm:pt modelId="{BC4270E7-E9D6-459F-867D-AC92C7C80AC0}" type="pres">
      <dgm:prSet presAssocID="{5942CA85-112E-4646-9998-7AAF132B7707}" presName="parTxOnly" presStyleLbl="node1" presStyleIdx="0" presStyleCnt="3" custScaleX="84461">
        <dgm:presLayoutVars>
          <dgm:chMax val="0"/>
          <dgm:chPref val="0"/>
          <dgm:bulletEnabled val="1"/>
        </dgm:presLayoutVars>
      </dgm:prSet>
      <dgm:spPr/>
    </dgm:pt>
    <dgm:pt modelId="{B870ADB4-E90C-4A68-83A4-9C277D37C1DF}" type="pres">
      <dgm:prSet presAssocID="{1612AFA2-7BDD-4960-B4EA-919E568FCA43}" presName="parTxOnlySpace" presStyleCnt="0"/>
      <dgm:spPr/>
    </dgm:pt>
    <dgm:pt modelId="{18B001BD-B748-4866-BC5D-BF0F3C17763C}" type="pres">
      <dgm:prSet presAssocID="{4876C5CA-C8BB-4DDF-A1F4-E513AE5960F6}" presName="parTxOnly" presStyleLbl="node1" presStyleIdx="1" presStyleCnt="3" custScaleX="89878">
        <dgm:presLayoutVars>
          <dgm:chMax val="0"/>
          <dgm:chPref val="0"/>
          <dgm:bulletEnabled val="1"/>
        </dgm:presLayoutVars>
      </dgm:prSet>
      <dgm:spPr/>
    </dgm:pt>
    <dgm:pt modelId="{D5775F05-3AFB-4E86-A34B-3603A00815B6}" type="pres">
      <dgm:prSet presAssocID="{5B197C3F-943E-42CE-BFD9-B842789BF891}" presName="parTxOnlySpace" presStyleCnt="0"/>
      <dgm:spPr/>
    </dgm:pt>
    <dgm:pt modelId="{67C41AA0-ECA6-41C2-88F4-3518D720445C}" type="pres">
      <dgm:prSet presAssocID="{D9069028-B60F-4D2F-AA53-B07AA2AD8CDA}" presName="parTxOnly" presStyleLbl="node1" presStyleIdx="2" presStyleCnt="3" custScaleX="60016" custLinFactNeighborX="88319">
        <dgm:presLayoutVars>
          <dgm:chMax val="0"/>
          <dgm:chPref val="0"/>
          <dgm:bulletEnabled val="1"/>
        </dgm:presLayoutVars>
      </dgm:prSet>
      <dgm:spPr/>
    </dgm:pt>
  </dgm:ptLst>
  <dgm:cxnLst>
    <dgm:cxn modelId="{A4CCCC4A-B70B-4123-BBB1-09BC488B5BA1}" srcId="{EC93272B-5FD7-4898-B6CE-58E09C9F74F4}" destId="{5942CA85-112E-4646-9998-7AAF132B7707}" srcOrd="0" destOrd="0" parTransId="{EA9C121B-0E13-427C-85D8-854D6CCED4E5}" sibTransId="{1612AFA2-7BDD-4960-B4EA-919E568FCA43}"/>
    <dgm:cxn modelId="{4BA9DC9D-8CC5-4D6E-BE55-17EC300E42BA}" type="presOf" srcId="{4876C5CA-C8BB-4DDF-A1F4-E513AE5960F6}" destId="{18B001BD-B748-4866-BC5D-BF0F3C17763C}" srcOrd="0" destOrd="0" presId="urn:microsoft.com/office/officeart/2005/8/layout/chevron1"/>
    <dgm:cxn modelId="{843B89BB-CEA0-4D48-985E-B691DBA4E6D1}" type="presOf" srcId="{5942CA85-112E-4646-9998-7AAF132B7707}" destId="{BC4270E7-E9D6-459F-867D-AC92C7C80AC0}" srcOrd="0" destOrd="0" presId="urn:microsoft.com/office/officeart/2005/8/layout/chevron1"/>
    <dgm:cxn modelId="{4B0686CA-8384-4284-AC64-69A62C823500}" type="presOf" srcId="{D9069028-B60F-4D2F-AA53-B07AA2AD8CDA}" destId="{67C41AA0-ECA6-41C2-88F4-3518D720445C}" srcOrd="0" destOrd="0" presId="urn:microsoft.com/office/officeart/2005/8/layout/chevron1"/>
    <dgm:cxn modelId="{1AE508CF-6110-4B18-B72A-162BBF134EBD}" type="presOf" srcId="{EC93272B-5FD7-4898-B6CE-58E09C9F74F4}" destId="{E1400D26-519B-48B0-AFB6-91DE47E6CB6B}" srcOrd="0" destOrd="0" presId="urn:microsoft.com/office/officeart/2005/8/layout/chevron1"/>
    <dgm:cxn modelId="{EBD1ABD4-38FA-48C9-9F9D-067F54343E7E}" srcId="{EC93272B-5FD7-4898-B6CE-58E09C9F74F4}" destId="{4876C5CA-C8BB-4DDF-A1F4-E513AE5960F6}" srcOrd="1" destOrd="0" parTransId="{50D5AB5E-4EBC-4C4D-B93F-C6D4123DCF1E}" sibTransId="{5B197C3F-943E-42CE-BFD9-B842789BF891}"/>
    <dgm:cxn modelId="{76F9EFDC-8C1F-4723-B9C2-02415810BFAD}" srcId="{EC93272B-5FD7-4898-B6CE-58E09C9F74F4}" destId="{D9069028-B60F-4D2F-AA53-B07AA2AD8CDA}" srcOrd="2" destOrd="0" parTransId="{93D4985C-5461-478D-8FA0-000BC30AF5A4}" sibTransId="{21BA97CC-89AA-4EFA-9A17-B55B897E58B3}"/>
    <dgm:cxn modelId="{03C6D258-CC79-4E8F-8FB1-A90070D6B491}" type="presParOf" srcId="{E1400D26-519B-48B0-AFB6-91DE47E6CB6B}" destId="{BC4270E7-E9D6-459F-867D-AC92C7C80AC0}" srcOrd="0" destOrd="0" presId="urn:microsoft.com/office/officeart/2005/8/layout/chevron1"/>
    <dgm:cxn modelId="{52F2D1A2-6552-4590-AA05-6E9D29341B00}" type="presParOf" srcId="{E1400D26-519B-48B0-AFB6-91DE47E6CB6B}" destId="{B870ADB4-E90C-4A68-83A4-9C277D37C1DF}" srcOrd="1" destOrd="0" presId="urn:microsoft.com/office/officeart/2005/8/layout/chevron1"/>
    <dgm:cxn modelId="{A8E8F72F-C928-4EE9-A0F3-A998AE378462}" type="presParOf" srcId="{E1400D26-519B-48B0-AFB6-91DE47E6CB6B}" destId="{18B001BD-B748-4866-BC5D-BF0F3C17763C}" srcOrd="2" destOrd="0" presId="urn:microsoft.com/office/officeart/2005/8/layout/chevron1"/>
    <dgm:cxn modelId="{78CAC278-45F3-46A9-AE1F-7A5199649B88}" type="presParOf" srcId="{E1400D26-519B-48B0-AFB6-91DE47E6CB6B}" destId="{D5775F05-3AFB-4E86-A34B-3603A00815B6}" srcOrd="3" destOrd="0" presId="urn:microsoft.com/office/officeart/2005/8/layout/chevron1"/>
    <dgm:cxn modelId="{F09E423F-CCAD-4F1D-B12E-01EAE96AEF80}" type="presParOf" srcId="{E1400D26-519B-48B0-AFB6-91DE47E6CB6B}" destId="{67C41AA0-ECA6-41C2-88F4-3518D720445C}" srcOrd="4"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8D4D521-8131-446A-81AA-0E7F43585FEE}" type="doc">
      <dgm:prSet loTypeId="urn:microsoft.com/office/officeart/2005/8/layout/funnel1" loCatId="process" qsTypeId="urn:microsoft.com/office/officeart/2005/8/quickstyle/simple1" qsCatId="simple" csTypeId="urn:microsoft.com/office/officeart/2005/8/colors/colorful5" csCatId="colorful" phldr="1"/>
      <dgm:spPr/>
      <dgm:t>
        <a:bodyPr/>
        <a:lstStyle/>
        <a:p>
          <a:endParaRPr lang="es-ES"/>
        </a:p>
      </dgm:t>
    </dgm:pt>
    <dgm:pt modelId="{38488AC4-63FE-460E-A94E-3DE88E794F5F}">
      <dgm:prSet phldrT="[Text]" custT="1"/>
      <dgm:spPr/>
      <dgm:t>
        <a:bodyPr/>
        <a:lstStyle/>
        <a:p>
          <a:r>
            <a:rPr lang="en-US" sz="1400" b="1" dirty="0">
              <a:solidFill>
                <a:schemeClr val="tx1"/>
              </a:solidFill>
              <a:latin typeface="Calibri" pitchFamily="34" charset="0"/>
              <a:cs typeface="Calibri" pitchFamily="34" charset="0"/>
            </a:rPr>
            <a:t>Conjunto de restricciones operativas</a:t>
          </a:r>
          <a:endParaRPr lang="es-ES" sz="1400" b="1" dirty="0">
            <a:solidFill>
              <a:schemeClr val="tx1"/>
            </a:solidFill>
            <a:latin typeface="Calibri" pitchFamily="34" charset="0"/>
            <a:cs typeface="Calibri" pitchFamily="34" charset="0"/>
          </a:endParaRPr>
        </a:p>
      </dgm:t>
    </dgm:pt>
    <dgm:pt modelId="{5E303F0E-62C4-4C91-95FC-F1C88A54A357}" type="parTrans" cxnId="{EC7579A6-7F8B-4869-88FB-9E2164F58A06}">
      <dgm:prSet/>
      <dgm:spPr/>
      <dgm:t>
        <a:bodyPr/>
        <a:lstStyle/>
        <a:p>
          <a:endParaRPr lang="es-ES">
            <a:latin typeface="Calibri" pitchFamily="34" charset="0"/>
            <a:cs typeface="Calibri" pitchFamily="34" charset="0"/>
          </a:endParaRPr>
        </a:p>
      </dgm:t>
    </dgm:pt>
    <dgm:pt modelId="{8B2F6A02-7723-4A96-B12D-EDEF449C7336}" type="sibTrans" cxnId="{EC7579A6-7F8B-4869-88FB-9E2164F58A06}">
      <dgm:prSet/>
      <dgm:spPr/>
      <dgm:t>
        <a:bodyPr/>
        <a:lstStyle/>
        <a:p>
          <a:endParaRPr lang="es-ES">
            <a:latin typeface="Calibri" pitchFamily="34" charset="0"/>
            <a:cs typeface="Calibri" pitchFamily="34" charset="0"/>
          </a:endParaRPr>
        </a:p>
      </dgm:t>
    </dgm:pt>
    <dgm:pt modelId="{A415706D-05F8-4672-ACF8-DB99768CE8B5}">
      <dgm:prSet phldrT="[Text]" custT="1"/>
      <dgm:spPr/>
      <dgm:t>
        <a:bodyPr/>
        <a:lstStyle/>
        <a:p>
          <a:r>
            <a:rPr lang="es-ES" sz="1400" b="1" dirty="0">
              <a:solidFill>
                <a:schemeClr val="tx1"/>
              </a:solidFill>
              <a:latin typeface="Calibri" pitchFamily="34" charset="0"/>
              <a:cs typeface="Calibri" pitchFamily="34" charset="0"/>
            </a:rPr>
            <a:t>Variables Técnicas</a:t>
          </a:r>
        </a:p>
      </dgm:t>
    </dgm:pt>
    <dgm:pt modelId="{AB5DAA11-4532-4052-BF9A-A9E8C705C724}" type="parTrans" cxnId="{D9FB141F-8600-4227-A89B-0A8E2D7FA1A7}">
      <dgm:prSet/>
      <dgm:spPr/>
      <dgm:t>
        <a:bodyPr/>
        <a:lstStyle/>
        <a:p>
          <a:endParaRPr lang="es-ES">
            <a:latin typeface="Calibri" pitchFamily="34" charset="0"/>
            <a:cs typeface="Calibri" pitchFamily="34" charset="0"/>
          </a:endParaRPr>
        </a:p>
      </dgm:t>
    </dgm:pt>
    <dgm:pt modelId="{3E309314-D87D-4D52-99B4-EF0F47E9CE98}" type="sibTrans" cxnId="{D9FB141F-8600-4227-A89B-0A8E2D7FA1A7}">
      <dgm:prSet/>
      <dgm:spPr/>
      <dgm:t>
        <a:bodyPr/>
        <a:lstStyle/>
        <a:p>
          <a:endParaRPr lang="es-ES">
            <a:latin typeface="Calibri" pitchFamily="34" charset="0"/>
            <a:cs typeface="Calibri" pitchFamily="34" charset="0"/>
          </a:endParaRPr>
        </a:p>
      </dgm:t>
    </dgm:pt>
    <dgm:pt modelId="{BA0FA6DE-2E33-4F38-BBB8-066F5E31BA6B}">
      <dgm:prSet phldrT="[Text]" custT="1"/>
      <dgm:spPr/>
      <dgm:t>
        <a:bodyPr/>
        <a:lstStyle/>
        <a:p>
          <a:r>
            <a:rPr lang="en-US" sz="1400" b="1" dirty="0">
              <a:solidFill>
                <a:schemeClr val="tx1"/>
              </a:solidFill>
              <a:latin typeface="Calibri" pitchFamily="34" charset="0"/>
              <a:cs typeface="Calibri" pitchFamily="34" charset="0"/>
            </a:rPr>
            <a:t>Variables económicas</a:t>
          </a:r>
        </a:p>
      </dgm:t>
    </dgm:pt>
    <dgm:pt modelId="{4B5017B3-AA15-4100-869B-39E7195DB763}" type="parTrans" cxnId="{4888EEB4-2D0A-4A5E-A537-8C56B266C3C3}">
      <dgm:prSet/>
      <dgm:spPr/>
      <dgm:t>
        <a:bodyPr/>
        <a:lstStyle/>
        <a:p>
          <a:endParaRPr lang="es-ES">
            <a:latin typeface="Calibri" pitchFamily="34" charset="0"/>
            <a:cs typeface="Calibri" pitchFamily="34" charset="0"/>
          </a:endParaRPr>
        </a:p>
      </dgm:t>
    </dgm:pt>
    <dgm:pt modelId="{8E8652AD-433D-4185-805B-053BCC568EBB}" type="sibTrans" cxnId="{4888EEB4-2D0A-4A5E-A537-8C56B266C3C3}">
      <dgm:prSet/>
      <dgm:spPr/>
      <dgm:t>
        <a:bodyPr/>
        <a:lstStyle/>
        <a:p>
          <a:endParaRPr lang="es-ES">
            <a:latin typeface="Calibri" pitchFamily="34" charset="0"/>
            <a:cs typeface="Calibri" pitchFamily="34" charset="0"/>
          </a:endParaRPr>
        </a:p>
      </dgm:t>
    </dgm:pt>
    <dgm:pt modelId="{14B75E02-7958-425B-A086-B097B833FCF9}">
      <dgm:prSet phldrT="[Text]"/>
      <dgm:spPr/>
      <dgm:t>
        <a:bodyPr/>
        <a:lstStyle/>
        <a:p>
          <a:endParaRPr lang="es-ES" dirty="0">
            <a:latin typeface="Calibri" pitchFamily="34" charset="0"/>
            <a:cs typeface="Calibri" pitchFamily="34" charset="0"/>
          </a:endParaRPr>
        </a:p>
      </dgm:t>
    </dgm:pt>
    <dgm:pt modelId="{12B2B3BD-0D5E-45C8-AB69-855954A77755}" type="parTrans" cxnId="{4D5C08B5-B8B4-44F3-BA27-9F1DF8CD8C41}">
      <dgm:prSet/>
      <dgm:spPr/>
      <dgm:t>
        <a:bodyPr/>
        <a:lstStyle/>
        <a:p>
          <a:endParaRPr lang="es-ES">
            <a:latin typeface="Calibri" pitchFamily="34" charset="0"/>
            <a:cs typeface="Calibri" pitchFamily="34" charset="0"/>
          </a:endParaRPr>
        </a:p>
      </dgm:t>
    </dgm:pt>
    <dgm:pt modelId="{56CDCAF9-2081-46DD-BA43-BD0C101A7264}" type="sibTrans" cxnId="{4D5C08B5-B8B4-44F3-BA27-9F1DF8CD8C41}">
      <dgm:prSet/>
      <dgm:spPr/>
      <dgm:t>
        <a:bodyPr/>
        <a:lstStyle/>
        <a:p>
          <a:endParaRPr lang="es-ES">
            <a:latin typeface="Calibri" pitchFamily="34" charset="0"/>
            <a:cs typeface="Calibri" pitchFamily="34" charset="0"/>
          </a:endParaRPr>
        </a:p>
      </dgm:t>
    </dgm:pt>
    <dgm:pt modelId="{A752A6D2-CB96-49B5-835B-B615015C9DA4}" type="pres">
      <dgm:prSet presAssocID="{A8D4D521-8131-446A-81AA-0E7F43585FEE}" presName="Name0" presStyleCnt="0">
        <dgm:presLayoutVars>
          <dgm:chMax val="4"/>
          <dgm:resizeHandles val="exact"/>
        </dgm:presLayoutVars>
      </dgm:prSet>
      <dgm:spPr/>
    </dgm:pt>
    <dgm:pt modelId="{D1F8BB6E-F480-46FB-9FF8-FA50F00842DD}" type="pres">
      <dgm:prSet presAssocID="{A8D4D521-8131-446A-81AA-0E7F43585FEE}" presName="ellipse" presStyleLbl="trBgShp" presStyleIdx="0" presStyleCnt="1" custAng="16200000" custScaleX="90910" custScaleY="100001" custLinFactNeighborX="-20535" custLinFactNeighborY="58260"/>
      <dgm:spPr/>
    </dgm:pt>
    <dgm:pt modelId="{B380AB8D-080B-4B07-9067-C6B4E4127B31}" type="pres">
      <dgm:prSet presAssocID="{A8D4D521-8131-446A-81AA-0E7F43585FEE}" presName="arrow1" presStyleLbl="fgShp" presStyleIdx="0" presStyleCnt="1" custAng="16200000" custLinFactX="100000" custLinFactY="-200000" custLinFactNeighborX="146663" custLinFactNeighborY="-205108"/>
      <dgm:spPr>
        <a:solidFill>
          <a:schemeClr val="tx1"/>
        </a:solidFill>
      </dgm:spPr>
    </dgm:pt>
    <dgm:pt modelId="{DAFF5DE0-36BF-458B-AB73-E1E101AC0CEB}" type="pres">
      <dgm:prSet presAssocID="{A8D4D521-8131-446A-81AA-0E7F43585FEE}" presName="rectangle" presStyleLbl="revTx" presStyleIdx="0" presStyleCnt="1">
        <dgm:presLayoutVars>
          <dgm:bulletEnabled val="1"/>
        </dgm:presLayoutVars>
      </dgm:prSet>
      <dgm:spPr/>
    </dgm:pt>
    <dgm:pt modelId="{FF4B6889-42E4-4F2C-AA9F-7965A7BC99F7}" type="pres">
      <dgm:prSet presAssocID="{A415706D-05F8-4672-ACF8-DB99768CE8B5}" presName="item1" presStyleLbl="node1" presStyleIdx="0" presStyleCnt="3" custScaleX="142425" custScaleY="116160" custLinFactNeighborX="-80646" custLinFactNeighborY="39926">
        <dgm:presLayoutVars>
          <dgm:bulletEnabled val="1"/>
        </dgm:presLayoutVars>
      </dgm:prSet>
      <dgm:spPr/>
    </dgm:pt>
    <dgm:pt modelId="{EFEC28C8-B149-4F47-A078-1E026B989951}" type="pres">
      <dgm:prSet presAssocID="{BA0FA6DE-2E33-4F38-BBB8-066F5E31BA6B}" presName="item2" presStyleLbl="node1" presStyleIdx="1" presStyleCnt="3" custScaleX="110100" custLinFactNeighborX="-14141" custLinFactNeighborY="-46667">
        <dgm:presLayoutVars>
          <dgm:bulletEnabled val="1"/>
        </dgm:presLayoutVars>
      </dgm:prSet>
      <dgm:spPr/>
    </dgm:pt>
    <dgm:pt modelId="{5EC4EF45-A391-41AD-8E25-7E34CF4E56E1}" type="pres">
      <dgm:prSet presAssocID="{14B75E02-7958-425B-A086-B097B833FCF9}" presName="item3" presStyleLbl="node1" presStyleIdx="2" presStyleCnt="3" custScaleX="159451" custScaleY="127777" custLinFactNeighborX="-13911" custLinFactNeighborY="47965">
        <dgm:presLayoutVars>
          <dgm:bulletEnabled val="1"/>
        </dgm:presLayoutVars>
      </dgm:prSet>
      <dgm:spPr/>
    </dgm:pt>
    <dgm:pt modelId="{9A00BC15-895B-4A84-BE2F-4951AAFF426E}" type="pres">
      <dgm:prSet presAssocID="{A8D4D521-8131-446A-81AA-0E7F43585FEE}" presName="funnel" presStyleLbl="trAlignAcc1" presStyleIdx="0" presStyleCnt="1" custAng="16200000" custScaleY="114282"/>
      <dgm:spPr>
        <a:prstGeom prst="rect">
          <a:avLst/>
        </a:prstGeom>
        <a:noFill/>
        <a:ln w="28575"/>
      </dgm:spPr>
    </dgm:pt>
  </dgm:ptLst>
  <dgm:cxnLst>
    <dgm:cxn modelId="{8995A511-4711-42A4-8DFC-4DF3C3D49E6C}" type="presOf" srcId="{38488AC4-63FE-460E-A94E-3DE88E794F5F}" destId="{5EC4EF45-A391-41AD-8E25-7E34CF4E56E1}" srcOrd="0" destOrd="0" presId="urn:microsoft.com/office/officeart/2005/8/layout/funnel1"/>
    <dgm:cxn modelId="{D9FB141F-8600-4227-A89B-0A8E2D7FA1A7}" srcId="{A8D4D521-8131-446A-81AA-0E7F43585FEE}" destId="{A415706D-05F8-4672-ACF8-DB99768CE8B5}" srcOrd="1" destOrd="0" parTransId="{AB5DAA11-4532-4052-BF9A-A9E8C705C724}" sibTransId="{3E309314-D87D-4D52-99B4-EF0F47E9CE98}"/>
    <dgm:cxn modelId="{DC19943D-B5E1-4543-9446-521A7DFEF50A}" type="presOf" srcId="{A415706D-05F8-4672-ACF8-DB99768CE8B5}" destId="{EFEC28C8-B149-4F47-A078-1E026B989951}" srcOrd="0" destOrd="0" presId="urn:microsoft.com/office/officeart/2005/8/layout/funnel1"/>
    <dgm:cxn modelId="{3B3C90A5-BC9F-41D6-B7AE-CD1BDE5F1C51}" type="presOf" srcId="{BA0FA6DE-2E33-4F38-BBB8-066F5E31BA6B}" destId="{FF4B6889-42E4-4F2C-AA9F-7965A7BC99F7}" srcOrd="0" destOrd="0" presId="urn:microsoft.com/office/officeart/2005/8/layout/funnel1"/>
    <dgm:cxn modelId="{EC7579A6-7F8B-4869-88FB-9E2164F58A06}" srcId="{A8D4D521-8131-446A-81AA-0E7F43585FEE}" destId="{38488AC4-63FE-460E-A94E-3DE88E794F5F}" srcOrd="0" destOrd="0" parTransId="{5E303F0E-62C4-4C91-95FC-F1C88A54A357}" sibTransId="{8B2F6A02-7723-4A96-B12D-EDEF449C7336}"/>
    <dgm:cxn modelId="{F6559AA9-5537-4F40-B62A-2B4FF68B57AF}" type="presOf" srcId="{A8D4D521-8131-446A-81AA-0E7F43585FEE}" destId="{A752A6D2-CB96-49B5-835B-B615015C9DA4}" srcOrd="0" destOrd="0" presId="urn:microsoft.com/office/officeart/2005/8/layout/funnel1"/>
    <dgm:cxn modelId="{4888EEB4-2D0A-4A5E-A537-8C56B266C3C3}" srcId="{A8D4D521-8131-446A-81AA-0E7F43585FEE}" destId="{BA0FA6DE-2E33-4F38-BBB8-066F5E31BA6B}" srcOrd="2" destOrd="0" parTransId="{4B5017B3-AA15-4100-869B-39E7195DB763}" sibTransId="{8E8652AD-433D-4185-805B-053BCC568EBB}"/>
    <dgm:cxn modelId="{4D5C08B5-B8B4-44F3-BA27-9F1DF8CD8C41}" srcId="{A8D4D521-8131-446A-81AA-0E7F43585FEE}" destId="{14B75E02-7958-425B-A086-B097B833FCF9}" srcOrd="3" destOrd="0" parTransId="{12B2B3BD-0D5E-45C8-AB69-855954A77755}" sibTransId="{56CDCAF9-2081-46DD-BA43-BD0C101A7264}"/>
    <dgm:cxn modelId="{401C55D7-3BF5-4A9B-B519-9EF52A4FE638}" type="presOf" srcId="{14B75E02-7958-425B-A086-B097B833FCF9}" destId="{DAFF5DE0-36BF-458B-AB73-E1E101AC0CEB}" srcOrd="0" destOrd="0" presId="urn:microsoft.com/office/officeart/2005/8/layout/funnel1"/>
    <dgm:cxn modelId="{14B337BB-E50E-4F6A-9C16-B0768DFE23F3}" type="presParOf" srcId="{A752A6D2-CB96-49B5-835B-B615015C9DA4}" destId="{D1F8BB6E-F480-46FB-9FF8-FA50F00842DD}" srcOrd="0" destOrd="0" presId="urn:microsoft.com/office/officeart/2005/8/layout/funnel1"/>
    <dgm:cxn modelId="{5F77573D-7F2E-4FBA-B1CC-51D2079A722F}" type="presParOf" srcId="{A752A6D2-CB96-49B5-835B-B615015C9DA4}" destId="{B380AB8D-080B-4B07-9067-C6B4E4127B31}" srcOrd="1" destOrd="0" presId="urn:microsoft.com/office/officeart/2005/8/layout/funnel1"/>
    <dgm:cxn modelId="{1A5433B0-8EBC-44CF-985B-DA6BC1CDAA6F}" type="presParOf" srcId="{A752A6D2-CB96-49B5-835B-B615015C9DA4}" destId="{DAFF5DE0-36BF-458B-AB73-E1E101AC0CEB}" srcOrd="2" destOrd="0" presId="urn:microsoft.com/office/officeart/2005/8/layout/funnel1"/>
    <dgm:cxn modelId="{9F3F2F1B-A9D6-4A1F-A125-E4FE72FEB858}" type="presParOf" srcId="{A752A6D2-CB96-49B5-835B-B615015C9DA4}" destId="{FF4B6889-42E4-4F2C-AA9F-7965A7BC99F7}" srcOrd="3" destOrd="0" presId="urn:microsoft.com/office/officeart/2005/8/layout/funnel1"/>
    <dgm:cxn modelId="{72C19412-27FA-4BBF-A125-3AFA328BA53E}" type="presParOf" srcId="{A752A6D2-CB96-49B5-835B-B615015C9DA4}" destId="{EFEC28C8-B149-4F47-A078-1E026B989951}" srcOrd="4" destOrd="0" presId="urn:microsoft.com/office/officeart/2005/8/layout/funnel1"/>
    <dgm:cxn modelId="{F7DC8E53-313A-4BE8-893D-B05C356F07CF}" type="presParOf" srcId="{A752A6D2-CB96-49B5-835B-B615015C9DA4}" destId="{5EC4EF45-A391-41AD-8E25-7E34CF4E56E1}" srcOrd="5" destOrd="0" presId="urn:microsoft.com/office/officeart/2005/8/layout/funnel1"/>
    <dgm:cxn modelId="{1493963A-580C-48D8-A2C2-F4D2C01C8CF6}" type="presParOf" srcId="{A752A6D2-CB96-49B5-835B-B615015C9DA4}" destId="{9A00BC15-895B-4A84-BE2F-4951AAFF426E}" srcOrd="6" destOrd="0" presId="urn:microsoft.com/office/officeart/2005/8/layout/funnel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CB52C1A-515A-4152-8B88-B8CA877E30ED}" type="doc">
      <dgm:prSet loTypeId="urn:microsoft.com/office/officeart/2009/layout/ReverseList" loCatId="relationship" qsTypeId="urn:microsoft.com/office/officeart/2005/8/quickstyle/3d3" qsCatId="3D" csTypeId="urn:microsoft.com/office/officeart/2005/8/colors/accent1_1" csCatId="accent1" phldr="1"/>
      <dgm:spPr/>
      <dgm:t>
        <a:bodyPr/>
        <a:lstStyle/>
        <a:p>
          <a:endParaRPr lang="es-ES"/>
        </a:p>
      </dgm:t>
    </dgm:pt>
    <dgm:pt modelId="{993570BC-0D46-4BC0-92D8-10AC27D49046}">
      <dgm:prSet phldrT="[Texto]"/>
      <dgm:spPr/>
      <dgm:t>
        <a:bodyPr/>
        <a:lstStyle/>
        <a:p>
          <a:r>
            <a:rPr lang="es-ES" b="1" dirty="0"/>
            <a:t>MODOM</a:t>
          </a:r>
        </a:p>
      </dgm:t>
    </dgm:pt>
    <dgm:pt modelId="{B935A92F-1C1A-4CE5-99AC-2E5039403B3D}" type="parTrans" cxnId="{40C4C9D1-27CE-40DF-AE1A-8375F74ED4C2}">
      <dgm:prSet/>
      <dgm:spPr/>
      <dgm:t>
        <a:bodyPr/>
        <a:lstStyle/>
        <a:p>
          <a:endParaRPr lang="es-ES"/>
        </a:p>
      </dgm:t>
    </dgm:pt>
    <dgm:pt modelId="{BC0E55CC-BD3A-4B1A-BAFA-C4B62570BEF6}" type="sibTrans" cxnId="{40C4C9D1-27CE-40DF-AE1A-8375F74ED4C2}">
      <dgm:prSet/>
      <dgm:spPr/>
      <dgm:t>
        <a:bodyPr/>
        <a:lstStyle/>
        <a:p>
          <a:endParaRPr lang="es-ES"/>
        </a:p>
      </dgm:t>
    </dgm:pt>
    <dgm:pt modelId="{4B32069F-7774-4876-8185-5D47A279ACA3}">
      <dgm:prSet phldrT="[Texto]"/>
      <dgm:spPr/>
      <dgm:t>
        <a:bodyPr/>
        <a:lstStyle/>
        <a:p>
          <a:r>
            <a:rPr lang="es-ES" b="1" dirty="0">
              <a:effectLst/>
            </a:rPr>
            <a:t>DIGSILENT</a:t>
          </a:r>
        </a:p>
      </dgm:t>
    </dgm:pt>
    <dgm:pt modelId="{7CF6E7C7-CA75-4617-8A8F-C2F6B65C5FE0}" type="parTrans" cxnId="{FDF2B1AF-EDE3-4F39-87A1-ED660A3F81FE}">
      <dgm:prSet/>
      <dgm:spPr/>
      <dgm:t>
        <a:bodyPr/>
        <a:lstStyle/>
        <a:p>
          <a:endParaRPr lang="es-ES"/>
        </a:p>
      </dgm:t>
    </dgm:pt>
    <dgm:pt modelId="{237E6472-5A13-46E8-A45D-A5E07DB6645A}" type="sibTrans" cxnId="{FDF2B1AF-EDE3-4F39-87A1-ED660A3F81FE}">
      <dgm:prSet/>
      <dgm:spPr/>
      <dgm:t>
        <a:bodyPr/>
        <a:lstStyle/>
        <a:p>
          <a:endParaRPr lang="es-ES"/>
        </a:p>
      </dgm:t>
    </dgm:pt>
    <dgm:pt modelId="{ACF1767D-56D5-4E76-837C-73F2D6CDB9C3}" type="pres">
      <dgm:prSet presAssocID="{5CB52C1A-515A-4152-8B88-B8CA877E30ED}" presName="Name0" presStyleCnt="0">
        <dgm:presLayoutVars>
          <dgm:chMax val="2"/>
          <dgm:chPref val="2"/>
          <dgm:animLvl val="lvl"/>
        </dgm:presLayoutVars>
      </dgm:prSet>
      <dgm:spPr/>
    </dgm:pt>
    <dgm:pt modelId="{005C0782-67BE-443A-BE91-530811976E49}" type="pres">
      <dgm:prSet presAssocID="{5CB52C1A-515A-4152-8B88-B8CA877E30ED}" presName="LeftText" presStyleLbl="revTx" presStyleIdx="0" presStyleCnt="0">
        <dgm:presLayoutVars>
          <dgm:bulletEnabled val="1"/>
        </dgm:presLayoutVars>
      </dgm:prSet>
      <dgm:spPr/>
    </dgm:pt>
    <dgm:pt modelId="{AD72C54B-847E-4B83-9A71-FB76C3121246}" type="pres">
      <dgm:prSet presAssocID="{5CB52C1A-515A-4152-8B88-B8CA877E30ED}" presName="LeftNode" presStyleLbl="bgImgPlace1" presStyleIdx="0" presStyleCnt="2">
        <dgm:presLayoutVars>
          <dgm:chMax val="2"/>
          <dgm:chPref val="2"/>
        </dgm:presLayoutVars>
      </dgm:prSet>
      <dgm:spPr/>
    </dgm:pt>
    <dgm:pt modelId="{284931DB-4AD0-41AF-874E-BF1335228FB8}" type="pres">
      <dgm:prSet presAssocID="{5CB52C1A-515A-4152-8B88-B8CA877E30ED}" presName="RightText" presStyleLbl="revTx" presStyleIdx="0" presStyleCnt="0">
        <dgm:presLayoutVars>
          <dgm:bulletEnabled val="1"/>
        </dgm:presLayoutVars>
      </dgm:prSet>
      <dgm:spPr/>
    </dgm:pt>
    <dgm:pt modelId="{C43266AD-F718-406D-923C-7BA4548818DC}" type="pres">
      <dgm:prSet presAssocID="{5CB52C1A-515A-4152-8B88-B8CA877E30ED}" presName="RightNode" presStyleLbl="bgImgPlace1" presStyleIdx="1" presStyleCnt="2">
        <dgm:presLayoutVars>
          <dgm:chMax val="0"/>
          <dgm:chPref val="0"/>
        </dgm:presLayoutVars>
      </dgm:prSet>
      <dgm:spPr/>
    </dgm:pt>
    <dgm:pt modelId="{BDF3387A-2A86-438E-8285-DE15AE947EF7}" type="pres">
      <dgm:prSet presAssocID="{5CB52C1A-515A-4152-8B88-B8CA877E30ED}" presName="TopArrow" presStyleLbl="node1" presStyleIdx="0" presStyleCnt="2"/>
      <dgm:spPr/>
    </dgm:pt>
    <dgm:pt modelId="{0E72D116-8538-4D63-A8F3-CB28B801CD13}" type="pres">
      <dgm:prSet presAssocID="{5CB52C1A-515A-4152-8B88-B8CA877E30ED}" presName="BottomArrow" presStyleLbl="node1" presStyleIdx="1" presStyleCnt="2"/>
      <dgm:spPr/>
    </dgm:pt>
  </dgm:ptLst>
  <dgm:cxnLst>
    <dgm:cxn modelId="{09975B15-7F24-4917-9765-B6D6A913D3D6}" type="presOf" srcId="{993570BC-0D46-4BC0-92D8-10AC27D49046}" destId="{AD72C54B-847E-4B83-9A71-FB76C3121246}" srcOrd="1" destOrd="0" presId="urn:microsoft.com/office/officeart/2009/layout/ReverseList"/>
    <dgm:cxn modelId="{2030CD2A-A2BF-4463-B80B-03EBC7DF91D9}" type="presOf" srcId="{993570BC-0D46-4BC0-92D8-10AC27D49046}" destId="{005C0782-67BE-443A-BE91-530811976E49}" srcOrd="0" destOrd="0" presId="urn:microsoft.com/office/officeart/2009/layout/ReverseList"/>
    <dgm:cxn modelId="{95FEF772-C653-4E49-B70A-972EDC9F5FCB}" type="presOf" srcId="{4B32069F-7774-4876-8185-5D47A279ACA3}" destId="{C43266AD-F718-406D-923C-7BA4548818DC}" srcOrd="1" destOrd="0" presId="urn:microsoft.com/office/officeart/2009/layout/ReverseList"/>
    <dgm:cxn modelId="{79319B7E-CF90-46D2-8E1D-0FAD394420BB}" type="presOf" srcId="{5CB52C1A-515A-4152-8B88-B8CA877E30ED}" destId="{ACF1767D-56D5-4E76-837C-73F2D6CDB9C3}" srcOrd="0" destOrd="0" presId="urn:microsoft.com/office/officeart/2009/layout/ReverseList"/>
    <dgm:cxn modelId="{FDF2B1AF-EDE3-4F39-87A1-ED660A3F81FE}" srcId="{5CB52C1A-515A-4152-8B88-B8CA877E30ED}" destId="{4B32069F-7774-4876-8185-5D47A279ACA3}" srcOrd="1" destOrd="0" parTransId="{7CF6E7C7-CA75-4617-8A8F-C2F6B65C5FE0}" sibTransId="{237E6472-5A13-46E8-A45D-A5E07DB6645A}"/>
    <dgm:cxn modelId="{40C4C9D1-27CE-40DF-AE1A-8375F74ED4C2}" srcId="{5CB52C1A-515A-4152-8B88-B8CA877E30ED}" destId="{993570BC-0D46-4BC0-92D8-10AC27D49046}" srcOrd="0" destOrd="0" parTransId="{B935A92F-1C1A-4CE5-99AC-2E5039403B3D}" sibTransId="{BC0E55CC-BD3A-4B1A-BAFA-C4B62570BEF6}"/>
    <dgm:cxn modelId="{5EC7ADE6-D814-4A53-9105-95DD2D493FD5}" type="presOf" srcId="{4B32069F-7774-4876-8185-5D47A279ACA3}" destId="{284931DB-4AD0-41AF-874E-BF1335228FB8}" srcOrd="0" destOrd="0" presId="urn:microsoft.com/office/officeart/2009/layout/ReverseList"/>
    <dgm:cxn modelId="{7256D529-2757-4380-87F9-2B90A2979095}" type="presParOf" srcId="{ACF1767D-56D5-4E76-837C-73F2D6CDB9C3}" destId="{005C0782-67BE-443A-BE91-530811976E49}" srcOrd="0" destOrd="0" presId="urn:microsoft.com/office/officeart/2009/layout/ReverseList"/>
    <dgm:cxn modelId="{AF34C171-0035-4880-B69F-2805899E4F82}" type="presParOf" srcId="{ACF1767D-56D5-4E76-837C-73F2D6CDB9C3}" destId="{AD72C54B-847E-4B83-9A71-FB76C3121246}" srcOrd="1" destOrd="0" presId="urn:microsoft.com/office/officeart/2009/layout/ReverseList"/>
    <dgm:cxn modelId="{F2F8EA97-6931-4C89-8C07-F080DB448137}" type="presParOf" srcId="{ACF1767D-56D5-4E76-837C-73F2D6CDB9C3}" destId="{284931DB-4AD0-41AF-874E-BF1335228FB8}" srcOrd="2" destOrd="0" presId="urn:microsoft.com/office/officeart/2009/layout/ReverseList"/>
    <dgm:cxn modelId="{B2B64847-59C6-4A1D-9227-673EDCDEFA35}" type="presParOf" srcId="{ACF1767D-56D5-4E76-837C-73F2D6CDB9C3}" destId="{C43266AD-F718-406D-923C-7BA4548818DC}" srcOrd="3" destOrd="0" presId="urn:microsoft.com/office/officeart/2009/layout/ReverseList"/>
    <dgm:cxn modelId="{4CA5BAF2-E8B5-4F00-A114-E133028146FB}" type="presParOf" srcId="{ACF1767D-56D5-4E76-837C-73F2D6CDB9C3}" destId="{BDF3387A-2A86-438E-8285-DE15AE947EF7}" srcOrd="4" destOrd="0" presId="urn:microsoft.com/office/officeart/2009/layout/ReverseList"/>
    <dgm:cxn modelId="{076E2EB1-DE8E-4521-B633-4CB8C57D1210}" type="presParOf" srcId="{ACF1767D-56D5-4E76-837C-73F2D6CDB9C3}" destId="{0E72D116-8538-4D63-A8F3-CB28B801CD13}" srcOrd="5" destOrd="0" presId="urn:microsoft.com/office/officeart/2009/layout/Revers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B6AAA6-567F-45FC-AB5F-09859BBDD6E2}" type="doc">
      <dgm:prSet loTypeId="urn:microsoft.com/office/officeart/2005/8/layout/process2" loCatId="process" qsTypeId="urn:microsoft.com/office/officeart/2005/8/quickstyle/simple1" qsCatId="simple" csTypeId="urn:microsoft.com/office/officeart/2005/8/colors/colorful2" csCatId="colorful" phldr="1"/>
      <dgm:spPr/>
    </dgm:pt>
    <dgm:pt modelId="{A6DD4DDC-1D7B-4245-B56A-DAF4EC0CD5BE}">
      <dgm:prSet phldrT="[Text]" custT="1"/>
      <dgm:spPr/>
      <dgm:t>
        <a:bodyPr/>
        <a:lstStyle/>
        <a:p>
          <a:r>
            <a:rPr lang="en-US" sz="1400" dirty="0">
              <a:solidFill>
                <a:schemeClr val="tx1"/>
              </a:solidFill>
              <a:latin typeface="Calibri" pitchFamily="34" charset="0"/>
              <a:cs typeface="Calibri" pitchFamily="34" charset="0"/>
            </a:rPr>
            <a:t>Despacho Económico</a:t>
          </a:r>
          <a:endParaRPr lang="es-ES" sz="1400" dirty="0">
            <a:solidFill>
              <a:schemeClr val="tx1"/>
            </a:solidFill>
            <a:latin typeface="Calibri" pitchFamily="34" charset="0"/>
            <a:cs typeface="Calibri" pitchFamily="34" charset="0"/>
          </a:endParaRPr>
        </a:p>
      </dgm:t>
    </dgm:pt>
    <dgm:pt modelId="{988C2AC2-78C4-4EA7-B64F-B6277B63F12E}" type="parTrans" cxnId="{C52D105F-C306-488F-B68A-E97ED51BFEA5}">
      <dgm:prSet/>
      <dgm:spPr/>
      <dgm:t>
        <a:bodyPr/>
        <a:lstStyle/>
        <a:p>
          <a:endParaRPr lang="es-ES" sz="2400">
            <a:solidFill>
              <a:schemeClr val="bg1"/>
            </a:solidFill>
            <a:latin typeface="Calibri" pitchFamily="34" charset="0"/>
            <a:cs typeface="Calibri" pitchFamily="34" charset="0"/>
          </a:endParaRPr>
        </a:p>
      </dgm:t>
    </dgm:pt>
    <dgm:pt modelId="{1B89742E-96A4-445F-8C82-C1EB6B3114AC}" type="sibTrans" cxnId="{C52D105F-C306-488F-B68A-E97ED51BFEA5}">
      <dgm:prSet custT="1"/>
      <dgm:spPr/>
      <dgm:t>
        <a:bodyPr/>
        <a:lstStyle/>
        <a:p>
          <a:endParaRPr lang="es-ES" sz="1050">
            <a:solidFill>
              <a:schemeClr val="bg1"/>
            </a:solidFill>
            <a:latin typeface="Calibri" pitchFamily="34" charset="0"/>
            <a:cs typeface="Calibri" pitchFamily="34" charset="0"/>
          </a:endParaRPr>
        </a:p>
      </dgm:t>
    </dgm:pt>
    <dgm:pt modelId="{ECCC6DFD-80B0-4486-8EFA-845AFDE1AF03}">
      <dgm:prSet phldrT="[Text]" custT="1"/>
      <dgm:spPr/>
      <dgm:t>
        <a:bodyPr/>
        <a:lstStyle/>
        <a:p>
          <a:r>
            <a:rPr lang="en-US" sz="1400" dirty="0">
              <a:solidFill>
                <a:schemeClr val="tx1"/>
              </a:solidFill>
              <a:effectLst/>
              <a:latin typeface="Calibri" pitchFamily="34" charset="0"/>
              <a:cs typeface="Calibri" pitchFamily="34" charset="0"/>
            </a:rPr>
            <a:t>Compromiso de Unidades.</a:t>
          </a:r>
          <a:endParaRPr lang="es-ES" sz="1400" dirty="0">
            <a:solidFill>
              <a:schemeClr val="tx1"/>
            </a:solidFill>
            <a:effectLst/>
            <a:latin typeface="Calibri" pitchFamily="34" charset="0"/>
            <a:cs typeface="Calibri" pitchFamily="34" charset="0"/>
          </a:endParaRPr>
        </a:p>
      </dgm:t>
    </dgm:pt>
    <dgm:pt modelId="{7881F763-0CBD-430E-AD52-EF6E981E9868}" type="parTrans" cxnId="{A9FA3336-FEBF-4097-8323-5F70A710924B}">
      <dgm:prSet/>
      <dgm:spPr/>
      <dgm:t>
        <a:bodyPr/>
        <a:lstStyle/>
        <a:p>
          <a:endParaRPr lang="es-ES" sz="2400">
            <a:solidFill>
              <a:schemeClr val="bg1"/>
            </a:solidFill>
            <a:latin typeface="Calibri" pitchFamily="34" charset="0"/>
            <a:cs typeface="Calibri" pitchFamily="34" charset="0"/>
          </a:endParaRPr>
        </a:p>
      </dgm:t>
    </dgm:pt>
    <dgm:pt modelId="{855D2252-C65D-483D-B268-19248F4A435F}" type="sibTrans" cxnId="{A9FA3336-FEBF-4097-8323-5F70A710924B}">
      <dgm:prSet custT="1"/>
      <dgm:spPr/>
      <dgm:t>
        <a:bodyPr/>
        <a:lstStyle/>
        <a:p>
          <a:endParaRPr lang="es-ES" sz="1050">
            <a:solidFill>
              <a:schemeClr val="bg1"/>
            </a:solidFill>
            <a:latin typeface="Calibri" pitchFamily="34" charset="0"/>
            <a:cs typeface="Calibri" pitchFamily="34" charset="0"/>
          </a:endParaRPr>
        </a:p>
      </dgm:t>
    </dgm:pt>
    <dgm:pt modelId="{AF2285C8-6310-4C83-9AA5-9763472E9EA3}">
      <dgm:prSet phldrT="[Text]" custT="1"/>
      <dgm:spPr/>
      <dgm:t>
        <a:bodyPr/>
        <a:lstStyle/>
        <a:p>
          <a:r>
            <a:rPr lang="en-US" sz="1200" dirty="0">
              <a:solidFill>
                <a:schemeClr val="tx1"/>
              </a:solidFill>
              <a:latin typeface="Calibri" pitchFamily="34" charset="0"/>
              <a:cs typeface="Calibri" pitchFamily="34" charset="0"/>
            </a:rPr>
            <a:t>Factores de Nodo, Costos Marginales Zonales y  Valor del Agua, Restricciones de la Red de Transporte</a:t>
          </a:r>
          <a:endParaRPr lang="es-ES" sz="1200" dirty="0">
            <a:solidFill>
              <a:schemeClr val="tx1"/>
            </a:solidFill>
            <a:latin typeface="Calibri" pitchFamily="34" charset="0"/>
            <a:cs typeface="Calibri" pitchFamily="34" charset="0"/>
          </a:endParaRPr>
        </a:p>
      </dgm:t>
    </dgm:pt>
    <dgm:pt modelId="{D89DA5B2-AA3C-4000-BABD-320992CD31B9}" type="parTrans" cxnId="{1B9C860A-F029-439B-8DD5-8A49523DD6DF}">
      <dgm:prSet/>
      <dgm:spPr/>
      <dgm:t>
        <a:bodyPr/>
        <a:lstStyle/>
        <a:p>
          <a:endParaRPr lang="es-ES" sz="2400">
            <a:solidFill>
              <a:schemeClr val="bg1"/>
            </a:solidFill>
            <a:latin typeface="Calibri" pitchFamily="34" charset="0"/>
            <a:cs typeface="Calibri" pitchFamily="34" charset="0"/>
          </a:endParaRPr>
        </a:p>
      </dgm:t>
    </dgm:pt>
    <dgm:pt modelId="{326962A7-B9A0-4BFD-B7F3-DBC3904AC65F}" type="sibTrans" cxnId="{1B9C860A-F029-439B-8DD5-8A49523DD6DF}">
      <dgm:prSet/>
      <dgm:spPr/>
      <dgm:t>
        <a:bodyPr/>
        <a:lstStyle/>
        <a:p>
          <a:endParaRPr lang="es-ES" sz="2400">
            <a:solidFill>
              <a:schemeClr val="bg1"/>
            </a:solidFill>
            <a:latin typeface="Calibri" pitchFamily="34" charset="0"/>
            <a:cs typeface="Calibri" pitchFamily="34" charset="0"/>
          </a:endParaRPr>
        </a:p>
      </dgm:t>
    </dgm:pt>
    <dgm:pt modelId="{C8DD1AEC-0213-480E-B84E-1C52D39B9046}" type="pres">
      <dgm:prSet presAssocID="{D9B6AAA6-567F-45FC-AB5F-09859BBDD6E2}" presName="linearFlow" presStyleCnt="0">
        <dgm:presLayoutVars>
          <dgm:resizeHandles val="exact"/>
        </dgm:presLayoutVars>
      </dgm:prSet>
      <dgm:spPr/>
    </dgm:pt>
    <dgm:pt modelId="{6426C119-1636-4FD2-B09C-13342F3CAF1C}" type="pres">
      <dgm:prSet presAssocID="{A6DD4DDC-1D7B-4245-B56A-DAF4EC0CD5BE}" presName="node" presStyleLbl="node1" presStyleIdx="0" presStyleCnt="3" custScaleX="114686">
        <dgm:presLayoutVars>
          <dgm:bulletEnabled val="1"/>
        </dgm:presLayoutVars>
      </dgm:prSet>
      <dgm:spPr/>
    </dgm:pt>
    <dgm:pt modelId="{8B5A1246-EEEC-42C0-97D6-51F85070F761}" type="pres">
      <dgm:prSet presAssocID="{1B89742E-96A4-445F-8C82-C1EB6B3114AC}" presName="sibTrans" presStyleLbl="sibTrans2D1" presStyleIdx="0" presStyleCnt="2"/>
      <dgm:spPr/>
    </dgm:pt>
    <dgm:pt modelId="{2564751C-617E-4737-9A11-25EDA75A787F}" type="pres">
      <dgm:prSet presAssocID="{1B89742E-96A4-445F-8C82-C1EB6B3114AC}" presName="connectorText" presStyleLbl="sibTrans2D1" presStyleIdx="0" presStyleCnt="2"/>
      <dgm:spPr/>
    </dgm:pt>
    <dgm:pt modelId="{0E9176DE-74D5-4AF0-9244-76C0926FC9D8}" type="pres">
      <dgm:prSet presAssocID="{ECCC6DFD-80B0-4486-8EFA-845AFDE1AF03}" presName="node" presStyleLbl="node1" presStyleIdx="1" presStyleCnt="3" custScaleX="114686">
        <dgm:presLayoutVars>
          <dgm:bulletEnabled val="1"/>
        </dgm:presLayoutVars>
      </dgm:prSet>
      <dgm:spPr/>
    </dgm:pt>
    <dgm:pt modelId="{2422167C-8954-41F4-8418-F6143A8A4995}" type="pres">
      <dgm:prSet presAssocID="{855D2252-C65D-483D-B268-19248F4A435F}" presName="sibTrans" presStyleLbl="sibTrans2D1" presStyleIdx="1" presStyleCnt="2"/>
      <dgm:spPr/>
    </dgm:pt>
    <dgm:pt modelId="{CFA15C37-3D89-43B8-A81D-A4E09EB2A6B6}" type="pres">
      <dgm:prSet presAssocID="{855D2252-C65D-483D-B268-19248F4A435F}" presName="connectorText" presStyleLbl="sibTrans2D1" presStyleIdx="1" presStyleCnt="2"/>
      <dgm:spPr/>
    </dgm:pt>
    <dgm:pt modelId="{1A938D76-BEC3-4BD4-808E-1F6909C979F1}" type="pres">
      <dgm:prSet presAssocID="{AF2285C8-6310-4C83-9AA5-9763472E9EA3}" presName="node" presStyleLbl="node1" presStyleIdx="2" presStyleCnt="3" custScaleX="114686" custScaleY="98179">
        <dgm:presLayoutVars>
          <dgm:bulletEnabled val="1"/>
        </dgm:presLayoutVars>
      </dgm:prSet>
      <dgm:spPr/>
    </dgm:pt>
  </dgm:ptLst>
  <dgm:cxnLst>
    <dgm:cxn modelId="{1B9C860A-F029-439B-8DD5-8A49523DD6DF}" srcId="{D9B6AAA6-567F-45FC-AB5F-09859BBDD6E2}" destId="{AF2285C8-6310-4C83-9AA5-9763472E9EA3}" srcOrd="2" destOrd="0" parTransId="{D89DA5B2-AA3C-4000-BABD-320992CD31B9}" sibTransId="{326962A7-B9A0-4BFD-B7F3-DBC3904AC65F}"/>
    <dgm:cxn modelId="{F1DBDC33-2FF4-4DBA-815E-BBE08ECF046D}" type="presOf" srcId="{ECCC6DFD-80B0-4486-8EFA-845AFDE1AF03}" destId="{0E9176DE-74D5-4AF0-9244-76C0926FC9D8}" srcOrd="0" destOrd="0" presId="urn:microsoft.com/office/officeart/2005/8/layout/process2"/>
    <dgm:cxn modelId="{A9FA3336-FEBF-4097-8323-5F70A710924B}" srcId="{D9B6AAA6-567F-45FC-AB5F-09859BBDD6E2}" destId="{ECCC6DFD-80B0-4486-8EFA-845AFDE1AF03}" srcOrd="1" destOrd="0" parTransId="{7881F763-0CBD-430E-AD52-EF6E981E9868}" sibTransId="{855D2252-C65D-483D-B268-19248F4A435F}"/>
    <dgm:cxn modelId="{C52D105F-C306-488F-B68A-E97ED51BFEA5}" srcId="{D9B6AAA6-567F-45FC-AB5F-09859BBDD6E2}" destId="{A6DD4DDC-1D7B-4245-B56A-DAF4EC0CD5BE}" srcOrd="0" destOrd="0" parTransId="{988C2AC2-78C4-4EA7-B64F-B6277B63F12E}" sibTransId="{1B89742E-96A4-445F-8C82-C1EB6B3114AC}"/>
    <dgm:cxn modelId="{7993FE47-6C04-4A75-B2A8-04F79D7F3324}" type="presOf" srcId="{855D2252-C65D-483D-B268-19248F4A435F}" destId="{2422167C-8954-41F4-8418-F6143A8A4995}" srcOrd="0" destOrd="0" presId="urn:microsoft.com/office/officeart/2005/8/layout/process2"/>
    <dgm:cxn modelId="{2AB7954C-4635-4A21-8480-CC124E1B21F5}" type="presOf" srcId="{1B89742E-96A4-445F-8C82-C1EB6B3114AC}" destId="{2564751C-617E-4737-9A11-25EDA75A787F}" srcOrd="1" destOrd="0" presId="urn:microsoft.com/office/officeart/2005/8/layout/process2"/>
    <dgm:cxn modelId="{6BA67E74-043D-4AF3-A6F5-B929376523B7}" type="presOf" srcId="{D9B6AAA6-567F-45FC-AB5F-09859BBDD6E2}" destId="{C8DD1AEC-0213-480E-B84E-1C52D39B9046}" srcOrd="0" destOrd="0" presId="urn:microsoft.com/office/officeart/2005/8/layout/process2"/>
    <dgm:cxn modelId="{61629755-B333-4DBC-9080-C8B13BB46C6F}" type="presOf" srcId="{855D2252-C65D-483D-B268-19248F4A435F}" destId="{CFA15C37-3D89-43B8-A81D-A4E09EB2A6B6}" srcOrd="1" destOrd="0" presId="urn:microsoft.com/office/officeart/2005/8/layout/process2"/>
    <dgm:cxn modelId="{B712A9A5-E365-4BC3-94F8-8F57E0EE532C}" type="presOf" srcId="{AF2285C8-6310-4C83-9AA5-9763472E9EA3}" destId="{1A938D76-BEC3-4BD4-808E-1F6909C979F1}" srcOrd="0" destOrd="0" presId="urn:microsoft.com/office/officeart/2005/8/layout/process2"/>
    <dgm:cxn modelId="{79C8CFBD-7DF9-4864-8E7F-08D208B16D58}" type="presOf" srcId="{1B89742E-96A4-445F-8C82-C1EB6B3114AC}" destId="{8B5A1246-EEEC-42C0-97D6-51F85070F761}" srcOrd="0" destOrd="0" presId="urn:microsoft.com/office/officeart/2005/8/layout/process2"/>
    <dgm:cxn modelId="{414A32FD-3352-4613-88FA-81DDDA9EBC55}" type="presOf" srcId="{A6DD4DDC-1D7B-4245-B56A-DAF4EC0CD5BE}" destId="{6426C119-1636-4FD2-B09C-13342F3CAF1C}" srcOrd="0" destOrd="0" presId="urn:microsoft.com/office/officeart/2005/8/layout/process2"/>
    <dgm:cxn modelId="{273D54B4-5B09-4C4A-AF0E-E713568ECE92}" type="presParOf" srcId="{C8DD1AEC-0213-480E-B84E-1C52D39B9046}" destId="{6426C119-1636-4FD2-B09C-13342F3CAF1C}" srcOrd="0" destOrd="0" presId="urn:microsoft.com/office/officeart/2005/8/layout/process2"/>
    <dgm:cxn modelId="{A6F0435F-BB9B-4B51-9BA6-E0C68E3CA610}" type="presParOf" srcId="{C8DD1AEC-0213-480E-B84E-1C52D39B9046}" destId="{8B5A1246-EEEC-42C0-97D6-51F85070F761}" srcOrd="1" destOrd="0" presId="urn:microsoft.com/office/officeart/2005/8/layout/process2"/>
    <dgm:cxn modelId="{3C0325ED-4A71-45FB-BB0C-009D1753FD4C}" type="presParOf" srcId="{8B5A1246-EEEC-42C0-97D6-51F85070F761}" destId="{2564751C-617E-4737-9A11-25EDA75A787F}" srcOrd="0" destOrd="0" presId="urn:microsoft.com/office/officeart/2005/8/layout/process2"/>
    <dgm:cxn modelId="{6541B7B1-E3C0-441B-8D1B-C7AB1A9BECD8}" type="presParOf" srcId="{C8DD1AEC-0213-480E-B84E-1C52D39B9046}" destId="{0E9176DE-74D5-4AF0-9244-76C0926FC9D8}" srcOrd="2" destOrd="0" presId="urn:microsoft.com/office/officeart/2005/8/layout/process2"/>
    <dgm:cxn modelId="{0E8A6A49-4405-4832-BD4D-1DAAE8770FB9}" type="presParOf" srcId="{C8DD1AEC-0213-480E-B84E-1C52D39B9046}" destId="{2422167C-8954-41F4-8418-F6143A8A4995}" srcOrd="3" destOrd="0" presId="urn:microsoft.com/office/officeart/2005/8/layout/process2"/>
    <dgm:cxn modelId="{6725A764-7D39-43CE-A383-FF9443338FAC}" type="presParOf" srcId="{2422167C-8954-41F4-8418-F6143A8A4995}" destId="{CFA15C37-3D89-43B8-A81D-A4E09EB2A6B6}" srcOrd="0" destOrd="0" presId="urn:microsoft.com/office/officeart/2005/8/layout/process2"/>
    <dgm:cxn modelId="{AF17B918-11F0-47D3-9E60-692934FE0312}" type="presParOf" srcId="{C8DD1AEC-0213-480E-B84E-1C52D39B9046}" destId="{1A938D76-BEC3-4BD4-808E-1F6909C979F1}"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CC9603-CFDF-4CE2-A085-587244B63EE1}" type="doc">
      <dgm:prSet loTypeId="urn:microsoft.com/office/officeart/2005/8/layout/gear1" loCatId="process" qsTypeId="urn:microsoft.com/office/officeart/2005/8/quickstyle/simple1" qsCatId="simple" csTypeId="urn:microsoft.com/office/officeart/2005/8/colors/colorful5" csCatId="colorful" phldr="1"/>
      <dgm:spPr/>
    </dgm:pt>
    <dgm:pt modelId="{33F22D19-E381-4707-88E5-F414C0C8B5B6}">
      <dgm:prSet phldrT="[Text]" custT="1"/>
      <dgm:spPr/>
      <dgm:t>
        <a:bodyPr/>
        <a:lstStyle/>
        <a:p>
          <a:r>
            <a:rPr lang="en-US" sz="1200" b="1" dirty="0">
              <a:solidFill>
                <a:schemeClr val="tx1"/>
              </a:solidFill>
              <a:latin typeface="Calibri" pitchFamily="34" charset="0"/>
              <a:cs typeface="Calibri" pitchFamily="34" charset="0"/>
            </a:rPr>
            <a:t>Minimizar el costo total de producción y potencia no </a:t>
          </a:r>
          <a:r>
            <a:rPr lang="en-US" sz="1200" b="1" dirty="0" err="1">
              <a:solidFill>
                <a:schemeClr val="tx1"/>
              </a:solidFill>
              <a:latin typeface="Calibri" pitchFamily="34" charset="0"/>
              <a:cs typeface="Calibri" pitchFamily="34" charset="0"/>
            </a:rPr>
            <a:t>servida</a:t>
          </a:r>
          <a:endParaRPr lang="es-ES" sz="1200" b="1" dirty="0">
            <a:solidFill>
              <a:schemeClr val="tx1"/>
            </a:solidFill>
            <a:latin typeface="Calibri" pitchFamily="34" charset="0"/>
            <a:cs typeface="Calibri" pitchFamily="34" charset="0"/>
          </a:endParaRPr>
        </a:p>
      </dgm:t>
    </dgm:pt>
    <dgm:pt modelId="{F36BDF51-F3B0-4835-88F2-F44B9112DAF5}" type="parTrans" cxnId="{D457A9E2-64E5-41ED-94CF-186F201E9987}">
      <dgm:prSet/>
      <dgm:spPr/>
      <dgm:t>
        <a:bodyPr/>
        <a:lstStyle/>
        <a:p>
          <a:endParaRPr lang="es-ES">
            <a:latin typeface="Calibri" pitchFamily="34" charset="0"/>
            <a:cs typeface="Calibri" pitchFamily="34" charset="0"/>
          </a:endParaRPr>
        </a:p>
      </dgm:t>
    </dgm:pt>
    <dgm:pt modelId="{52DEEEF0-994C-4871-B7CE-A498B7DEB2B3}" type="sibTrans" cxnId="{D457A9E2-64E5-41ED-94CF-186F201E9987}">
      <dgm:prSet/>
      <dgm:spPr/>
      <dgm:t>
        <a:bodyPr/>
        <a:lstStyle/>
        <a:p>
          <a:endParaRPr lang="es-ES">
            <a:latin typeface="Calibri" pitchFamily="34" charset="0"/>
            <a:cs typeface="Calibri" pitchFamily="34" charset="0"/>
          </a:endParaRPr>
        </a:p>
      </dgm:t>
    </dgm:pt>
    <dgm:pt modelId="{4D23FDEA-06A9-40A8-A11A-FB371ED71654}">
      <dgm:prSet phldrT="[Text]" custT="1"/>
      <dgm:spPr>
        <a:solidFill>
          <a:schemeClr val="tx1"/>
        </a:solidFill>
      </dgm:spPr>
      <dgm:t>
        <a:bodyPr/>
        <a:lstStyle/>
        <a:p>
          <a:r>
            <a:rPr lang="en-US" sz="1000" b="1" dirty="0">
              <a:solidFill>
                <a:schemeClr val="bg1"/>
              </a:solidFill>
              <a:latin typeface="Calibri" pitchFamily="34" charset="0"/>
              <a:cs typeface="Calibri" pitchFamily="34" charset="0"/>
            </a:rPr>
            <a:t>PGEN, PNS, NEMBALSE</a:t>
          </a:r>
          <a:endParaRPr lang="es-ES" sz="1000" b="1" dirty="0">
            <a:solidFill>
              <a:schemeClr val="bg1"/>
            </a:solidFill>
            <a:latin typeface="Calibri" pitchFamily="34" charset="0"/>
            <a:cs typeface="Calibri" pitchFamily="34" charset="0"/>
          </a:endParaRPr>
        </a:p>
      </dgm:t>
    </dgm:pt>
    <dgm:pt modelId="{6210FEA0-8E33-43EA-899E-8E4C0249D499}" type="parTrans" cxnId="{5373E410-B06C-41FF-921E-4C790E15303A}">
      <dgm:prSet/>
      <dgm:spPr/>
      <dgm:t>
        <a:bodyPr/>
        <a:lstStyle/>
        <a:p>
          <a:endParaRPr lang="es-ES">
            <a:latin typeface="Calibri" pitchFamily="34" charset="0"/>
            <a:cs typeface="Calibri" pitchFamily="34" charset="0"/>
          </a:endParaRPr>
        </a:p>
      </dgm:t>
    </dgm:pt>
    <dgm:pt modelId="{A42A728A-95E7-44D6-AD6B-61B594B09A8E}" type="sibTrans" cxnId="{5373E410-B06C-41FF-921E-4C790E15303A}">
      <dgm:prSet/>
      <dgm:spPr/>
      <dgm:t>
        <a:bodyPr/>
        <a:lstStyle/>
        <a:p>
          <a:endParaRPr lang="es-ES">
            <a:latin typeface="Calibri" pitchFamily="34" charset="0"/>
            <a:cs typeface="Calibri" pitchFamily="34" charset="0"/>
          </a:endParaRPr>
        </a:p>
      </dgm:t>
    </dgm:pt>
    <dgm:pt modelId="{BB949B25-E533-4FEC-8280-F672F9F618C2}">
      <dgm:prSet phldrT="[Text]" custT="1"/>
      <dgm:spPr/>
      <dgm:t>
        <a:bodyPr/>
        <a:lstStyle/>
        <a:p>
          <a:r>
            <a:rPr lang="es-ES" sz="900" b="1" dirty="0">
              <a:solidFill>
                <a:schemeClr val="tx1"/>
              </a:solidFill>
              <a:latin typeface="Calibri" pitchFamily="34" charset="0"/>
              <a:cs typeface="Calibri" pitchFamily="34" charset="0"/>
            </a:rPr>
            <a:t>Respecto a las restricciones de las centrales y el sistema de transmisión </a:t>
          </a:r>
        </a:p>
      </dgm:t>
    </dgm:pt>
    <dgm:pt modelId="{C61258F7-66F8-4FE5-9003-E08801513043}" type="parTrans" cxnId="{F8E69EC8-2F4D-437B-9FAB-8B0C9119666F}">
      <dgm:prSet/>
      <dgm:spPr/>
      <dgm:t>
        <a:bodyPr/>
        <a:lstStyle/>
        <a:p>
          <a:endParaRPr lang="es-ES">
            <a:latin typeface="Calibri" pitchFamily="34" charset="0"/>
            <a:cs typeface="Calibri" pitchFamily="34" charset="0"/>
          </a:endParaRPr>
        </a:p>
      </dgm:t>
    </dgm:pt>
    <dgm:pt modelId="{013394D4-EF19-4559-B45C-27E3EB170A5C}" type="sibTrans" cxnId="{F8E69EC8-2F4D-437B-9FAB-8B0C9119666F}">
      <dgm:prSet/>
      <dgm:spPr/>
      <dgm:t>
        <a:bodyPr/>
        <a:lstStyle/>
        <a:p>
          <a:endParaRPr lang="es-ES">
            <a:latin typeface="Calibri" pitchFamily="34" charset="0"/>
            <a:cs typeface="Calibri" pitchFamily="34" charset="0"/>
          </a:endParaRPr>
        </a:p>
      </dgm:t>
    </dgm:pt>
    <dgm:pt modelId="{B9D01857-5A54-4F77-A7B5-C4AC559F806B}" type="pres">
      <dgm:prSet presAssocID="{4ACC9603-CFDF-4CE2-A085-587244B63EE1}" presName="composite" presStyleCnt="0">
        <dgm:presLayoutVars>
          <dgm:chMax val="3"/>
          <dgm:animLvl val="lvl"/>
          <dgm:resizeHandles val="exact"/>
        </dgm:presLayoutVars>
      </dgm:prSet>
      <dgm:spPr/>
    </dgm:pt>
    <dgm:pt modelId="{A6351D66-919E-4E93-8166-D3B929A639CD}" type="pres">
      <dgm:prSet presAssocID="{33F22D19-E381-4707-88E5-F414C0C8B5B6}" presName="gear1" presStyleLbl="node1" presStyleIdx="0" presStyleCnt="3" custScaleX="117947" custScaleY="119243">
        <dgm:presLayoutVars>
          <dgm:chMax val="1"/>
          <dgm:bulletEnabled val="1"/>
        </dgm:presLayoutVars>
      </dgm:prSet>
      <dgm:spPr/>
    </dgm:pt>
    <dgm:pt modelId="{7F18C26F-F9AA-45CA-B076-11BDE9E0E1AA}" type="pres">
      <dgm:prSet presAssocID="{33F22D19-E381-4707-88E5-F414C0C8B5B6}" presName="gear1srcNode" presStyleLbl="node1" presStyleIdx="0" presStyleCnt="3"/>
      <dgm:spPr/>
    </dgm:pt>
    <dgm:pt modelId="{E12BED16-7B12-48AE-A577-FDC77CD2AC7B}" type="pres">
      <dgm:prSet presAssocID="{33F22D19-E381-4707-88E5-F414C0C8B5B6}" presName="gear1dstNode" presStyleLbl="node1" presStyleIdx="0" presStyleCnt="3"/>
      <dgm:spPr/>
    </dgm:pt>
    <dgm:pt modelId="{2ECEE106-F09A-40E3-A141-AD9556A25FAB}" type="pres">
      <dgm:prSet presAssocID="{4D23FDEA-06A9-40A8-A11A-FB371ED71654}" presName="gear2" presStyleLbl="node1" presStyleIdx="1" presStyleCnt="3" custScaleX="122194" custLinFactNeighborX="-2895" custLinFactNeighborY="8170">
        <dgm:presLayoutVars>
          <dgm:chMax val="1"/>
          <dgm:bulletEnabled val="1"/>
        </dgm:presLayoutVars>
      </dgm:prSet>
      <dgm:spPr/>
    </dgm:pt>
    <dgm:pt modelId="{16CC6911-DDCA-451E-83CF-538CA5F634B6}" type="pres">
      <dgm:prSet presAssocID="{4D23FDEA-06A9-40A8-A11A-FB371ED71654}" presName="gear2srcNode" presStyleLbl="node1" presStyleIdx="1" presStyleCnt="3"/>
      <dgm:spPr/>
    </dgm:pt>
    <dgm:pt modelId="{8CC96BBD-ADE1-49AE-988D-72EE37620025}" type="pres">
      <dgm:prSet presAssocID="{4D23FDEA-06A9-40A8-A11A-FB371ED71654}" presName="gear2dstNode" presStyleLbl="node1" presStyleIdx="1" presStyleCnt="3"/>
      <dgm:spPr/>
    </dgm:pt>
    <dgm:pt modelId="{49B4BE8B-988B-4513-BAA1-B423CD96A739}" type="pres">
      <dgm:prSet presAssocID="{BB949B25-E533-4FEC-8280-F672F9F618C2}" presName="gear3" presStyleLbl="node1" presStyleIdx="2" presStyleCnt="3" custScaleX="137411" custScaleY="134935"/>
      <dgm:spPr/>
    </dgm:pt>
    <dgm:pt modelId="{5AB24EAB-D2A4-4EBB-A44B-66CA4B78D38A}" type="pres">
      <dgm:prSet presAssocID="{BB949B25-E533-4FEC-8280-F672F9F618C2}" presName="gear3tx" presStyleLbl="node1" presStyleIdx="2" presStyleCnt="3">
        <dgm:presLayoutVars>
          <dgm:chMax val="1"/>
          <dgm:bulletEnabled val="1"/>
        </dgm:presLayoutVars>
      </dgm:prSet>
      <dgm:spPr/>
    </dgm:pt>
    <dgm:pt modelId="{5E3DEAC2-E3A2-4E86-B7B3-E730F8549FFC}" type="pres">
      <dgm:prSet presAssocID="{BB949B25-E533-4FEC-8280-F672F9F618C2}" presName="gear3srcNode" presStyleLbl="node1" presStyleIdx="2" presStyleCnt="3"/>
      <dgm:spPr/>
    </dgm:pt>
    <dgm:pt modelId="{3F75B114-58AE-4E74-9C75-E9BF4E6C4675}" type="pres">
      <dgm:prSet presAssocID="{BB949B25-E533-4FEC-8280-F672F9F618C2}" presName="gear3dstNode" presStyleLbl="node1" presStyleIdx="2" presStyleCnt="3"/>
      <dgm:spPr/>
    </dgm:pt>
    <dgm:pt modelId="{35716B9A-F367-4040-9628-49D6ED93E257}" type="pres">
      <dgm:prSet presAssocID="{52DEEEF0-994C-4871-B7CE-A498B7DEB2B3}" presName="connector1" presStyleLbl="sibTrans2D1" presStyleIdx="0" presStyleCnt="3"/>
      <dgm:spPr/>
    </dgm:pt>
    <dgm:pt modelId="{979690FC-14BD-4C5D-A36C-083D63179DCA}" type="pres">
      <dgm:prSet presAssocID="{A42A728A-95E7-44D6-AD6B-61B594B09A8E}" presName="connector2" presStyleLbl="sibTrans2D1" presStyleIdx="1" presStyleCnt="3"/>
      <dgm:spPr/>
    </dgm:pt>
    <dgm:pt modelId="{6E631DDE-AA05-4231-B72A-E84EFA839A9B}" type="pres">
      <dgm:prSet presAssocID="{013394D4-EF19-4559-B45C-27E3EB170A5C}" presName="connector3" presStyleLbl="sibTrans2D1" presStyleIdx="2" presStyleCnt="3"/>
      <dgm:spPr/>
    </dgm:pt>
  </dgm:ptLst>
  <dgm:cxnLst>
    <dgm:cxn modelId="{D74D9A01-544C-4C7D-A079-14460FC84A07}" type="presOf" srcId="{BB949B25-E533-4FEC-8280-F672F9F618C2}" destId="{5AB24EAB-D2A4-4EBB-A44B-66CA4B78D38A}" srcOrd="1" destOrd="0" presId="urn:microsoft.com/office/officeart/2005/8/layout/gear1"/>
    <dgm:cxn modelId="{4D264E09-8794-4610-8264-1541F7C8B109}" type="presOf" srcId="{A42A728A-95E7-44D6-AD6B-61B594B09A8E}" destId="{979690FC-14BD-4C5D-A36C-083D63179DCA}" srcOrd="0" destOrd="0" presId="urn:microsoft.com/office/officeart/2005/8/layout/gear1"/>
    <dgm:cxn modelId="{5A2F5610-C643-4323-9397-7DB93A9A9828}" type="presOf" srcId="{33F22D19-E381-4707-88E5-F414C0C8B5B6}" destId="{A6351D66-919E-4E93-8166-D3B929A639CD}" srcOrd="0" destOrd="0" presId="urn:microsoft.com/office/officeart/2005/8/layout/gear1"/>
    <dgm:cxn modelId="{5373E410-B06C-41FF-921E-4C790E15303A}" srcId="{4ACC9603-CFDF-4CE2-A085-587244B63EE1}" destId="{4D23FDEA-06A9-40A8-A11A-FB371ED71654}" srcOrd="1" destOrd="0" parTransId="{6210FEA0-8E33-43EA-899E-8E4C0249D499}" sibTransId="{A42A728A-95E7-44D6-AD6B-61B594B09A8E}"/>
    <dgm:cxn modelId="{90C5D318-7FA2-40D7-B9B5-0EC7B4CF2190}" type="presOf" srcId="{4D23FDEA-06A9-40A8-A11A-FB371ED71654}" destId="{8CC96BBD-ADE1-49AE-988D-72EE37620025}" srcOrd="2" destOrd="0" presId="urn:microsoft.com/office/officeart/2005/8/layout/gear1"/>
    <dgm:cxn modelId="{A706B628-A367-448F-80DE-E7946590A9EA}" type="presOf" srcId="{BB949B25-E533-4FEC-8280-F672F9F618C2}" destId="{5E3DEAC2-E3A2-4E86-B7B3-E730F8549FFC}" srcOrd="2" destOrd="0" presId="urn:microsoft.com/office/officeart/2005/8/layout/gear1"/>
    <dgm:cxn modelId="{BC97123B-D472-4361-A03C-1E8C805DD7A5}" type="presOf" srcId="{BB949B25-E533-4FEC-8280-F672F9F618C2}" destId="{49B4BE8B-988B-4513-BAA1-B423CD96A739}" srcOrd="0" destOrd="0" presId="urn:microsoft.com/office/officeart/2005/8/layout/gear1"/>
    <dgm:cxn modelId="{C1B93D7C-B678-4B2C-83C4-72883D1C59F2}" type="presOf" srcId="{BB949B25-E533-4FEC-8280-F672F9F618C2}" destId="{3F75B114-58AE-4E74-9C75-E9BF4E6C4675}" srcOrd="3" destOrd="0" presId="urn:microsoft.com/office/officeart/2005/8/layout/gear1"/>
    <dgm:cxn modelId="{B51CC28C-2204-45DF-BA17-BF406E59971D}" type="presOf" srcId="{4ACC9603-CFDF-4CE2-A085-587244B63EE1}" destId="{B9D01857-5A54-4F77-A7B5-C4AC559F806B}" srcOrd="0" destOrd="0" presId="urn:microsoft.com/office/officeart/2005/8/layout/gear1"/>
    <dgm:cxn modelId="{F999C2AA-6F67-4674-B686-C8918D6502DF}" type="presOf" srcId="{33F22D19-E381-4707-88E5-F414C0C8B5B6}" destId="{7F18C26F-F9AA-45CA-B076-11BDE9E0E1AA}" srcOrd="1" destOrd="0" presId="urn:microsoft.com/office/officeart/2005/8/layout/gear1"/>
    <dgm:cxn modelId="{F8E69EC8-2F4D-437B-9FAB-8B0C9119666F}" srcId="{4ACC9603-CFDF-4CE2-A085-587244B63EE1}" destId="{BB949B25-E533-4FEC-8280-F672F9F618C2}" srcOrd="2" destOrd="0" parTransId="{C61258F7-66F8-4FE5-9003-E08801513043}" sibTransId="{013394D4-EF19-4559-B45C-27E3EB170A5C}"/>
    <dgm:cxn modelId="{16FF54CC-E886-4D01-9BFF-2DE1D6B8E7D5}" type="presOf" srcId="{33F22D19-E381-4707-88E5-F414C0C8B5B6}" destId="{E12BED16-7B12-48AE-A577-FDC77CD2AC7B}" srcOrd="2" destOrd="0" presId="urn:microsoft.com/office/officeart/2005/8/layout/gear1"/>
    <dgm:cxn modelId="{B60C9ACC-8F5C-40D2-9010-AD7AAC2DD0D4}" type="presOf" srcId="{013394D4-EF19-4559-B45C-27E3EB170A5C}" destId="{6E631DDE-AA05-4231-B72A-E84EFA839A9B}" srcOrd="0" destOrd="0" presId="urn:microsoft.com/office/officeart/2005/8/layout/gear1"/>
    <dgm:cxn modelId="{59FE5AD6-34E6-45BA-9D97-113B63B9DE1A}" type="presOf" srcId="{52DEEEF0-994C-4871-B7CE-A498B7DEB2B3}" destId="{35716B9A-F367-4040-9628-49D6ED93E257}" srcOrd="0" destOrd="0" presId="urn:microsoft.com/office/officeart/2005/8/layout/gear1"/>
    <dgm:cxn modelId="{78E362E1-03E3-4E11-BA83-0E6C7A6845A9}" type="presOf" srcId="{4D23FDEA-06A9-40A8-A11A-FB371ED71654}" destId="{2ECEE106-F09A-40E3-A141-AD9556A25FAB}" srcOrd="0" destOrd="0" presId="urn:microsoft.com/office/officeart/2005/8/layout/gear1"/>
    <dgm:cxn modelId="{D457A9E2-64E5-41ED-94CF-186F201E9987}" srcId="{4ACC9603-CFDF-4CE2-A085-587244B63EE1}" destId="{33F22D19-E381-4707-88E5-F414C0C8B5B6}" srcOrd="0" destOrd="0" parTransId="{F36BDF51-F3B0-4835-88F2-F44B9112DAF5}" sibTransId="{52DEEEF0-994C-4871-B7CE-A498B7DEB2B3}"/>
    <dgm:cxn modelId="{955F1BEE-23E6-4F80-9E77-5B57146FBA9A}" type="presOf" srcId="{4D23FDEA-06A9-40A8-A11A-FB371ED71654}" destId="{16CC6911-DDCA-451E-83CF-538CA5F634B6}" srcOrd="1" destOrd="0" presId="urn:microsoft.com/office/officeart/2005/8/layout/gear1"/>
    <dgm:cxn modelId="{F1AA7E6E-2F24-4EAE-86D9-A055A13107D9}" type="presParOf" srcId="{B9D01857-5A54-4F77-A7B5-C4AC559F806B}" destId="{A6351D66-919E-4E93-8166-D3B929A639CD}" srcOrd="0" destOrd="0" presId="urn:microsoft.com/office/officeart/2005/8/layout/gear1"/>
    <dgm:cxn modelId="{4D0C38EB-0600-4522-AC3C-05BC42E3ECB8}" type="presParOf" srcId="{B9D01857-5A54-4F77-A7B5-C4AC559F806B}" destId="{7F18C26F-F9AA-45CA-B076-11BDE9E0E1AA}" srcOrd="1" destOrd="0" presId="urn:microsoft.com/office/officeart/2005/8/layout/gear1"/>
    <dgm:cxn modelId="{C8750EBD-26F5-41E6-9865-37DAE10AE31B}" type="presParOf" srcId="{B9D01857-5A54-4F77-A7B5-C4AC559F806B}" destId="{E12BED16-7B12-48AE-A577-FDC77CD2AC7B}" srcOrd="2" destOrd="0" presId="urn:microsoft.com/office/officeart/2005/8/layout/gear1"/>
    <dgm:cxn modelId="{FFCA98F2-7C7E-4B9E-9341-290745DA79E1}" type="presParOf" srcId="{B9D01857-5A54-4F77-A7B5-C4AC559F806B}" destId="{2ECEE106-F09A-40E3-A141-AD9556A25FAB}" srcOrd="3" destOrd="0" presId="urn:microsoft.com/office/officeart/2005/8/layout/gear1"/>
    <dgm:cxn modelId="{9625A188-16BB-4248-9313-40D31EEE77DF}" type="presParOf" srcId="{B9D01857-5A54-4F77-A7B5-C4AC559F806B}" destId="{16CC6911-DDCA-451E-83CF-538CA5F634B6}" srcOrd="4" destOrd="0" presId="urn:microsoft.com/office/officeart/2005/8/layout/gear1"/>
    <dgm:cxn modelId="{B6546603-81A9-4F0E-8DD8-D6A06ECEDE84}" type="presParOf" srcId="{B9D01857-5A54-4F77-A7B5-C4AC559F806B}" destId="{8CC96BBD-ADE1-49AE-988D-72EE37620025}" srcOrd="5" destOrd="0" presId="urn:microsoft.com/office/officeart/2005/8/layout/gear1"/>
    <dgm:cxn modelId="{2C0BA637-C934-4BCE-B302-8F94940D03C3}" type="presParOf" srcId="{B9D01857-5A54-4F77-A7B5-C4AC559F806B}" destId="{49B4BE8B-988B-4513-BAA1-B423CD96A739}" srcOrd="6" destOrd="0" presId="urn:microsoft.com/office/officeart/2005/8/layout/gear1"/>
    <dgm:cxn modelId="{DE09119D-1C01-46BE-A5E6-49AD8B0DFABB}" type="presParOf" srcId="{B9D01857-5A54-4F77-A7B5-C4AC559F806B}" destId="{5AB24EAB-D2A4-4EBB-A44B-66CA4B78D38A}" srcOrd="7" destOrd="0" presId="urn:microsoft.com/office/officeart/2005/8/layout/gear1"/>
    <dgm:cxn modelId="{B85B275D-99CA-41B9-B6A3-EAEEA86BF687}" type="presParOf" srcId="{B9D01857-5A54-4F77-A7B5-C4AC559F806B}" destId="{5E3DEAC2-E3A2-4E86-B7B3-E730F8549FFC}" srcOrd="8" destOrd="0" presId="urn:microsoft.com/office/officeart/2005/8/layout/gear1"/>
    <dgm:cxn modelId="{6C3F5807-8CB5-4259-8772-CDB599734635}" type="presParOf" srcId="{B9D01857-5A54-4F77-A7B5-C4AC559F806B}" destId="{3F75B114-58AE-4E74-9C75-E9BF4E6C4675}" srcOrd="9" destOrd="0" presId="urn:microsoft.com/office/officeart/2005/8/layout/gear1"/>
    <dgm:cxn modelId="{2A7D1A83-4B2B-4336-B867-6E790FAEF0AC}" type="presParOf" srcId="{B9D01857-5A54-4F77-A7B5-C4AC559F806B}" destId="{35716B9A-F367-4040-9628-49D6ED93E257}" srcOrd="10" destOrd="0" presId="urn:microsoft.com/office/officeart/2005/8/layout/gear1"/>
    <dgm:cxn modelId="{498019F1-2415-4096-B1C6-050D3A094C9D}" type="presParOf" srcId="{B9D01857-5A54-4F77-A7B5-C4AC559F806B}" destId="{979690FC-14BD-4C5D-A36C-083D63179DCA}" srcOrd="11" destOrd="0" presId="urn:microsoft.com/office/officeart/2005/8/layout/gear1"/>
    <dgm:cxn modelId="{94EDC8EA-3CF1-4992-8F5E-B354B78CF0BB}" type="presParOf" srcId="{B9D01857-5A54-4F77-A7B5-C4AC559F806B}" destId="{6E631DDE-AA05-4231-B72A-E84EFA839A9B}" srcOrd="12" destOrd="0" presId="urn:microsoft.com/office/officeart/2005/8/layout/gear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C93272B-5FD7-4898-B6CE-58E09C9F74F4}" type="doc">
      <dgm:prSet loTypeId="urn:microsoft.com/office/officeart/2005/8/layout/chevron1" loCatId="process" qsTypeId="urn:microsoft.com/office/officeart/2005/8/quickstyle/simple1" qsCatId="simple" csTypeId="urn:microsoft.com/office/officeart/2005/8/colors/accent2_3" csCatId="accent2" phldr="1"/>
      <dgm:spPr/>
    </dgm:pt>
    <dgm:pt modelId="{5942CA85-112E-4646-9998-7AAF132B7707}">
      <dgm:prSet phldrT="[Text]"/>
      <dgm:spPr/>
      <dgm:t>
        <a:bodyPr/>
        <a:lstStyle/>
        <a:p>
          <a:r>
            <a:rPr lang="en-US" b="1" dirty="0">
              <a:solidFill>
                <a:schemeClr val="tx1"/>
              </a:solidFill>
              <a:latin typeface="Malgun Gothic" pitchFamily="34" charset="-127"/>
              <a:ea typeface="Malgun Gothic" pitchFamily="34" charset="-127"/>
              <a:cs typeface="Calibri" pitchFamily="34" charset="0"/>
            </a:rPr>
            <a:t>ENTRADAS</a:t>
          </a:r>
          <a:endParaRPr lang="es-ES" b="1" dirty="0">
            <a:solidFill>
              <a:schemeClr val="tx1"/>
            </a:solidFill>
            <a:latin typeface="Malgun Gothic" pitchFamily="34" charset="-127"/>
            <a:ea typeface="Malgun Gothic" pitchFamily="34" charset="-127"/>
            <a:cs typeface="Calibri" pitchFamily="34" charset="0"/>
          </a:endParaRPr>
        </a:p>
      </dgm:t>
    </dgm:pt>
    <dgm:pt modelId="{EA9C121B-0E13-427C-85D8-854D6CCED4E5}" type="parTrans" cxnId="{A4CCCC4A-B70B-4123-BBB1-09BC488B5BA1}">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1612AFA2-7BDD-4960-B4EA-919E568FCA43}" type="sibTrans" cxnId="{A4CCCC4A-B70B-4123-BBB1-09BC488B5BA1}">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4876C5CA-C8BB-4DDF-A1F4-E513AE5960F6}">
      <dgm:prSet phldrT="[Text]"/>
      <dgm:spPr/>
      <dgm:t>
        <a:bodyPr/>
        <a:lstStyle/>
        <a:p>
          <a:r>
            <a:rPr lang="en-US" b="1" dirty="0">
              <a:solidFill>
                <a:schemeClr val="tx1"/>
              </a:solidFill>
              <a:latin typeface="Malgun Gothic" pitchFamily="34" charset="-127"/>
              <a:ea typeface="Malgun Gothic" pitchFamily="34" charset="-127"/>
              <a:cs typeface="Calibri" pitchFamily="34" charset="0"/>
            </a:rPr>
            <a:t>PROCESO DE OPTIMIZACIÓN</a:t>
          </a:r>
          <a:endParaRPr lang="es-ES" b="1" dirty="0">
            <a:solidFill>
              <a:schemeClr val="tx1"/>
            </a:solidFill>
            <a:latin typeface="Malgun Gothic" pitchFamily="34" charset="-127"/>
            <a:ea typeface="Malgun Gothic" pitchFamily="34" charset="-127"/>
            <a:cs typeface="Calibri" pitchFamily="34" charset="0"/>
          </a:endParaRPr>
        </a:p>
      </dgm:t>
    </dgm:pt>
    <dgm:pt modelId="{50D5AB5E-4EBC-4C4D-B93F-C6D4123DCF1E}" type="parTrans" cxnId="{EBD1ABD4-38FA-48C9-9F9D-067F54343E7E}">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5B197C3F-943E-42CE-BFD9-B842789BF891}" type="sibTrans" cxnId="{EBD1ABD4-38FA-48C9-9F9D-067F54343E7E}">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D9069028-B60F-4D2F-AA53-B07AA2AD8CDA}">
      <dgm:prSet phldrT="[Text]"/>
      <dgm:spPr/>
      <dgm:t>
        <a:bodyPr/>
        <a:lstStyle/>
        <a:p>
          <a:r>
            <a:rPr lang="en-US" b="1" dirty="0">
              <a:solidFill>
                <a:schemeClr val="tx1"/>
              </a:solidFill>
              <a:latin typeface="Malgun Gothic" pitchFamily="34" charset="-127"/>
              <a:ea typeface="Malgun Gothic" pitchFamily="34" charset="-127"/>
              <a:cs typeface="Calibri" pitchFamily="34" charset="0"/>
            </a:rPr>
            <a:t>SALIDAS</a:t>
          </a:r>
          <a:endParaRPr lang="es-ES" b="1" dirty="0">
            <a:solidFill>
              <a:schemeClr val="tx1"/>
            </a:solidFill>
            <a:latin typeface="Malgun Gothic" pitchFamily="34" charset="-127"/>
            <a:ea typeface="Malgun Gothic" pitchFamily="34" charset="-127"/>
            <a:cs typeface="Calibri" pitchFamily="34" charset="0"/>
          </a:endParaRPr>
        </a:p>
      </dgm:t>
    </dgm:pt>
    <dgm:pt modelId="{93D4985C-5461-478D-8FA0-000BC30AF5A4}" type="parTrans" cxnId="{76F9EFDC-8C1F-4723-B9C2-02415810BFAD}">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21BA97CC-89AA-4EFA-9A17-B55B897E58B3}" type="sibTrans" cxnId="{76F9EFDC-8C1F-4723-B9C2-02415810BFAD}">
      <dgm:prSet/>
      <dgm:spPr/>
      <dgm:t>
        <a:bodyPr/>
        <a:lstStyle/>
        <a:p>
          <a:endParaRPr lang="es-ES">
            <a:solidFill>
              <a:schemeClr val="bg1"/>
            </a:solidFill>
            <a:latin typeface="Malgun Gothic" pitchFamily="34" charset="-127"/>
            <a:ea typeface="Malgun Gothic" pitchFamily="34" charset="-127"/>
            <a:cs typeface="Calibri" pitchFamily="34" charset="0"/>
          </a:endParaRPr>
        </a:p>
      </dgm:t>
    </dgm:pt>
    <dgm:pt modelId="{E1400D26-519B-48B0-AFB6-91DE47E6CB6B}" type="pres">
      <dgm:prSet presAssocID="{EC93272B-5FD7-4898-B6CE-58E09C9F74F4}" presName="Name0" presStyleCnt="0">
        <dgm:presLayoutVars>
          <dgm:dir/>
          <dgm:animLvl val="lvl"/>
          <dgm:resizeHandles val="exact"/>
        </dgm:presLayoutVars>
      </dgm:prSet>
      <dgm:spPr/>
    </dgm:pt>
    <dgm:pt modelId="{BC4270E7-E9D6-459F-867D-AC92C7C80AC0}" type="pres">
      <dgm:prSet presAssocID="{5942CA85-112E-4646-9998-7AAF132B7707}" presName="parTxOnly" presStyleLbl="node1" presStyleIdx="0" presStyleCnt="3" custScaleX="84461">
        <dgm:presLayoutVars>
          <dgm:chMax val="0"/>
          <dgm:chPref val="0"/>
          <dgm:bulletEnabled val="1"/>
        </dgm:presLayoutVars>
      </dgm:prSet>
      <dgm:spPr/>
    </dgm:pt>
    <dgm:pt modelId="{B870ADB4-E90C-4A68-83A4-9C277D37C1DF}" type="pres">
      <dgm:prSet presAssocID="{1612AFA2-7BDD-4960-B4EA-919E568FCA43}" presName="parTxOnlySpace" presStyleCnt="0"/>
      <dgm:spPr/>
    </dgm:pt>
    <dgm:pt modelId="{18B001BD-B748-4866-BC5D-BF0F3C17763C}" type="pres">
      <dgm:prSet presAssocID="{4876C5CA-C8BB-4DDF-A1F4-E513AE5960F6}" presName="parTxOnly" presStyleLbl="node1" presStyleIdx="1" presStyleCnt="3" custScaleX="89878">
        <dgm:presLayoutVars>
          <dgm:chMax val="0"/>
          <dgm:chPref val="0"/>
          <dgm:bulletEnabled val="1"/>
        </dgm:presLayoutVars>
      </dgm:prSet>
      <dgm:spPr/>
    </dgm:pt>
    <dgm:pt modelId="{D5775F05-3AFB-4E86-A34B-3603A00815B6}" type="pres">
      <dgm:prSet presAssocID="{5B197C3F-943E-42CE-BFD9-B842789BF891}" presName="parTxOnlySpace" presStyleCnt="0"/>
      <dgm:spPr/>
    </dgm:pt>
    <dgm:pt modelId="{67C41AA0-ECA6-41C2-88F4-3518D720445C}" type="pres">
      <dgm:prSet presAssocID="{D9069028-B60F-4D2F-AA53-B07AA2AD8CDA}" presName="parTxOnly" presStyleLbl="node1" presStyleIdx="2" presStyleCnt="3" custScaleX="60016" custLinFactNeighborX="88319">
        <dgm:presLayoutVars>
          <dgm:chMax val="0"/>
          <dgm:chPref val="0"/>
          <dgm:bulletEnabled val="1"/>
        </dgm:presLayoutVars>
      </dgm:prSet>
      <dgm:spPr/>
    </dgm:pt>
  </dgm:ptLst>
  <dgm:cxnLst>
    <dgm:cxn modelId="{A4CCCC4A-B70B-4123-BBB1-09BC488B5BA1}" srcId="{EC93272B-5FD7-4898-B6CE-58E09C9F74F4}" destId="{5942CA85-112E-4646-9998-7AAF132B7707}" srcOrd="0" destOrd="0" parTransId="{EA9C121B-0E13-427C-85D8-854D6CCED4E5}" sibTransId="{1612AFA2-7BDD-4960-B4EA-919E568FCA43}"/>
    <dgm:cxn modelId="{EEE45F59-A125-462D-B010-269539E36006}" type="presOf" srcId="{5942CA85-112E-4646-9998-7AAF132B7707}" destId="{BC4270E7-E9D6-459F-867D-AC92C7C80AC0}" srcOrd="0" destOrd="0" presId="urn:microsoft.com/office/officeart/2005/8/layout/chevron1"/>
    <dgm:cxn modelId="{482B36A4-659E-4BDB-BBEE-2259136808B8}" type="presOf" srcId="{EC93272B-5FD7-4898-B6CE-58E09C9F74F4}" destId="{E1400D26-519B-48B0-AFB6-91DE47E6CB6B}" srcOrd="0" destOrd="0" presId="urn:microsoft.com/office/officeart/2005/8/layout/chevron1"/>
    <dgm:cxn modelId="{EBD1ABD4-38FA-48C9-9F9D-067F54343E7E}" srcId="{EC93272B-5FD7-4898-B6CE-58E09C9F74F4}" destId="{4876C5CA-C8BB-4DDF-A1F4-E513AE5960F6}" srcOrd="1" destOrd="0" parTransId="{50D5AB5E-4EBC-4C4D-B93F-C6D4123DCF1E}" sibTransId="{5B197C3F-943E-42CE-BFD9-B842789BF891}"/>
    <dgm:cxn modelId="{76F9EFDC-8C1F-4723-B9C2-02415810BFAD}" srcId="{EC93272B-5FD7-4898-B6CE-58E09C9F74F4}" destId="{D9069028-B60F-4D2F-AA53-B07AA2AD8CDA}" srcOrd="2" destOrd="0" parTransId="{93D4985C-5461-478D-8FA0-000BC30AF5A4}" sibTransId="{21BA97CC-89AA-4EFA-9A17-B55B897E58B3}"/>
    <dgm:cxn modelId="{14B0E1E7-4396-4F51-8B53-19C191475297}" type="presOf" srcId="{4876C5CA-C8BB-4DDF-A1F4-E513AE5960F6}" destId="{18B001BD-B748-4866-BC5D-BF0F3C17763C}" srcOrd="0" destOrd="0" presId="urn:microsoft.com/office/officeart/2005/8/layout/chevron1"/>
    <dgm:cxn modelId="{4DC71EF5-A8B0-47A4-99FB-2806C657D65E}" type="presOf" srcId="{D9069028-B60F-4D2F-AA53-B07AA2AD8CDA}" destId="{67C41AA0-ECA6-41C2-88F4-3518D720445C}" srcOrd="0" destOrd="0" presId="urn:microsoft.com/office/officeart/2005/8/layout/chevron1"/>
    <dgm:cxn modelId="{7D00A40D-18A0-43CF-8D40-C709CC4CF419}" type="presParOf" srcId="{E1400D26-519B-48B0-AFB6-91DE47E6CB6B}" destId="{BC4270E7-E9D6-459F-867D-AC92C7C80AC0}" srcOrd="0" destOrd="0" presId="urn:microsoft.com/office/officeart/2005/8/layout/chevron1"/>
    <dgm:cxn modelId="{78EBD053-1734-4E17-998B-16531213C06B}" type="presParOf" srcId="{E1400D26-519B-48B0-AFB6-91DE47E6CB6B}" destId="{B870ADB4-E90C-4A68-83A4-9C277D37C1DF}" srcOrd="1" destOrd="0" presId="urn:microsoft.com/office/officeart/2005/8/layout/chevron1"/>
    <dgm:cxn modelId="{4FDCB4DC-4552-4ADF-A391-3720BB3F0FF8}" type="presParOf" srcId="{E1400D26-519B-48B0-AFB6-91DE47E6CB6B}" destId="{18B001BD-B748-4866-BC5D-BF0F3C17763C}" srcOrd="2" destOrd="0" presId="urn:microsoft.com/office/officeart/2005/8/layout/chevron1"/>
    <dgm:cxn modelId="{10E4B15D-FF93-4798-8542-A332ECB2E298}" type="presParOf" srcId="{E1400D26-519B-48B0-AFB6-91DE47E6CB6B}" destId="{D5775F05-3AFB-4E86-A34B-3603A00815B6}" srcOrd="3" destOrd="0" presId="urn:microsoft.com/office/officeart/2005/8/layout/chevron1"/>
    <dgm:cxn modelId="{8E3D7750-7137-475B-B780-105F081388FB}" type="presParOf" srcId="{E1400D26-519B-48B0-AFB6-91DE47E6CB6B}" destId="{67C41AA0-ECA6-41C2-88F4-3518D720445C}" srcOrd="4"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8D4D521-8131-446A-81AA-0E7F43585FEE}" type="doc">
      <dgm:prSet loTypeId="urn:microsoft.com/office/officeart/2005/8/layout/funnel1" loCatId="process" qsTypeId="urn:microsoft.com/office/officeart/2005/8/quickstyle/simple1" qsCatId="simple" csTypeId="urn:microsoft.com/office/officeart/2005/8/colors/colorful5" csCatId="colorful" phldr="1"/>
      <dgm:spPr/>
      <dgm:t>
        <a:bodyPr/>
        <a:lstStyle/>
        <a:p>
          <a:endParaRPr lang="es-ES"/>
        </a:p>
      </dgm:t>
    </dgm:pt>
    <dgm:pt modelId="{38488AC4-63FE-460E-A94E-3DE88E794F5F}">
      <dgm:prSet phldrT="[Text]" custT="1"/>
      <dgm:spPr/>
      <dgm:t>
        <a:bodyPr/>
        <a:lstStyle/>
        <a:p>
          <a:r>
            <a:rPr lang="en-US" sz="1400" b="1" dirty="0">
              <a:solidFill>
                <a:schemeClr val="tx1"/>
              </a:solidFill>
              <a:latin typeface="Calibri" pitchFamily="34" charset="0"/>
              <a:cs typeface="Calibri" pitchFamily="34" charset="0"/>
            </a:rPr>
            <a:t>Conjunto de restricciones operativas</a:t>
          </a:r>
          <a:endParaRPr lang="es-ES" sz="1400" b="1" dirty="0">
            <a:solidFill>
              <a:schemeClr val="tx1"/>
            </a:solidFill>
            <a:latin typeface="Calibri" pitchFamily="34" charset="0"/>
            <a:cs typeface="Calibri" pitchFamily="34" charset="0"/>
          </a:endParaRPr>
        </a:p>
      </dgm:t>
    </dgm:pt>
    <dgm:pt modelId="{5E303F0E-62C4-4C91-95FC-F1C88A54A357}" type="parTrans" cxnId="{EC7579A6-7F8B-4869-88FB-9E2164F58A06}">
      <dgm:prSet/>
      <dgm:spPr/>
      <dgm:t>
        <a:bodyPr/>
        <a:lstStyle/>
        <a:p>
          <a:endParaRPr lang="es-ES">
            <a:latin typeface="Calibri" pitchFamily="34" charset="0"/>
            <a:cs typeface="Calibri" pitchFamily="34" charset="0"/>
          </a:endParaRPr>
        </a:p>
      </dgm:t>
    </dgm:pt>
    <dgm:pt modelId="{8B2F6A02-7723-4A96-B12D-EDEF449C7336}" type="sibTrans" cxnId="{EC7579A6-7F8B-4869-88FB-9E2164F58A06}">
      <dgm:prSet/>
      <dgm:spPr/>
      <dgm:t>
        <a:bodyPr/>
        <a:lstStyle/>
        <a:p>
          <a:endParaRPr lang="es-ES">
            <a:latin typeface="Calibri" pitchFamily="34" charset="0"/>
            <a:cs typeface="Calibri" pitchFamily="34" charset="0"/>
          </a:endParaRPr>
        </a:p>
      </dgm:t>
    </dgm:pt>
    <dgm:pt modelId="{A415706D-05F8-4672-ACF8-DB99768CE8B5}">
      <dgm:prSet phldrT="[Text]" custT="1"/>
      <dgm:spPr/>
      <dgm:t>
        <a:bodyPr/>
        <a:lstStyle/>
        <a:p>
          <a:r>
            <a:rPr lang="es-ES" sz="1400" b="1" dirty="0">
              <a:solidFill>
                <a:schemeClr val="tx1"/>
              </a:solidFill>
              <a:latin typeface="Calibri" pitchFamily="34" charset="0"/>
              <a:cs typeface="Calibri" pitchFamily="34" charset="0"/>
            </a:rPr>
            <a:t>Variables Técnicas</a:t>
          </a:r>
        </a:p>
      </dgm:t>
    </dgm:pt>
    <dgm:pt modelId="{AB5DAA11-4532-4052-BF9A-A9E8C705C724}" type="parTrans" cxnId="{D9FB141F-8600-4227-A89B-0A8E2D7FA1A7}">
      <dgm:prSet/>
      <dgm:spPr/>
      <dgm:t>
        <a:bodyPr/>
        <a:lstStyle/>
        <a:p>
          <a:endParaRPr lang="es-ES">
            <a:latin typeface="Calibri" pitchFamily="34" charset="0"/>
            <a:cs typeface="Calibri" pitchFamily="34" charset="0"/>
          </a:endParaRPr>
        </a:p>
      </dgm:t>
    </dgm:pt>
    <dgm:pt modelId="{3E309314-D87D-4D52-99B4-EF0F47E9CE98}" type="sibTrans" cxnId="{D9FB141F-8600-4227-A89B-0A8E2D7FA1A7}">
      <dgm:prSet/>
      <dgm:spPr/>
      <dgm:t>
        <a:bodyPr/>
        <a:lstStyle/>
        <a:p>
          <a:endParaRPr lang="es-ES">
            <a:latin typeface="Calibri" pitchFamily="34" charset="0"/>
            <a:cs typeface="Calibri" pitchFamily="34" charset="0"/>
          </a:endParaRPr>
        </a:p>
      </dgm:t>
    </dgm:pt>
    <dgm:pt modelId="{BA0FA6DE-2E33-4F38-BBB8-066F5E31BA6B}">
      <dgm:prSet phldrT="[Text]" custT="1"/>
      <dgm:spPr/>
      <dgm:t>
        <a:bodyPr/>
        <a:lstStyle/>
        <a:p>
          <a:r>
            <a:rPr lang="en-US" sz="1400" b="1" dirty="0">
              <a:solidFill>
                <a:schemeClr val="tx1"/>
              </a:solidFill>
              <a:latin typeface="Calibri" pitchFamily="34" charset="0"/>
              <a:cs typeface="Calibri" pitchFamily="34" charset="0"/>
            </a:rPr>
            <a:t>Variables económicas</a:t>
          </a:r>
        </a:p>
      </dgm:t>
    </dgm:pt>
    <dgm:pt modelId="{4B5017B3-AA15-4100-869B-39E7195DB763}" type="parTrans" cxnId="{4888EEB4-2D0A-4A5E-A537-8C56B266C3C3}">
      <dgm:prSet/>
      <dgm:spPr/>
      <dgm:t>
        <a:bodyPr/>
        <a:lstStyle/>
        <a:p>
          <a:endParaRPr lang="es-ES">
            <a:latin typeface="Calibri" pitchFamily="34" charset="0"/>
            <a:cs typeface="Calibri" pitchFamily="34" charset="0"/>
          </a:endParaRPr>
        </a:p>
      </dgm:t>
    </dgm:pt>
    <dgm:pt modelId="{8E8652AD-433D-4185-805B-053BCC568EBB}" type="sibTrans" cxnId="{4888EEB4-2D0A-4A5E-A537-8C56B266C3C3}">
      <dgm:prSet/>
      <dgm:spPr/>
      <dgm:t>
        <a:bodyPr/>
        <a:lstStyle/>
        <a:p>
          <a:endParaRPr lang="es-ES">
            <a:latin typeface="Calibri" pitchFamily="34" charset="0"/>
            <a:cs typeface="Calibri" pitchFamily="34" charset="0"/>
          </a:endParaRPr>
        </a:p>
      </dgm:t>
    </dgm:pt>
    <dgm:pt modelId="{14B75E02-7958-425B-A086-B097B833FCF9}">
      <dgm:prSet phldrT="[Text]"/>
      <dgm:spPr/>
      <dgm:t>
        <a:bodyPr/>
        <a:lstStyle/>
        <a:p>
          <a:endParaRPr lang="es-ES" dirty="0">
            <a:latin typeface="Calibri" pitchFamily="34" charset="0"/>
            <a:cs typeface="Calibri" pitchFamily="34" charset="0"/>
          </a:endParaRPr>
        </a:p>
      </dgm:t>
    </dgm:pt>
    <dgm:pt modelId="{12B2B3BD-0D5E-45C8-AB69-855954A77755}" type="parTrans" cxnId="{4D5C08B5-B8B4-44F3-BA27-9F1DF8CD8C41}">
      <dgm:prSet/>
      <dgm:spPr/>
      <dgm:t>
        <a:bodyPr/>
        <a:lstStyle/>
        <a:p>
          <a:endParaRPr lang="es-ES">
            <a:latin typeface="Calibri" pitchFamily="34" charset="0"/>
            <a:cs typeface="Calibri" pitchFamily="34" charset="0"/>
          </a:endParaRPr>
        </a:p>
      </dgm:t>
    </dgm:pt>
    <dgm:pt modelId="{56CDCAF9-2081-46DD-BA43-BD0C101A7264}" type="sibTrans" cxnId="{4D5C08B5-B8B4-44F3-BA27-9F1DF8CD8C41}">
      <dgm:prSet/>
      <dgm:spPr/>
      <dgm:t>
        <a:bodyPr/>
        <a:lstStyle/>
        <a:p>
          <a:endParaRPr lang="es-ES">
            <a:latin typeface="Calibri" pitchFamily="34" charset="0"/>
            <a:cs typeface="Calibri" pitchFamily="34" charset="0"/>
          </a:endParaRPr>
        </a:p>
      </dgm:t>
    </dgm:pt>
    <dgm:pt modelId="{A752A6D2-CB96-49B5-835B-B615015C9DA4}" type="pres">
      <dgm:prSet presAssocID="{A8D4D521-8131-446A-81AA-0E7F43585FEE}" presName="Name0" presStyleCnt="0">
        <dgm:presLayoutVars>
          <dgm:chMax val="4"/>
          <dgm:resizeHandles val="exact"/>
        </dgm:presLayoutVars>
      </dgm:prSet>
      <dgm:spPr/>
    </dgm:pt>
    <dgm:pt modelId="{D1F8BB6E-F480-46FB-9FF8-FA50F00842DD}" type="pres">
      <dgm:prSet presAssocID="{A8D4D521-8131-446A-81AA-0E7F43585FEE}" presName="ellipse" presStyleLbl="trBgShp" presStyleIdx="0" presStyleCnt="1" custAng="16200000" custScaleX="90910" custScaleY="100001" custLinFactNeighborX="-20535" custLinFactNeighborY="58260"/>
      <dgm:spPr/>
    </dgm:pt>
    <dgm:pt modelId="{B380AB8D-080B-4B07-9067-C6B4E4127B31}" type="pres">
      <dgm:prSet presAssocID="{A8D4D521-8131-446A-81AA-0E7F43585FEE}" presName="arrow1" presStyleLbl="fgShp" presStyleIdx="0" presStyleCnt="1" custAng="16200000" custLinFactX="100000" custLinFactY="-200000" custLinFactNeighborX="146663" custLinFactNeighborY="-205108"/>
      <dgm:spPr>
        <a:solidFill>
          <a:schemeClr val="tx1"/>
        </a:solidFill>
      </dgm:spPr>
    </dgm:pt>
    <dgm:pt modelId="{DAFF5DE0-36BF-458B-AB73-E1E101AC0CEB}" type="pres">
      <dgm:prSet presAssocID="{A8D4D521-8131-446A-81AA-0E7F43585FEE}" presName="rectangle" presStyleLbl="revTx" presStyleIdx="0" presStyleCnt="1">
        <dgm:presLayoutVars>
          <dgm:bulletEnabled val="1"/>
        </dgm:presLayoutVars>
      </dgm:prSet>
      <dgm:spPr/>
    </dgm:pt>
    <dgm:pt modelId="{FF4B6889-42E4-4F2C-AA9F-7965A7BC99F7}" type="pres">
      <dgm:prSet presAssocID="{A415706D-05F8-4672-ACF8-DB99768CE8B5}" presName="item1" presStyleLbl="node1" presStyleIdx="0" presStyleCnt="3" custScaleX="142425" custScaleY="116160" custLinFactNeighborX="-80646" custLinFactNeighborY="39926">
        <dgm:presLayoutVars>
          <dgm:bulletEnabled val="1"/>
        </dgm:presLayoutVars>
      </dgm:prSet>
      <dgm:spPr/>
    </dgm:pt>
    <dgm:pt modelId="{EFEC28C8-B149-4F47-A078-1E026B989951}" type="pres">
      <dgm:prSet presAssocID="{BA0FA6DE-2E33-4F38-BBB8-066F5E31BA6B}" presName="item2" presStyleLbl="node1" presStyleIdx="1" presStyleCnt="3" custScaleX="110100" custLinFactNeighborX="-14141" custLinFactNeighborY="-46667">
        <dgm:presLayoutVars>
          <dgm:bulletEnabled val="1"/>
        </dgm:presLayoutVars>
      </dgm:prSet>
      <dgm:spPr/>
    </dgm:pt>
    <dgm:pt modelId="{5EC4EF45-A391-41AD-8E25-7E34CF4E56E1}" type="pres">
      <dgm:prSet presAssocID="{14B75E02-7958-425B-A086-B097B833FCF9}" presName="item3" presStyleLbl="node1" presStyleIdx="2" presStyleCnt="3" custScaleX="159451" custScaleY="127777" custLinFactNeighborX="-13911" custLinFactNeighborY="47965">
        <dgm:presLayoutVars>
          <dgm:bulletEnabled val="1"/>
        </dgm:presLayoutVars>
      </dgm:prSet>
      <dgm:spPr/>
    </dgm:pt>
    <dgm:pt modelId="{9A00BC15-895B-4A84-BE2F-4951AAFF426E}" type="pres">
      <dgm:prSet presAssocID="{A8D4D521-8131-446A-81AA-0E7F43585FEE}" presName="funnel" presStyleLbl="trAlignAcc1" presStyleIdx="0" presStyleCnt="1" custAng="16200000" custScaleY="114282"/>
      <dgm:spPr>
        <a:prstGeom prst="rect">
          <a:avLst/>
        </a:prstGeom>
        <a:noFill/>
        <a:ln w="28575"/>
      </dgm:spPr>
    </dgm:pt>
  </dgm:ptLst>
  <dgm:cxnLst>
    <dgm:cxn modelId="{D9FB141F-8600-4227-A89B-0A8E2D7FA1A7}" srcId="{A8D4D521-8131-446A-81AA-0E7F43585FEE}" destId="{A415706D-05F8-4672-ACF8-DB99768CE8B5}" srcOrd="1" destOrd="0" parTransId="{AB5DAA11-4532-4052-BF9A-A9E8C705C724}" sibTransId="{3E309314-D87D-4D52-99B4-EF0F47E9CE98}"/>
    <dgm:cxn modelId="{706D3239-9084-4526-8E28-E6A1265B0217}" type="presOf" srcId="{A8D4D521-8131-446A-81AA-0E7F43585FEE}" destId="{A752A6D2-CB96-49B5-835B-B615015C9DA4}" srcOrd="0" destOrd="0" presId="urn:microsoft.com/office/officeart/2005/8/layout/funnel1"/>
    <dgm:cxn modelId="{FAA95343-373C-40F6-B94E-B86D261C9474}" type="presOf" srcId="{BA0FA6DE-2E33-4F38-BBB8-066F5E31BA6B}" destId="{FF4B6889-42E4-4F2C-AA9F-7965A7BC99F7}" srcOrd="0" destOrd="0" presId="urn:microsoft.com/office/officeart/2005/8/layout/funnel1"/>
    <dgm:cxn modelId="{568523A6-360F-4A9D-A7FF-E150D5A44312}" type="presOf" srcId="{14B75E02-7958-425B-A086-B097B833FCF9}" destId="{DAFF5DE0-36BF-458B-AB73-E1E101AC0CEB}" srcOrd="0" destOrd="0" presId="urn:microsoft.com/office/officeart/2005/8/layout/funnel1"/>
    <dgm:cxn modelId="{EC7579A6-7F8B-4869-88FB-9E2164F58A06}" srcId="{A8D4D521-8131-446A-81AA-0E7F43585FEE}" destId="{38488AC4-63FE-460E-A94E-3DE88E794F5F}" srcOrd="0" destOrd="0" parTransId="{5E303F0E-62C4-4C91-95FC-F1C88A54A357}" sibTransId="{8B2F6A02-7723-4A96-B12D-EDEF449C7336}"/>
    <dgm:cxn modelId="{4888EEB4-2D0A-4A5E-A537-8C56B266C3C3}" srcId="{A8D4D521-8131-446A-81AA-0E7F43585FEE}" destId="{BA0FA6DE-2E33-4F38-BBB8-066F5E31BA6B}" srcOrd="2" destOrd="0" parTransId="{4B5017B3-AA15-4100-869B-39E7195DB763}" sibTransId="{8E8652AD-433D-4185-805B-053BCC568EBB}"/>
    <dgm:cxn modelId="{4D5C08B5-B8B4-44F3-BA27-9F1DF8CD8C41}" srcId="{A8D4D521-8131-446A-81AA-0E7F43585FEE}" destId="{14B75E02-7958-425B-A086-B097B833FCF9}" srcOrd="3" destOrd="0" parTransId="{12B2B3BD-0D5E-45C8-AB69-855954A77755}" sibTransId="{56CDCAF9-2081-46DD-BA43-BD0C101A7264}"/>
    <dgm:cxn modelId="{404905BF-1A67-4D75-A118-77EC12EC629D}" type="presOf" srcId="{A415706D-05F8-4672-ACF8-DB99768CE8B5}" destId="{EFEC28C8-B149-4F47-A078-1E026B989951}" srcOrd="0" destOrd="0" presId="urn:microsoft.com/office/officeart/2005/8/layout/funnel1"/>
    <dgm:cxn modelId="{47A032E4-9C03-4BB4-B898-7D7CF5889D5B}" type="presOf" srcId="{38488AC4-63FE-460E-A94E-3DE88E794F5F}" destId="{5EC4EF45-A391-41AD-8E25-7E34CF4E56E1}" srcOrd="0" destOrd="0" presId="urn:microsoft.com/office/officeart/2005/8/layout/funnel1"/>
    <dgm:cxn modelId="{F313C2EC-B2B0-40C8-9FD8-FF9F50428C89}" type="presParOf" srcId="{A752A6D2-CB96-49B5-835B-B615015C9DA4}" destId="{D1F8BB6E-F480-46FB-9FF8-FA50F00842DD}" srcOrd="0" destOrd="0" presId="urn:microsoft.com/office/officeart/2005/8/layout/funnel1"/>
    <dgm:cxn modelId="{45B63F56-6A15-410B-907B-8D6DD5F1C241}" type="presParOf" srcId="{A752A6D2-CB96-49B5-835B-B615015C9DA4}" destId="{B380AB8D-080B-4B07-9067-C6B4E4127B31}" srcOrd="1" destOrd="0" presId="urn:microsoft.com/office/officeart/2005/8/layout/funnel1"/>
    <dgm:cxn modelId="{720A78B5-8372-4F34-AD70-D84A43D6D811}" type="presParOf" srcId="{A752A6D2-CB96-49B5-835B-B615015C9DA4}" destId="{DAFF5DE0-36BF-458B-AB73-E1E101AC0CEB}" srcOrd="2" destOrd="0" presId="urn:microsoft.com/office/officeart/2005/8/layout/funnel1"/>
    <dgm:cxn modelId="{761FEE45-C495-4986-83A1-874BA286DB80}" type="presParOf" srcId="{A752A6D2-CB96-49B5-835B-B615015C9DA4}" destId="{FF4B6889-42E4-4F2C-AA9F-7965A7BC99F7}" srcOrd="3" destOrd="0" presId="urn:microsoft.com/office/officeart/2005/8/layout/funnel1"/>
    <dgm:cxn modelId="{D08BB55B-9866-44DE-9EA8-065958223C66}" type="presParOf" srcId="{A752A6D2-CB96-49B5-835B-B615015C9DA4}" destId="{EFEC28C8-B149-4F47-A078-1E026B989951}" srcOrd="4" destOrd="0" presId="urn:microsoft.com/office/officeart/2005/8/layout/funnel1"/>
    <dgm:cxn modelId="{28C807FE-9F13-4DBA-A155-1FADD59E48AB}" type="presParOf" srcId="{A752A6D2-CB96-49B5-835B-B615015C9DA4}" destId="{5EC4EF45-A391-41AD-8E25-7E34CF4E56E1}" srcOrd="5" destOrd="0" presId="urn:microsoft.com/office/officeart/2005/8/layout/funnel1"/>
    <dgm:cxn modelId="{B5A8FB54-E440-414F-AED5-548281369BAB}" type="presParOf" srcId="{A752A6D2-CB96-49B5-835B-B615015C9DA4}" destId="{9A00BC15-895B-4A84-BE2F-4951AAFF426E}" srcOrd="6" destOrd="0" presId="urn:microsoft.com/office/officeart/2005/8/layout/funnel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6B1FC17-6FA9-466F-864F-1F9D056040F5}" type="doc">
      <dgm:prSet loTypeId="urn:microsoft.com/office/officeart/2005/8/layout/funnel1" loCatId="process" qsTypeId="urn:microsoft.com/office/officeart/2005/8/quickstyle/simple1" qsCatId="simple" csTypeId="urn:microsoft.com/office/officeart/2005/8/colors/accent0_3" csCatId="mainScheme" phldr="1"/>
      <dgm:spPr/>
      <dgm:t>
        <a:bodyPr/>
        <a:lstStyle/>
        <a:p>
          <a:endParaRPr lang="es-ES"/>
        </a:p>
      </dgm:t>
    </dgm:pt>
    <dgm:pt modelId="{C8E60089-387D-414D-BDA8-3808D69ED785}">
      <dgm:prSet phldrT="[Text]" custT="1"/>
      <dgm:spPr>
        <a:scene3d>
          <a:camera prst="orthographicFront"/>
          <a:lightRig rig="threePt" dir="t"/>
        </a:scene3d>
        <a:sp3d>
          <a:bevelT/>
          <a:bevelB/>
        </a:sp3d>
      </dgm:spPr>
      <dgm:t>
        <a:bodyPr/>
        <a:lstStyle/>
        <a:p>
          <a:r>
            <a:rPr lang="es-ES" sz="1400" dirty="0">
              <a:latin typeface="+mn-lt"/>
            </a:rPr>
            <a:t>VARIABLES DE DECISIÓN</a:t>
          </a:r>
        </a:p>
      </dgm:t>
    </dgm:pt>
    <dgm:pt modelId="{682B14D3-85D3-4A62-8FD1-1564E85CA810}" type="parTrans" cxnId="{36656856-5AE9-4F9B-825D-28D942063CA2}">
      <dgm:prSet/>
      <dgm:spPr/>
      <dgm:t>
        <a:bodyPr/>
        <a:lstStyle/>
        <a:p>
          <a:endParaRPr lang="es-ES">
            <a:latin typeface="+mn-lt"/>
          </a:endParaRPr>
        </a:p>
      </dgm:t>
    </dgm:pt>
    <dgm:pt modelId="{EDC99D6E-BBEE-4481-A8BC-81FA6C4AB3F4}" type="sibTrans" cxnId="{36656856-5AE9-4F9B-825D-28D942063CA2}">
      <dgm:prSet/>
      <dgm:spPr/>
      <dgm:t>
        <a:bodyPr/>
        <a:lstStyle/>
        <a:p>
          <a:endParaRPr lang="es-ES">
            <a:latin typeface="+mn-lt"/>
          </a:endParaRPr>
        </a:p>
      </dgm:t>
    </dgm:pt>
    <dgm:pt modelId="{44EC4417-32D3-401F-9F22-F91F24066836}">
      <dgm:prSet phldrT="[Text]" custT="1"/>
      <dgm:spPr>
        <a:scene3d>
          <a:camera prst="orthographicFront"/>
          <a:lightRig rig="threePt" dir="t"/>
        </a:scene3d>
        <a:sp3d>
          <a:bevelT/>
          <a:bevelB/>
        </a:sp3d>
      </dgm:spPr>
      <dgm:t>
        <a:bodyPr/>
        <a:lstStyle/>
        <a:p>
          <a:r>
            <a:rPr lang="es-ES" sz="1400" dirty="0">
              <a:latin typeface="+mn-lt"/>
            </a:rPr>
            <a:t>FUNCIÓN OBJETIVO</a:t>
          </a:r>
        </a:p>
      </dgm:t>
    </dgm:pt>
    <dgm:pt modelId="{2EB841F5-4D07-4A8E-AEC3-F39738C6A59B}" type="parTrans" cxnId="{872C90B5-0881-4534-9A1A-58997998CBBB}">
      <dgm:prSet/>
      <dgm:spPr/>
      <dgm:t>
        <a:bodyPr/>
        <a:lstStyle/>
        <a:p>
          <a:endParaRPr lang="es-ES">
            <a:latin typeface="+mn-lt"/>
          </a:endParaRPr>
        </a:p>
      </dgm:t>
    </dgm:pt>
    <dgm:pt modelId="{D6527AA8-36C5-43F9-9431-F752ECEE84B2}" type="sibTrans" cxnId="{872C90B5-0881-4534-9A1A-58997998CBBB}">
      <dgm:prSet/>
      <dgm:spPr/>
      <dgm:t>
        <a:bodyPr/>
        <a:lstStyle/>
        <a:p>
          <a:endParaRPr lang="es-ES">
            <a:latin typeface="+mn-lt"/>
          </a:endParaRPr>
        </a:p>
      </dgm:t>
    </dgm:pt>
    <dgm:pt modelId="{4A6CCD8A-3B75-4EB0-A8EB-6D4359A0B60D}">
      <dgm:prSet phldrT="[Text]" custT="1"/>
      <dgm:spPr/>
      <dgm:t>
        <a:bodyPr/>
        <a:lstStyle/>
        <a:p>
          <a:r>
            <a:rPr lang="es-ES" sz="1100" dirty="0">
              <a:latin typeface="+mn-lt"/>
            </a:rPr>
            <a:t>RESTRICCIONES</a:t>
          </a:r>
        </a:p>
      </dgm:t>
    </dgm:pt>
    <dgm:pt modelId="{BEE1707A-3EF4-4F0D-9570-D7E6034A6F83}" type="parTrans" cxnId="{98855954-0EF2-411C-8A00-79FC91C2EDE9}">
      <dgm:prSet/>
      <dgm:spPr/>
      <dgm:t>
        <a:bodyPr/>
        <a:lstStyle/>
        <a:p>
          <a:endParaRPr lang="es-ES">
            <a:latin typeface="+mn-lt"/>
          </a:endParaRPr>
        </a:p>
      </dgm:t>
    </dgm:pt>
    <dgm:pt modelId="{6B69106D-D26A-4AA3-A72A-23FDE7674437}" type="sibTrans" cxnId="{98855954-0EF2-411C-8A00-79FC91C2EDE9}">
      <dgm:prSet/>
      <dgm:spPr/>
      <dgm:t>
        <a:bodyPr/>
        <a:lstStyle/>
        <a:p>
          <a:endParaRPr lang="es-ES">
            <a:latin typeface="+mn-lt"/>
          </a:endParaRPr>
        </a:p>
      </dgm:t>
    </dgm:pt>
    <dgm:pt modelId="{1ECEE5AC-D57B-4EDA-B99D-96F2ADF3427D}">
      <dgm:prSet phldrT="[Text]" custT="1"/>
      <dgm:spPr/>
      <dgm:t>
        <a:bodyPr/>
        <a:lstStyle/>
        <a:p>
          <a:r>
            <a:rPr lang="es-ES" sz="1400" b="1" dirty="0">
              <a:solidFill>
                <a:srgbClr val="FF0000"/>
              </a:solidFill>
              <a:latin typeface="+mn-lt"/>
            </a:rPr>
            <a:t>DATOS DE SALIDA</a:t>
          </a:r>
        </a:p>
      </dgm:t>
    </dgm:pt>
    <dgm:pt modelId="{52715448-B005-40E2-BB72-C10EDE1C8D23}" type="parTrans" cxnId="{BCC34F88-872E-4B61-A136-6CE48F9E0F93}">
      <dgm:prSet/>
      <dgm:spPr/>
      <dgm:t>
        <a:bodyPr/>
        <a:lstStyle/>
        <a:p>
          <a:endParaRPr lang="es-ES">
            <a:latin typeface="+mn-lt"/>
          </a:endParaRPr>
        </a:p>
      </dgm:t>
    </dgm:pt>
    <dgm:pt modelId="{13AEA190-6474-4DE5-AB34-A8703ADC26E7}" type="sibTrans" cxnId="{BCC34F88-872E-4B61-A136-6CE48F9E0F93}">
      <dgm:prSet/>
      <dgm:spPr/>
      <dgm:t>
        <a:bodyPr/>
        <a:lstStyle/>
        <a:p>
          <a:endParaRPr lang="es-ES">
            <a:latin typeface="+mn-lt"/>
          </a:endParaRPr>
        </a:p>
      </dgm:t>
    </dgm:pt>
    <dgm:pt modelId="{F269830B-567C-4657-A449-A47552EE8002}" type="pres">
      <dgm:prSet presAssocID="{46B1FC17-6FA9-466F-864F-1F9D056040F5}" presName="Name0" presStyleCnt="0">
        <dgm:presLayoutVars>
          <dgm:chMax val="4"/>
          <dgm:resizeHandles val="exact"/>
        </dgm:presLayoutVars>
      </dgm:prSet>
      <dgm:spPr/>
    </dgm:pt>
    <dgm:pt modelId="{F808F3C6-4F29-43B2-9E90-C0B80E848F57}" type="pres">
      <dgm:prSet presAssocID="{46B1FC17-6FA9-466F-864F-1F9D056040F5}" presName="ellipse" presStyleLbl="trBgShp" presStyleIdx="0" presStyleCnt="1"/>
      <dgm:spPr/>
    </dgm:pt>
    <dgm:pt modelId="{4B2FC910-010F-45A0-AAB9-CBAC22716088}" type="pres">
      <dgm:prSet presAssocID="{46B1FC17-6FA9-466F-864F-1F9D056040F5}" presName="arrow1" presStyleLbl="fgShp" presStyleIdx="0" presStyleCnt="1"/>
      <dgm:spPr>
        <a:scene3d>
          <a:camera prst="orthographicFront"/>
          <a:lightRig rig="threePt" dir="t"/>
        </a:scene3d>
        <a:sp3d>
          <a:bevelT/>
          <a:bevelB/>
        </a:sp3d>
      </dgm:spPr>
    </dgm:pt>
    <dgm:pt modelId="{FD2B4C08-5D71-424F-8287-614BBB8FD824}" type="pres">
      <dgm:prSet presAssocID="{46B1FC17-6FA9-466F-864F-1F9D056040F5}" presName="rectangle" presStyleLbl="revTx" presStyleIdx="0" presStyleCnt="1" custScaleX="119044">
        <dgm:presLayoutVars>
          <dgm:bulletEnabled val="1"/>
        </dgm:presLayoutVars>
      </dgm:prSet>
      <dgm:spPr/>
    </dgm:pt>
    <dgm:pt modelId="{8663805C-0B25-4F7E-BA71-62F466DBC4F3}" type="pres">
      <dgm:prSet presAssocID="{44EC4417-32D3-401F-9F22-F91F24066836}" presName="item1" presStyleLbl="node1" presStyleIdx="0" presStyleCnt="3" custScaleX="139111">
        <dgm:presLayoutVars>
          <dgm:bulletEnabled val="1"/>
        </dgm:presLayoutVars>
      </dgm:prSet>
      <dgm:spPr/>
    </dgm:pt>
    <dgm:pt modelId="{4EEF15E3-65C3-40F7-A761-1268B6360BBB}" type="pres">
      <dgm:prSet presAssocID="{4A6CCD8A-3B75-4EB0-A8EB-6D4359A0B60D}" presName="item2" presStyleLbl="node1" presStyleIdx="1" presStyleCnt="3" custScaleX="148889" custScaleY="113333" custLinFactNeighborX="-10443" custLinFactNeighborY="-10365">
        <dgm:presLayoutVars>
          <dgm:bulletEnabled val="1"/>
        </dgm:presLayoutVars>
      </dgm:prSet>
      <dgm:spPr/>
    </dgm:pt>
    <dgm:pt modelId="{DB2E33C2-2CA0-4B84-A14D-31CFB62280CE}" type="pres">
      <dgm:prSet presAssocID="{1ECEE5AC-D57B-4EDA-B99D-96F2ADF3427D}" presName="item3" presStyleLbl="node1" presStyleIdx="2" presStyleCnt="3" custScaleX="144444" custScaleY="118311" custLinFactNeighborX="26922" custLinFactNeighborY="5755">
        <dgm:presLayoutVars>
          <dgm:bulletEnabled val="1"/>
        </dgm:presLayoutVars>
      </dgm:prSet>
      <dgm:spPr/>
    </dgm:pt>
    <dgm:pt modelId="{D247C926-259F-4CC8-914E-A4DFF468F1BC}" type="pres">
      <dgm:prSet presAssocID="{46B1FC17-6FA9-466F-864F-1F9D056040F5}" presName="funnel" presStyleLbl="trAlignAcc1" presStyleIdx="0" presStyleCnt="1" custScaleX="124286" custScaleY="98661"/>
      <dgm:spPr>
        <a:solidFill>
          <a:schemeClr val="accent2">
            <a:lumMod val="20000"/>
            <a:lumOff val="80000"/>
            <a:alpha val="40000"/>
          </a:schemeClr>
        </a:solidFill>
        <a:scene3d>
          <a:camera prst="orthographicFront"/>
          <a:lightRig rig="threePt" dir="t"/>
        </a:scene3d>
        <a:sp3d>
          <a:bevelT/>
          <a:bevelB/>
        </a:sp3d>
      </dgm:spPr>
    </dgm:pt>
  </dgm:ptLst>
  <dgm:cxnLst>
    <dgm:cxn modelId="{6D217F05-9C00-44DD-B3C6-866D45FDEFE8}" type="presOf" srcId="{C8E60089-387D-414D-BDA8-3808D69ED785}" destId="{DB2E33C2-2CA0-4B84-A14D-31CFB62280CE}" srcOrd="0" destOrd="0" presId="urn:microsoft.com/office/officeart/2005/8/layout/funnel1"/>
    <dgm:cxn modelId="{907FEF21-721D-4A84-93C0-72F123F82829}" type="presOf" srcId="{44EC4417-32D3-401F-9F22-F91F24066836}" destId="{4EEF15E3-65C3-40F7-A761-1268B6360BBB}" srcOrd="0" destOrd="0" presId="urn:microsoft.com/office/officeart/2005/8/layout/funnel1"/>
    <dgm:cxn modelId="{BC404845-939C-4C4D-8BC8-EF7877E90F42}" type="presOf" srcId="{46B1FC17-6FA9-466F-864F-1F9D056040F5}" destId="{F269830B-567C-4657-A449-A47552EE8002}" srcOrd="0" destOrd="0" presId="urn:microsoft.com/office/officeart/2005/8/layout/funnel1"/>
    <dgm:cxn modelId="{5BC7E34A-B630-4294-BF10-6005D0F9029A}" type="presOf" srcId="{4A6CCD8A-3B75-4EB0-A8EB-6D4359A0B60D}" destId="{8663805C-0B25-4F7E-BA71-62F466DBC4F3}" srcOrd="0" destOrd="0" presId="urn:microsoft.com/office/officeart/2005/8/layout/funnel1"/>
    <dgm:cxn modelId="{98855954-0EF2-411C-8A00-79FC91C2EDE9}" srcId="{46B1FC17-6FA9-466F-864F-1F9D056040F5}" destId="{4A6CCD8A-3B75-4EB0-A8EB-6D4359A0B60D}" srcOrd="2" destOrd="0" parTransId="{BEE1707A-3EF4-4F0D-9570-D7E6034A6F83}" sibTransId="{6B69106D-D26A-4AA3-A72A-23FDE7674437}"/>
    <dgm:cxn modelId="{36656856-5AE9-4F9B-825D-28D942063CA2}" srcId="{46B1FC17-6FA9-466F-864F-1F9D056040F5}" destId="{C8E60089-387D-414D-BDA8-3808D69ED785}" srcOrd="0" destOrd="0" parTransId="{682B14D3-85D3-4A62-8FD1-1564E85CA810}" sibTransId="{EDC99D6E-BBEE-4481-A8BC-81FA6C4AB3F4}"/>
    <dgm:cxn modelId="{BCC34F88-872E-4B61-A136-6CE48F9E0F93}" srcId="{46B1FC17-6FA9-466F-864F-1F9D056040F5}" destId="{1ECEE5AC-D57B-4EDA-B99D-96F2ADF3427D}" srcOrd="3" destOrd="0" parTransId="{52715448-B005-40E2-BB72-C10EDE1C8D23}" sibTransId="{13AEA190-6474-4DE5-AB34-A8703ADC26E7}"/>
    <dgm:cxn modelId="{4930B4AB-4EDB-4307-AEA4-413CFA77BEEC}" type="presOf" srcId="{1ECEE5AC-D57B-4EDA-B99D-96F2ADF3427D}" destId="{FD2B4C08-5D71-424F-8287-614BBB8FD824}" srcOrd="0" destOrd="0" presId="urn:microsoft.com/office/officeart/2005/8/layout/funnel1"/>
    <dgm:cxn modelId="{872C90B5-0881-4534-9A1A-58997998CBBB}" srcId="{46B1FC17-6FA9-466F-864F-1F9D056040F5}" destId="{44EC4417-32D3-401F-9F22-F91F24066836}" srcOrd="1" destOrd="0" parTransId="{2EB841F5-4D07-4A8E-AEC3-F39738C6A59B}" sibTransId="{D6527AA8-36C5-43F9-9431-F752ECEE84B2}"/>
    <dgm:cxn modelId="{D0CE2FAE-10BF-40D8-9488-9105A60ADCD5}" type="presParOf" srcId="{F269830B-567C-4657-A449-A47552EE8002}" destId="{F808F3C6-4F29-43B2-9E90-C0B80E848F57}" srcOrd="0" destOrd="0" presId="urn:microsoft.com/office/officeart/2005/8/layout/funnel1"/>
    <dgm:cxn modelId="{D4CD4CC9-969E-426E-A173-F5A6E812EC9D}" type="presParOf" srcId="{F269830B-567C-4657-A449-A47552EE8002}" destId="{4B2FC910-010F-45A0-AAB9-CBAC22716088}" srcOrd="1" destOrd="0" presId="urn:microsoft.com/office/officeart/2005/8/layout/funnel1"/>
    <dgm:cxn modelId="{5690D79B-38CC-471F-91BA-77CA980B262A}" type="presParOf" srcId="{F269830B-567C-4657-A449-A47552EE8002}" destId="{FD2B4C08-5D71-424F-8287-614BBB8FD824}" srcOrd="2" destOrd="0" presId="urn:microsoft.com/office/officeart/2005/8/layout/funnel1"/>
    <dgm:cxn modelId="{2F27043C-B5E5-4389-A4C8-78BC650AFB5B}" type="presParOf" srcId="{F269830B-567C-4657-A449-A47552EE8002}" destId="{8663805C-0B25-4F7E-BA71-62F466DBC4F3}" srcOrd="3" destOrd="0" presId="urn:microsoft.com/office/officeart/2005/8/layout/funnel1"/>
    <dgm:cxn modelId="{30E90401-B75C-4733-B049-F857B040402B}" type="presParOf" srcId="{F269830B-567C-4657-A449-A47552EE8002}" destId="{4EEF15E3-65C3-40F7-A761-1268B6360BBB}" srcOrd="4" destOrd="0" presId="urn:microsoft.com/office/officeart/2005/8/layout/funnel1"/>
    <dgm:cxn modelId="{E64EDBB3-926E-456A-B6A2-9E8728565DD5}" type="presParOf" srcId="{F269830B-567C-4657-A449-A47552EE8002}" destId="{DB2E33C2-2CA0-4B84-A14D-31CFB62280CE}" srcOrd="5" destOrd="0" presId="urn:microsoft.com/office/officeart/2005/8/layout/funnel1"/>
    <dgm:cxn modelId="{30AA1F29-AC4A-4BD8-ABFF-60AA6332F4AC}" type="presParOf" srcId="{F269830B-567C-4657-A449-A47552EE8002}" destId="{D247C926-259F-4CC8-914E-A4DFF468F1BC}"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A7C6A6-CAE0-47F1-97A2-C7B6D9E802F3}" type="doc">
      <dgm:prSet loTypeId="urn:microsoft.com/office/officeart/2005/8/layout/gear1" loCatId="cycle" qsTypeId="urn:microsoft.com/office/officeart/2005/8/quickstyle/simple1" qsCatId="simple" csTypeId="urn:microsoft.com/office/officeart/2005/8/colors/colorful5" csCatId="colorful" phldr="1"/>
      <dgm:spPr/>
    </dgm:pt>
    <dgm:pt modelId="{12DBB8BD-3371-4462-8C91-F50308A4E36E}">
      <dgm:prSet phldrT="[Texto]"/>
      <dgm:spPr/>
      <dgm:t>
        <a:bodyPr/>
        <a:lstStyle/>
        <a:p>
          <a:r>
            <a:rPr lang="es-ES" b="1" dirty="0"/>
            <a:t>Optimización del despacho a mínimo costo respetando la restricciones operativas</a:t>
          </a:r>
        </a:p>
      </dgm:t>
    </dgm:pt>
    <dgm:pt modelId="{05D864C6-5CEF-4E19-972A-873A7A670DC6}" type="parTrans" cxnId="{1F4D890B-B371-4384-8576-D7C405F7E5D8}">
      <dgm:prSet/>
      <dgm:spPr/>
      <dgm:t>
        <a:bodyPr/>
        <a:lstStyle/>
        <a:p>
          <a:endParaRPr lang="es-ES"/>
        </a:p>
      </dgm:t>
    </dgm:pt>
    <dgm:pt modelId="{D59BACA0-6E2E-4060-A0A3-1F375C9D3215}" type="sibTrans" cxnId="{1F4D890B-B371-4384-8576-D7C405F7E5D8}">
      <dgm:prSet/>
      <dgm:spPr/>
      <dgm:t>
        <a:bodyPr/>
        <a:lstStyle/>
        <a:p>
          <a:endParaRPr lang="es-ES"/>
        </a:p>
      </dgm:t>
    </dgm:pt>
    <dgm:pt modelId="{E69C462E-5B14-40FF-B7B8-D6486DBDBB93}">
      <dgm:prSet phldrT="[Texto]"/>
      <dgm:spPr/>
      <dgm:t>
        <a:bodyPr/>
        <a:lstStyle/>
        <a:p>
          <a:r>
            <a:rPr lang="es-ES" b="1" dirty="0"/>
            <a:t>Análisis Eléctrico</a:t>
          </a:r>
        </a:p>
      </dgm:t>
    </dgm:pt>
    <dgm:pt modelId="{4D932610-F6F8-469A-ABBE-C8FEEC2A54D9}" type="parTrans" cxnId="{DD46B652-F932-453D-8940-660F41551EE8}">
      <dgm:prSet/>
      <dgm:spPr/>
      <dgm:t>
        <a:bodyPr/>
        <a:lstStyle/>
        <a:p>
          <a:endParaRPr lang="es-ES"/>
        </a:p>
      </dgm:t>
    </dgm:pt>
    <dgm:pt modelId="{BBF6789D-F24E-4951-872C-130F1DED0DDC}" type="sibTrans" cxnId="{DD46B652-F932-453D-8940-660F41551EE8}">
      <dgm:prSet/>
      <dgm:spPr/>
      <dgm:t>
        <a:bodyPr/>
        <a:lstStyle/>
        <a:p>
          <a:endParaRPr lang="es-ES"/>
        </a:p>
      </dgm:t>
    </dgm:pt>
    <dgm:pt modelId="{1B86F9C2-7146-4DD2-91B8-E4A0F90FE429}">
      <dgm:prSet phldrT="[Texto]"/>
      <dgm:spPr/>
      <dgm:t>
        <a:bodyPr/>
        <a:lstStyle/>
        <a:p>
          <a:r>
            <a:rPr lang="es-ES" b="1" dirty="0"/>
            <a:t>Análisis Energético</a:t>
          </a:r>
        </a:p>
      </dgm:t>
    </dgm:pt>
    <dgm:pt modelId="{1AEA8A92-A6E0-429A-B312-F25F93BB0490}" type="parTrans" cxnId="{3E333B14-69C7-4D06-A918-FB1DAAFAA2E3}">
      <dgm:prSet/>
      <dgm:spPr/>
      <dgm:t>
        <a:bodyPr/>
        <a:lstStyle/>
        <a:p>
          <a:endParaRPr lang="es-ES"/>
        </a:p>
      </dgm:t>
    </dgm:pt>
    <dgm:pt modelId="{08B520EC-37E1-469C-BF9F-53D3A649621F}" type="sibTrans" cxnId="{3E333B14-69C7-4D06-A918-FB1DAAFAA2E3}">
      <dgm:prSet/>
      <dgm:spPr/>
      <dgm:t>
        <a:bodyPr/>
        <a:lstStyle/>
        <a:p>
          <a:endParaRPr lang="es-ES"/>
        </a:p>
      </dgm:t>
    </dgm:pt>
    <dgm:pt modelId="{54824AFD-EBCF-4B54-B6C7-DE0D83AD33DC}" type="pres">
      <dgm:prSet presAssocID="{42A7C6A6-CAE0-47F1-97A2-C7B6D9E802F3}" presName="composite" presStyleCnt="0">
        <dgm:presLayoutVars>
          <dgm:chMax val="3"/>
          <dgm:animLvl val="lvl"/>
          <dgm:resizeHandles val="exact"/>
        </dgm:presLayoutVars>
      </dgm:prSet>
      <dgm:spPr/>
    </dgm:pt>
    <dgm:pt modelId="{F863377B-DD4F-4154-B188-8AD30B3D9338}" type="pres">
      <dgm:prSet presAssocID="{12DBB8BD-3371-4462-8C91-F50308A4E36E}" presName="gear1" presStyleLbl="node1" presStyleIdx="0" presStyleCnt="3">
        <dgm:presLayoutVars>
          <dgm:chMax val="1"/>
          <dgm:bulletEnabled val="1"/>
        </dgm:presLayoutVars>
      </dgm:prSet>
      <dgm:spPr/>
    </dgm:pt>
    <dgm:pt modelId="{A53FF207-3438-4E03-91DF-E9C97790BD5C}" type="pres">
      <dgm:prSet presAssocID="{12DBB8BD-3371-4462-8C91-F50308A4E36E}" presName="gear1srcNode" presStyleLbl="node1" presStyleIdx="0" presStyleCnt="3"/>
      <dgm:spPr/>
    </dgm:pt>
    <dgm:pt modelId="{07702B4E-626D-451B-A8DC-C866A5028288}" type="pres">
      <dgm:prSet presAssocID="{12DBB8BD-3371-4462-8C91-F50308A4E36E}" presName="gear1dstNode" presStyleLbl="node1" presStyleIdx="0" presStyleCnt="3"/>
      <dgm:spPr/>
    </dgm:pt>
    <dgm:pt modelId="{0C2F1AEA-9EA7-428A-B792-C970A424E435}" type="pres">
      <dgm:prSet presAssocID="{E69C462E-5B14-40FF-B7B8-D6486DBDBB93}" presName="gear2" presStyleLbl="node1" presStyleIdx="1" presStyleCnt="3">
        <dgm:presLayoutVars>
          <dgm:chMax val="1"/>
          <dgm:bulletEnabled val="1"/>
        </dgm:presLayoutVars>
      </dgm:prSet>
      <dgm:spPr/>
    </dgm:pt>
    <dgm:pt modelId="{F8F5DC5D-A6B5-4D30-919F-8AF54CD642AD}" type="pres">
      <dgm:prSet presAssocID="{E69C462E-5B14-40FF-B7B8-D6486DBDBB93}" presName="gear2srcNode" presStyleLbl="node1" presStyleIdx="1" presStyleCnt="3"/>
      <dgm:spPr/>
    </dgm:pt>
    <dgm:pt modelId="{DD471D1E-D3C9-4C56-8074-5774F9829DAF}" type="pres">
      <dgm:prSet presAssocID="{E69C462E-5B14-40FF-B7B8-D6486DBDBB93}" presName="gear2dstNode" presStyleLbl="node1" presStyleIdx="1" presStyleCnt="3"/>
      <dgm:spPr/>
    </dgm:pt>
    <dgm:pt modelId="{406D1B40-4005-4594-A732-FDEFD820DABD}" type="pres">
      <dgm:prSet presAssocID="{1B86F9C2-7146-4DD2-91B8-E4A0F90FE429}" presName="gear3" presStyleLbl="node1" presStyleIdx="2" presStyleCnt="3"/>
      <dgm:spPr/>
    </dgm:pt>
    <dgm:pt modelId="{1AB3B3F1-0619-45A0-B65C-9FD2B61DF1E5}" type="pres">
      <dgm:prSet presAssocID="{1B86F9C2-7146-4DD2-91B8-E4A0F90FE429}" presName="gear3tx" presStyleLbl="node1" presStyleIdx="2" presStyleCnt="3">
        <dgm:presLayoutVars>
          <dgm:chMax val="1"/>
          <dgm:bulletEnabled val="1"/>
        </dgm:presLayoutVars>
      </dgm:prSet>
      <dgm:spPr/>
    </dgm:pt>
    <dgm:pt modelId="{9781D143-80B4-4B6B-8C98-E11D39FA0CA8}" type="pres">
      <dgm:prSet presAssocID="{1B86F9C2-7146-4DD2-91B8-E4A0F90FE429}" presName="gear3srcNode" presStyleLbl="node1" presStyleIdx="2" presStyleCnt="3"/>
      <dgm:spPr/>
    </dgm:pt>
    <dgm:pt modelId="{5A0232FC-400D-440E-B54E-6D5677E18080}" type="pres">
      <dgm:prSet presAssocID="{1B86F9C2-7146-4DD2-91B8-E4A0F90FE429}" presName="gear3dstNode" presStyleLbl="node1" presStyleIdx="2" presStyleCnt="3"/>
      <dgm:spPr/>
    </dgm:pt>
    <dgm:pt modelId="{900ED862-0D03-46A1-B571-BED9BAD011FE}" type="pres">
      <dgm:prSet presAssocID="{D59BACA0-6E2E-4060-A0A3-1F375C9D3215}" presName="connector1" presStyleLbl="sibTrans2D1" presStyleIdx="0" presStyleCnt="3"/>
      <dgm:spPr/>
    </dgm:pt>
    <dgm:pt modelId="{4BAF9C5F-2ACC-4117-A879-2E7A1FF253A3}" type="pres">
      <dgm:prSet presAssocID="{BBF6789D-F24E-4951-872C-130F1DED0DDC}" presName="connector2" presStyleLbl="sibTrans2D1" presStyleIdx="1" presStyleCnt="3"/>
      <dgm:spPr/>
    </dgm:pt>
    <dgm:pt modelId="{23D53181-0235-41E7-8EC5-16C5D01A31C1}" type="pres">
      <dgm:prSet presAssocID="{08B520EC-37E1-469C-BF9F-53D3A649621F}" presName="connector3" presStyleLbl="sibTrans2D1" presStyleIdx="2" presStyleCnt="3"/>
      <dgm:spPr/>
    </dgm:pt>
  </dgm:ptLst>
  <dgm:cxnLst>
    <dgm:cxn modelId="{B8E21204-6EF1-4152-BD90-6DEB113E3471}" type="presOf" srcId="{D59BACA0-6E2E-4060-A0A3-1F375C9D3215}" destId="{900ED862-0D03-46A1-B571-BED9BAD011FE}" srcOrd="0" destOrd="0" presId="urn:microsoft.com/office/officeart/2005/8/layout/gear1"/>
    <dgm:cxn modelId="{5E3AA106-8A7A-4949-BC99-1924EDC1E543}" type="presOf" srcId="{12DBB8BD-3371-4462-8C91-F50308A4E36E}" destId="{F863377B-DD4F-4154-B188-8AD30B3D9338}" srcOrd="0" destOrd="0" presId="urn:microsoft.com/office/officeart/2005/8/layout/gear1"/>
    <dgm:cxn modelId="{C4006307-277C-4311-A6DE-E5A3815E25B2}" type="presOf" srcId="{1B86F9C2-7146-4DD2-91B8-E4A0F90FE429}" destId="{5A0232FC-400D-440E-B54E-6D5677E18080}" srcOrd="3" destOrd="0" presId="urn:microsoft.com/office/officeart/2005/8/layout/gear1"/>
    <dgm:cxn modelId="{1F4D890B-B371-4384-8576-D7C405F7E5D8}" srcId="{42A7C6A6-CAE0-47F1-97A2-C7B6D9E802F3}" destId="{12DBB8BD-3371-4462-8C91-F50308A4E36E}" srcOrd="0" destOrd="0" parTransId="{05D864C6-5CEF-4E19-972A-873A7A670DC6}" sibTransId="{D59BACA0-6E2E-4060-A0A3-1F375C9D3215}"/>
    <dgm:cxn modelId="{DF08C011-8C6F-4182-BD1E-622EFFFF1EFA}" type="presOf" srcId="{42A7C6A6-CAE0-47F1-97A2-C7B6D9E802F3}" destId="{54824AFD-EBCF-4B54-B6C7-DE0D83AD33DC}" srcOrd="0" destOrd="0" presId="urn:microsoft.com/office/officeart/2005/8/layout/gear1"/>
    <dgm:cxn modelId="{3E333B14-69C7-4D06-A918-FB1DAAFAA2E3}" srcId="{42A7C6A6-CAE0-47F1-97A2-C7B6D9E802F3}" destId="{1B86F9C2-7146-4DD2-91B8-E4A0F90FE429}" srcOrd="2" destOrd="0" parTransId="{1AEA8A92-A6E0-429A-B312-F25F93BB0490}" sibTransId="{08B520EC-37E1-469C-BF9F-53D3A649621F}"/>
    <dgm:cxn modelId="{3DD3D523-DFCB-4CA5-BBA7-84DE18A46469}" type="presOf" srcId="{1B86F9C2-7146-4DD2-91B8-E4A0F90FE429}" destId="{9781D143-80B4-4B6B-8C98-E11D39FA0CA8}" srcOrd="2" destOrd="0" presId="urn:microsoft.com/office/officeart/2005/8/layout/gear1"/>
    <dgm:cxn modelId="{C83B4A2A-DA44-4369-AC56-F2499CE23563}" type="presOf" srcId="{1B86F9C2-7146-4DD2-91B8-E4A0F90FE429}" destId="{1AB3B3F1-0619-45A0-B65C-9FD2B61DF1E5}" srcOrd="1" destOrd="0" presId="urn:microsoft.com/office/officeart/2005/8/layout/gear1"/>
    <dgm:cxn modelId="{8398B72C-6444-4228-BABD-77C28280E770}" type="presOf" srcId="{12DBB8BD-3371-4462-8C91-F50308A4E36E}" destId="{07702B4E-626D-451B-A8DC-C866A5028288}" srcOrd="2" destOrd="0" presId="urn:microsoft.com/office/officeart/2005/8/layout/gear1"/>
    <dgm:cxn modelId="{876A0441-F083-42A2-98A1-8E040539EBD7}" type="presOf" srcId="{BBF6789D-F24E-4951-872C-130F1DED0DDC}" destId="{4BAF9C5F-2ACC-4117-A879-2E7A1FF253A3}" srcOrd="0" destOrd="0" presId="urn:microsoft.com/office/officeart/2005/8/layout/gear1"/>
    <dgm:cxn modelId="{FFB05941-4DB8-47CA-ABF1-90F306E24377}" type="presOf" srcId="{E69C462E-5B14-40FF-B7B8-D6486DBDBB93}" destId="{F8F5DC5D-A6B5-4D30-919F-8AF54CD642AD}" srcOrd="1" destOrd="0" presId="urn:microsoft.com/office/officeart/2005/8/layout/gear1"/>
    <dgm:cxn modelId="{E465C84A-448D-4DF4-8B18-6DC21CC614F6}" type="presOf" srcId="{08B520EC-37E1-469C-BF9F-53D3A649621F}" destId="{23D53181-0235-41E7-8EC5-16C5D01A31C1}" srcOrd="0" destOrd="0" presId="urn:microsoft.com/office/officeart/2005/8/layout/gear1"/>
    <dgm:cxn modelId="{3018F74D-06E3-459A-8DDF-BE8AD7349F96}" type="presOf" srcId="{E69C462E-5B14-40FF-B7B8-D6486DBDBB93}" destId="{DD471D1E-D3C9-4C56-8074-5774F9829DAF}" srcOrd="2" destOrd="0" presId="urn:microsoft.com/office/officeart/2005/8/layout/gear1"/>
    <dgm:cxn modelId="{DD46B652-F932-453D-8940-660F41551EE8}" srcId="{42A7C6A6-CAE0-47F1-97A2-C7B6D9E802F3}" destId="{E69C462E-5B14-40FF-B7B8-D6486DBDBB93}" srcOrd="1" destOrd="0" parTransId="{4D932610-F6F8-469A-ABBE-C8FEEC2A54D9}" sibTransId="{BBF6789D-F24E-4951-872C-130F1DED0DDC}"/>
    <dgm:cxn modelId="{2E75CB73-7B0E-4973-B34D-3552ACED5EC9}" type="presOf" srcId="{1B86F9C2-7146-4DD2-91B8-E4A0F90FE429}" destId="{406D1B40-4005-4594-A732-FDEFD820DABD}" srcOrd="0" destOrd="0" presId="urn:microsoft.com/office/officeart/2005/8/layout/gear1"/>
    <dgm:cxn modelId="{D7525E9D-9A56-4C98-B75D-BA3EC94A4A44}" type="presOf" srcId="{E69C462E-5B14-40FF-B7B8-D6486DBDBB93}" destId="{0C2F1AEA-9EA7-428A-B792-C970A424E435}" srcOrd="0" destOrd="0" presId="urn:microsoft.com/office/officeart/2005/8/layout/gear1"/>
    <dgm:cxn modelId="{F9ED4EAA-D47F-4C7B-B3D0-5AEB1FF1A563}" type="presOf" srcId="{12DBB8BD-3371-4462-8C91-F50308A4E36E}" destId="{A53FF207-3438-4E03-91DF-E9C97790BD5C}" srcOrd="1" destOrd="0" presId="urn:microsoft.com/office/officeart/2005/8/layout/gear1"/>
    <dgm:cxn modelId="{48B87B85-59D5-4ED3-8BDA-C8E7F0F09E9D}" type="presParOf" srcId="{54824AFD-EBCF-4B54-B6C7-DE0D83AD33DC}" destId="{F863377B-DD4F-4154-B188-8AD30B3D9338}" srcOrd="0" destOrd="0" presId="urn:microsoft.com/office/officeart/2005/8/layout/gear1"/>
    <dgm:cxn modelId="{0A078F1E-8AC2-4AA3-9570-09050BD08475}" type="presParOf" srcId="{54824AFD-EBCF-4B54-B6C7-DE0D83AD33DC}" destId="{A53FF207-3438-4E03-91DF-E9C97790BD5C}" srcOrd="1" destOrd="0" presId="urn:microsoft.com/office/officeart/2005/8/layout/gear1"/>
    <dgm:cxn modelId="{CDEE2853-C90B-4C48-A1FA-AD8A2BD5CE60}" type="presParOf" srcId="{54824AFD-EBCF-4B54-B6C7-DE0D83AD33DC}" destId="{07702B4E-626D-451B-A8DC-C866A5028288}" srcOrd="2" destOrd="0" presId="urn:microsoft.com/office/officeart/2005/8/layout/gear1"/>
    <dgm:cxn modelId="{5B90A8B8-1E09-48BC-840A-936ED09B1D5C}" type="presParOf" srcId="{54824AFD-EBCF-4B54-B6C7-DE0D83AD33DC}" destId="{0C2F1AEA-9EA7-428A-B792-C970A424E435}" srcOrd="3" destOrd="0" presId="urn:microsoft.com/office/officeart/2005/8/layout/gear1"/>
    <dgm:cxn modelId="{CA152EA4-45C6-4DE4-99EC-D9075B8B9558}" type="presParOf" srcId="{54824AFD-EBCF-4B54-B6C7-DE0D83AD33DC}" destId="{F8F5DC5D-A6B5-4D30-919F-8AF54CD642AD}" srcOrd="4" destOrd="0" presId="urn:microsoft.com/office/officeart/2005/8/layout/gear1"/>
    <dgm:cxn modelId="{3AACC7D6-2DA6-4BF3-84FF-4EB066E8FA48}" type="presParOf" srcId="{54824AFD-EBCF-4B54-B6C7-DE0D83AD33DC}" destId="{DD471D1E-D3C9-4C56-8074-5774F9829DAF}" srcOrd="5" destOrd="0" presId="urn:microsoft.com/office/officeart/2005/8/layout/gear1"/>
    <dgm:cxn modelId="{0184963B-4591-4ADC-9D45-D752299F3FAF}" type="presParOf" srcId="{54824AFD-EBCF-4B54-B6C7-DE0D83AD33DC}" destId="{406D1B40-4005-4594-A732-FDEFD820DABD}" srcOrd="6" destOrd="0" presId="urn:microsoft.com/office/officeart/2005/8/layout/gear1"/>
    <dgm:cxn modelId="{B191A2D1-7F5B-4FDB-AD31-66FB0BA4D299}" type="presParOf" srcId="{54824AFD-EBCF-4B54-B6C7-DE0D83AD33DC}" destId="{1AB3B3F1-0619-45A0-B65C-9FD2B61DF1E5}" srcOrd="7" destOrd="0" presId="urn:microsoft.com/office/officeart/2005/8/layout/gear1"/>
    <dgm:cxn modelId="{D2B407E5-6024-4CCC-9086-A42B23922B8B}" type="presParOf" srcId="{54824AFD-EBCF-4B54-B6C7-DE0D83AD33DC}" destId="{9781D143-80B4-4B6B-8C98-E11D39FA0CA8}" srcOrd="8" destOrd="0" presId="urn:microsoft.com/office/officeart/2005/8/layout/gear1"/>
    <dgm:cxn modelId="{4E386DD6-3961-4DF7-A49D-9E1CB59E3DD5}" type="presParOf" srcId="{54824AFD-EBCF-4B54-B6C7-DE0D83AD33DC}" destId="{5A0232FC-400D-440E-B54E-6D5677E18080}" srcOrd="9" destOrd="0" presId="urn:microsoft.com/office/officeart/2005/8/layout/gear1"/>
    <dgm:cxn modelId="{C38E186D-987A-47F0-82F2-5CCC3DB68F59}" type="presParOf" srcId="{54824AFD-EBCF-4B54-B6C7-DE0D83AD33DC}" destId="{900ED862-0D03-46A1-B571-BED9BAD011FE}" srcOrd="10" destOrd="0" presId="urn:microsoft.com/office/officeart/2005/8/layout/gear1"/>
    <dgm:cxn modelId="{D63E118A-EDA0-4C33-A39F-8FC6A0F6189E}" type="presParOf" srcId="{54824AFD-EBCF-4B54-B6C7-DE0D83AD33DC}" destId="{4BAF9C5F-2ACC-4117-A879-2E7A1FF253A3}" srcOrd="11" destOrd="0" presId="urn:microsoft.com/office/officeart/2005/8/layout/gear1"/>
    <dgm:cxn modelId="{9C259F0E-01D5-4C77-9B50-254DD0811356}" type="presParOf" srcId="{54824AFD-EBCF-4B54-B6C7-DE0D83AD33DC}" destId="{23D53181-0235-41E7-8EC5-16C5D01A31C1}"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900973-D385-4F0B-890B-4099C4E40832}">
      <dsp:nvSpPr>
        <dsp:cNvPr id="0" name=""/>
        <dsp:cNvSpPr/>
      </dsp:nvSpPr>
      <dsp:spPr>
        <a:xfrm>
          <a:off x="2540" y="129037"/>
          <a:ext cx="2476500" cy="836756"/>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s-ES" sz="2300" kern="1200" dirty="0"/>
            <a:t>Programa de Largo Plazo</a:t>
          </a:r>
        </a:p>
      </dsp:txBody>
      <dsp:txXfrm>
        <a:off x="2540" y="129037"/>
        <a:ext cx="2476500" cy="836756"/>
      </dsp:txXfrm>
    </dsp:sp>
    <dsp:sp modelId="{91B1E84C-E328-4DBC-9F02-5256676D7BBA}">
      <dsp:nvSpPr>
        <dsp:cNvPr id="0" name=""/>
        <dsp:cNvSpPr/>
      </dsp:nvSpPr>
      <dsp:spPr>
        <a:xfrm>
          <a:off x="2540" y="965794"/>
          <a:ext cx="2476500" cy="2699021"/>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just" defTabSz="1022350">
            <a:lnSpc>
              <a:spcPct val="90000"/>
            </a:lnSpc>
            <a:spcBef>
              <a:spcPct val="0"/>
            </a:spcBef>
            <a:spcAft>
              <a:spcPct val="15000"/>
            </a:spcAft>
            <a:buChar char="•"/>
          </a:pPr>
          <a:r>
            <a:rPr lang="es-ES" sz="2300" kern="1200" dirty="0"/>
            <a:t>Expansión de la capacidad.</a:t>
          </a:r>
        </a:p>
        <a:p>
          <a:pPr marL="228600" lvl="1" indent="-228600" algn="just" defTabSz="1022350">
            <a:lnSpc>
              <a:spcPct val="90000"/>
            </a:lnSpc>
            <a:spcBef>
              <a:spcPct val="0"/>
            </a:spcBef>
            <a:spcAft>
              <a:spcPct val="15000"/>
            </a:spcAft>
            <a:buChar char="•"/>
          </a:pPr>
          <a:r>
            <a:rPr lang="es-ES" sz="2300" kern="1200" dirty="0"/>
            <a:t>Contratos de combustibles.</a:t>
          </a:r>
        </a:p>
        <a:p>
          <a:pPr marL="228600" lvl="1" indent="-228600" algn="just" defTabSz="1022350">
            <a:lnSpc>
              <a:spcPct val="90000"/>
            </a:lnSpc>
            <a:spcBef>
              <a:spcPct val="0"/>
            </a:spcBef>
            <a:spcAft>
              <a:spcPct val="15000"/>
            </a:spcAft>
            <a:buChar char="•"/>
          </a:pPr>
          <a:r>
            <a:rPr lang="es-ES" sz="2300" kern="1200" dirty="0"/>
            <a:t>Horizonte de cuatro (4) años.</a:t>
          </a:r>
        </a:p>
      </dsp:txBody>
      <dsp:txXfrm>
        <a:off x="2540" y="965794"/>
        <a:ext cx="2476500" cy="2699021"/>
      </dsp:txXfrm>
    </dsp:sp>
    <dsp:sp modelId="{9D27EB71-C78C-4A55-B9C2-9B849FE34DB6}">
      <dsp:nvSpPr>
        <dsp:cNvPr id="0" name=""/>
        <dsp:cNvSpPr/>
      </dsp:nvSpPr>
      <dsp:spPr>
        <a:xfrm>
          <a:off x="2825750" y="129037"/>
          <a:ext cx="2476500" cy="836756"/>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s-ES" sz="2300" kern="1200" dirty="0"/>
            <a:t>Programa de Mediano Plazo</a:t>
          </a:r>
        </a:p>
      </dsp:txBody>
      <dsp:txXfrm>
        <a:off x="2825750" y="129037"/>
        <a:ext cx="2476500" cy="836756"/>
      </dsp:txXfrm>
    </dsp:sp>
    <dsp:sp modelId="{E79E8719-8036-440A-A981-3414D896B3F2}">
      <dsp:nvSpPr>
        <dsp:cNvPr id="0" name=""/>
        <dsp:cNvSpPr/>
      </dsp:nvSpPr>
      <dsp:spPr>
        <a:xfrm>
          <a:off x="2825750" y="965794"/>
          <a:ext cx="2476500" cy="2699021"/>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just" defTabSz="1022350">
            <a:lnSpc>
              <a:spcPct val="90000"/>
            </a:lnSpc>
            <a:spcBef>
              <a:spcPct val="0"/>
            </a:spcBef>
            <a:spcAft>
              <a:spcPct val="15000"/>
            </a:spcAft>
            <a:buChar char="•"/>
          </a:pPr>
          <a:r>
            <a:rPr lang="es-ES" sz="2300" kern="1200" dirty="0"/>
            <a:t>Gestión hidroeléctrica.</a:t>
          </a:r>
        </a:p>
        <a:p>
          <a:pPr marL="228600" lvl="1" indent="-228600" algn="just" defTabSz="1022350">
            <a:lnSpc>
              <a:spcPct val="90000"/>
            </a:lnSpc>
            <a:spcBef>
              <a:spcPct val="0"/>
            </a:spcBef>
            <a:spcAft>
              <a:spcPct val="15000"/>
            </a:spcAft>
            <a:buChar char="•"/>
          </a:pPr>
          <a:r>
            <a:rPr lang="es-ES" sz="2300" kern="1200" dirty="0"/>
            <a:t>Programa de Mantenimiento.</a:t>
          </a:r>
        </a:p>
        <a:p>
          <a:pPr marL="228600" lvl="1" indent="-228600" algn="just" defTabSz="1022350">
            <a:lnSpc>
              <a:spcPct val="90000"/>
            </a:lnSpc>
            <a:spcBef>
              <a:spcPct val="0"/>
            </a:spcBef>
            <a:spcAft>
              <a:spcPct val="15000"/>
            </a:spcAft>
            <a:buChar char="•"/>
          </a:pPr>
          <a:r>
            <a:rPr lang="es-ES" sz="2300" kern="1200" dirty="0"/>
            <a:t>Horizonte de un (1) año.</a:t>
          </a:r>
        </a:p>
      </dsp:txBody>
      <dsp:txXfrm>
        <a:off x="2825750" y="965794"/>
        <a:ext cx="2476500" cy="2699021"/>
      </dsp:txXfrm>
    </dsp:sp>
    <dsp:sp modelId="{52D9CDB7-277E-4BF9-87E4-0A877165313B}">
      <dsp:nvSpPr>
        <dsp:cNvPr id="0" name=""/>
        <dsp:cNvSpPr/>
      </dsp:nvSpPr>
      <dsp:spPr>
        <a:xfrm>
          <a:off x="5648960" y="129037"/>
          <a:ext cx="2476500" cy="836756"/>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s-ES" sz="2300" kern="1200" dirty="0"/>
            <a:t>Programa de Corto Plazo</a:t>
          </a:r>
        </a:p>
      </dsp:txBody>
      <dsp:txXfrm>
        <a:off x="5648960" y="129037"/>
        <a:ext cx="2476500" cy="836756"/>
      </dsp:txXfrm>
    </dsp:sp>
    <dsp:sp modelId="{C7B974FC-9FD6-4BF6-9D51-707E9D0382A7}">
      <dsp:nvSpPr>
        <dsp:cNvPr id="0" name=""/>
        <dsp:cNvSpPr/>
      </dsp:nvSpPr>
      <dsp:spPr>
        <a:xfrm>
          <a:off x="5648960" y="965794"/>
          <a:ext cx="2476500" cy="2699021"/>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s-ES" sz="2300" kern="1200" dirty="0"/>
            <a:t>Acoplamiento de los grupos de generadores.</a:t>
          </a:r>
        </a:p>
        <a:p>
          <a:pPr marL="228600" lvl="1" indent="-228600" algn="l" defTabSz="1022350">
            <a:lnSpc>
              <a:spcPct val="90000"/>
            </a:lnSpc>
            <a:spcBef>
              <a:spcPct val="0"/>
            </a:spcBef>
            <a:spcAft>
              <a:spcPct val="15000"/>
            </a:spcAft>
            <a:buChar char="•"/>
          </a:pPr>
          <a:r>
            <a:rPr lang="es-ES" sz="2300" kern="1200" dirty="0"/>
            <a:t>Reservas Operativas.</a:t>
          </a:r>
        </a:p>
        <a:p>
          <a:pPr marL="228600" lvl="1" indent="-228600" algn="l" defTabSz="1022350">
            <a:lnSpc>
              <a:spcPct val="90000"/>
            </a:lnSpc>
            <a:spcBef>
              <a:spcPct val="0"/>
            </a:spcBef>
            <a:spcAft>
              <a:spcPct val="15000"/>
            </a:spcAft>
            <a:buChar char="•"/>
          </a:pPr>
          <a:r>
            <a:rPr lang="es-ES" sz="2300" kern="1200" dirty="0"/>
            <a:t>Horizontes semanal y diario</a:t>
          </a:r>
        </a:p>
      </dsp:txBody>
      <dsp:txXfrm>
        <a:off x="5648960" y="965794"/>
        <a:ext cx="2476500" cy="26990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8F3C6-4F29-43B2-9E90-C0B80E848F57}">
      <dsp:nvSpPr>
        <dsp:cNvPr id="0" name=""/>
        <dsp:cNvSpPr/>
      </dsp:nvSpPr>
      <dsp:spPr>
        <a:xfrm>
          <a:off x="1823545" y="173628"/>
          <a:ext cx="3656771" cy="1269948"/>
        </a:xfrm>
        <a:prstGeom prst="ellipse">
          <a:avLst/>
        </a:prstGeom>
        <a:solidFill>
          <a:schemeClr val="dk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2FC910-010F-45A0-AAB9-CBAC22716088}">
      <dsp:nvSpPr>
        <dsp:cNvPr id="0" name=""/>
        <dsp:cNvSpPr/>
      </dsp:nvSpPr>
      <dsp:spPr>
        <a:xfrm>
          <a:off x="3509493" y="3311874"/>
          <a:ext cx="708676" cy="453553"/>
        </a:xfrm>
        <a:prstGeom prst="downArrow">
          <a:avLst/>
        </a:prstGeom>
        <a:solidFill>
          <a:schemeClr val="dk2">
            <a:tint val="60000"/>
            <a:hueOff val="0"/>
            <a:satOff val="0"/>
            <a:lumOff val="0"/>
            <a:alphaOff val="0"/>
          </a:schemeClr>
        </a:solidFill>
        <a:ln w="12700" cap="flat" cmpd="sng" algn="ctr">
          <a:solidFill>
            <a:schemeClr val="lt2">
              <a:hueOff val="0"/>
              <a:satOff val="0"/>
              <a:lumOff val="0"/>
              <a:alphaOff val="0"/>
            </a:schemeClr>
          </a:solidFill>
          <a:prstDash val="solid"/>
          <a:miter lim="800000"/>
        </a:ln>
        <a:effectLst/>
        <a:scene3d>
          <a:camera prst="orthographicFront"/>
          <a:lightRig rig="threePt" dir="t"/>
        </a:scene3d>
        <a:sp3d>
          <a:bevelT/>
          <a:bevelB/>
        </a:sp3d>
      </dsp:spPr>
      <dsp:style>
        <a:lnRef idx="2">
          <a:scrgbClr r="0" g="0" b="0"/>
        </a:lnRef>
        <a:fillRef idx="1">
          <a:scrgbClr r="0" g="0" b="0"/>
        </a:fillRef>
        <a:effectRef idx="0">
          <a:scrgbClr r="0" g="0" b="0"/>
        </a:effectRef>
        <a:fontRef idx="minor"/>
      </dsp:style>
    </dsp:sp>
    <dsp:sp modelId="{FD2B4C08-5D71-424F-8287-614BBB8FD824}">
      <dsp:nvSpPr>
        <dsp:cNvPr id="0" name=""/>
        <dsp:cNvSpPr/>
      </dsp:nvSpPr>
      <dsp:spPr>
        <a:xfrm>
          <a:off x="1832888" y="3685118"/>
          <a:ext cx="4049457" cy="850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FF0000"/>
              </a:solidFill>
              <a:latin typeface="+mn-lt"/>
            </a:rPr>
            <a:t>DATOS DE ENTRADA</a:t>
          </a:r>
        </a:p>
      </dsp:txBody>
      <dsp:txXfrm>
        <a:off x="1832888" y="3685118"/>
        <a:ext cx="4049457" cy="850411"/>
      </dsp:txXfrm>
    </dsp:sp>
    <dsp:sp modelId="{8663805C-0B25-4F7E-BA71-62F466DBC4F3}">
      <dsp:nvSpPr>
        <dsp:cNvPr id="0" name=""/>
        <dsp:cNvSpPr/>
      </dsp:nvSpPr>
      <dsp:spPr>
        <a:xfrm>
          <a:off x="2903568" y="1541657"/>
          <a:ext cx="1774524" cy="1275617"/>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mn-lt"/>
            </a:rPr>
            <a:t>DATOS DE LA RED</a:t>
          </a:r>
        </a:p>
      </dsp:txBody>
      <dsp:txXfrm>
        <a:off x="3163441" y="1728467"/>
        <a:ext cx="1254778" cy="901997"/>
      </dsp:txXfrm>
    </dsp:sp>
    <dsp:sp modelId="{4EEF15E3-65C3-40F7-A761-1268B6360BBB}">
      <dsp:nvSpPr>
        <dsp:cNvPr id="0" name=""/>
        <dsp:cNvSpPr/>
      </dsp:nvSpPr>
      <dsp:spPr>
        <a:xfrm>
          <a:off x="1786694" y="244497"/>
          <a:ext cx="1899254" cy="1445695"/>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mn-lt"/>
            </a:rPr>
            <a:t>DATOS GENERACIÓN</a:t>
          </a:r>
        </a:p>
      </dsp:txBody>
      <dsp:txXfrm>
        <a:off x="2064833" y="456214"/>
        <a:ext cx="1342976" cy="1022261"/>
      </dsp:txXfrm>
    </dsp:sp>
    <dsp:sp modelId="{DB2E33C2-2CA0-4B84-A14D-31CFB62280CE}">
      <dsp:nvSpPr>
        <dsp:cNvPr id="0" name=""/>
        <dsp:cNvSpPr/>
      </dsp:nvSpPr>
      <dsp:spPr>
        <a:xfrm>
          <a:off x="3700462" y="228593"/>
          <a:ext cx="1842553" cy="1509196"/>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mn-lt"/>
            </a:rPr>
            <a:t>DATOS DEMANDA</a:t>
          </a:r>
        </a:p>
      </dsp:txBody>
      <dsp:txXfrm>
        <a:off x="3970298" y="449610"/>
        <a:ext cx="1302881" cy="1067162"/>
      </dsp:txXfrm>
    </dsp:sp>
    <dsp:sp modelId="{D247C926-259F-4CC8-914E-A4DFF468F1BC}">
      <dsp:nvSpPr>
        <dsp:cNvPr id="0" name=""/>
        <dsp:cNvSpPr/>
      </dsp:nvSpPr>
      <dsp:spPr>
        <a:xfrm>
          <a:off x="1391416" y="0"/>
          <a:ext cx="4932400" cy="3132359"/>
        </a:xfrm>
        <a:prstGeom prst="funnel">
          <a:avLst/>
        </a:prstGeom>
        <a:solidFill>
          <a:schemeClr val="accent2">
            <a:lumMod val="20000"/>
            <a:lumOff val="80000"/>
            <a:alpha val="40000"/>
          </a:schemeClr>
        </a:solidFill>
        <a:ln w="6350" cap="flat" cmpd="sng" algn="ctr">
          <a:solidFill>
            <a:schemeClr val="dk2">
              <a:hueOff val="0"/>
              <a:satOff val="0"/>
              <a:lumOff val="0"/>
              <a:alphaOff val="0"/>
            </a:schemeClr>
          </a:solidFill>
          <a:prstDash val="solid"/>
          <a:miter lim="800000"/>
        </a:ln>
        <a:effectLst/>
        <a:scene3d>
          <a:camera prst="orthographicFront"/>
          <a:lightRig rig="threePt" dir="t"/>
        </a:scene3d>
        <a:sp3d>
          <a:bevelT/>
          <a:bevelB/>
        </a:sp3d>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6C119-1636-4FD2-B09C-13342F3CAF1C}">
      <dsp:nvSpPr>
        <dsp:cNvPr id="0" name=""/>
        <dsp:cNvSpPr/>
      </dsp:nvSpPr>
      <dsp:spPr>
        <a:xfrm>
          <a:off x="0" y="1315"/>
          <a:ext cx="2019328" cy="99446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Calibri" pitchFamily="34" charset="0"/>
              <a:cs typeface="Calibri" pitchFamily="34" charset="0"/>
            </a:rPr>
            <a:t>Despacho Económico</a:t>
          </a:r>
          <a:endParaRPr lang="es-ES" sz="1400" kern="1200" dirty="0">
            <a:solidFill>
              <a:schemeClr val="tx1"/>
            </a:solidFill>
            <a:latin typeface="Calibri" pitchFamily="34" charset="0"/>
            <a:cs typeface="Calibri" pitchFamily="34" charset="0"/>
          </a:endParaRPr>
        </a:p>
      </dsp:txBody>
      <dsp:txXfrm>
        <a:off x="29127" y="30442"/>
        <a:ext cx="1961074" cy="936215"/>
      </dsp:txXfrm>
    </dsp:sp>
    <dsp:sp modelId="{8B5A1246-EEEC-42C0-97D6-51F85070F761}">
      <dsp:nvSpPr>
        <dsp:cNvPr id="0" name=""/>
        <dsp:cNvSpPr/>
      </dsp:nvSpPr>
      <dsp:spPr>
        <a:xfrm rot="5400000">
          <a:off x="823200" y="1020646"/>
          <a:ext cx="372926" cy="44751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s-ES" sz="1050" kern="1200">
            <a:solidFill>
              <a:schemeClr val="bg1"/>
            </a:solidFill>
            <a:latin typeface="Calibri" pitchFamily="34" charset="0"/>
            <a:cs typeface="Calibri" pitchFamily="34" charset="0"/>
          </a:endParaRPr>
        </a:p>
      </dsp:txBody>
      <dsp:txXfrm rot="-5400000">
        <a:off x="875410" y="1057938"/>
        <a:ext cx="268507" cy="261048"/>
      </dsp:txXfrm>
    </dsp:sp>
    <dsp:sp modelId="{0E9176DE-74D5-4AF0-9244-76C0926FC9D8}">
      <dsp:nvSpPr>
        <dsp:cNvPr id="0" name=""/>
        <dsp:cNvSpPr/>
      </dsp:nvSpPr>
      <dsp:spPr>
        <a:xfrm>
          <a:off x="0" y="1493019"/>
          <a:ext cx="2019328" cy="994469"/>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effectLst/>
              <a:latin typeface="Calibri" pitchFamily="34" charset="0"/>
              <a:cs typeface="Calibri" pitchFamily="34" charset="0"/>
            </a:rPr>
            <a:t>Compromiso de Unidades.</a:t>
          </a:r>
          <a:endParaRPr lang="es-ES" sz="1400" kern="1200" dirty="0">
            <a:solidFill>
              <a:schemeClr val="tx1"/>
            </a:solidFill>
            <a:effectLst/>
            <a:latin typeface="Calibri" pitchFamily="34" charset="0"/>
            <a:cs typeface="Calibri" pitchFamily="34" charset="0"/>
          </a:endParaRPr>
        </a:p>
      </dsp:txBody>
      <dsp:txXfrm>
        <a:off x="29127" y="1522146"/>
        <a:ext cx="1961074" cy="936215"/>
      </dsp:txXfrm>
    </dsp:sp>
    <dsp:sp modelId="{2422167C-8954-41F4-8418-F6143A8A4995}">
      <dsp:nvSpPr>
        <dsp:cNvPr id="0" name=""/>
        <dsp:cNvSpPr/>
      </dsp:nvSpPr>
      <dsp:spPr>
        <a:xfrm rot="5400000">
          <a:off x="823200" y="2512351"/>
          <a:ext cx="372926" cy="447511"/>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s-ES" sz="1050" kern="1200">
            <a:solidFill>
              <a:schemeClr val="bg1"/>
            </a:solidFill>
            <a:latin typeface="Calibri" pitchFamily="34" charset="0"/>
            <a:cs typeface="Calibri" pitchFamily="34" charset="0"/>
          </a:endParaRPr>
        </a:p>
      </dsp:txBody>
      <dsp:txXfrm rot="-5400000">
        <a:off x="875410" y="2549643"/>
        <a:ext cx="268507" cy="261048"/>
      </dsp:txXfrm>
    </dsp:sp>
    <dsp:sp modelId="{1A938D76-BEC3-4BD4-808E-1F6909C979F1}">
      <dsp:nvSpPr>
        <dsp:cNvPr id="0" name=""/>
        <dsp:cNvSpPr/>
      </dsp:nvSpPr>
      <dsp:spPr>
        <a:xfrm>
          <a:off x="0" y="2984724"/>
          <a:ext cx="2019328" cy="976360"/>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latin typeface="Calibri" pitchFamily="34" charset="0"/>
              <a:cs typeface="Calibri" pitchFamily="34" charset="0"/>
            </a:rPr>
            <a:t>Costos Marginales Zonales y  Valor del Agua, Restricciones de la Red de Transporte</a:t>
          </a:r>
          <a:endParaRPr lang="es-ES" sz="1200" kern="1200" dirty="0">
            <a:solidFill>
              <a:schemeClr val="tx1"/>
            </a:solidFill>
            <a:latin typeface="Calibri" pitchFamily="34" charset="0"/>
            <a:cs typeface="Calibri" pitchFamily="34" charset="0"/>
          </a:endParaRPr>
        </a:p>
      </dsp:txBody>
      <dsp:txXfrm>
        <a:off x="28597" y="3013321"/>
        <a:ext cx="1962134" cy="9191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51D66-919E-4E93-8166-D3B929A639CD}">
      <dsp:nvSpPr>
        <dsp:cNvPr id="0" name=""/>
        <dsp:cNvSpPr/>
      </dsp:nvSpPr>
      <dsp:spPr>
        <a:xfrm>
          <a:off x="1888754" y="1194564"/>
          <a:ext cx="1878400" cy="1899040"/>
        </a:xfrm>
        <a:prstGeom prst="gear9">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latin typeface="Calibri" pitchFamily="34" charset="0"/>
              <a:cs typeface="Calibri" pitchFamily="34" charset="0"/>
            </a:rPr>
            <a:t>Minimizar el costo total de producción y potencia no </a:t>
          </a:r>
          <a:r>
            <a:rPr lang="en-US" sz="1200" b="1" kern="1200" dirty="0" err="1">
              <a:solidFill>
                <a:schemeClr val="tx1"/>
              </a:solidFill>
              <a:latin typeface="Calibri" pitchFamily="34" charset="0"/>
              <a:cs typeface="Calibri" pitchFamily="34" charset="0"/>
            </a:rPr>
            <a:t>servida</a:t>
          </a:r>
          <a:endParaRPr lang="es-ES" sz="1200" b="1" kern="1200" dirty="0">
            <a:solidFill>
              <a:schemeClr val="tx1"/>
            </a:solidFill>
            <a:latin typeface="Calibri" pitchFamily="34" charset="0"/>
            <a:cs typeface="Calibri" pitchFamily="34" charset="0"/>
          </a:endParaRPr>
        </a:p>
      </dsp:txBody>
      <dsp:txXfrm>
        <a:off x="2266396" y="1638034"/>
        <a:ext cx="1123116" cy="978798"/>
      </dsp:txXfrm>
    </dsp:sp>
    <dsp:sp modelId="{2ECEE106-F09A-40E3-A141-AD9556A25FAB}">
      <dsp:nvSpPr>
        <dsp:cNvPr id="0" name=""/>
        <dsp:cNvSpPr/>
      </dsp:nvSpPr>
      <dsp:spPr>
        <a:xfrm>
          <a:off x="943011" y="1065994"/>
          <a:ext cx="1415299" cy="1158240"/>
        </a:xfrm>
        <a:prstGeom prst="gear6">
          <a:avLst/>
        </a:prstGeom>
        <a:solidFill>
          <a:schemeClr val="accent2"/>
        </a:solidFill>
        <a:ln w="12700" cap="flat" cmpd="sng" algn="ctr">
          <a:solidFill>
            <a:schemeClr val="accent2">
              <a:shade val="50000"/>
            </a:schemeClr>
          </a:solidFill>
          <a:prstDash val="solid"/>
          <a:miter lim="800000"/>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latin typeface="Calibri" pitchFamily="34" charset="0"/>
              <a:cs typeface="Calibri" pitchFamily="34" charset="0"/>
            </a:rPr>
            <a:t>PGEN, PNS, NEMBALSE</a:t>
          </a:r>
          <a:endParaRPr lang="es-ES" sz="1000" b="1" kern="1200" dirty="0">
            <a:solidFill>
              <a:schemeClr val="bg1"/>
            </a:solidFill>
            <a:latin typeface="Calibri" pitchFamily="34" charset="0"/>
            <a:cs typeface="Calibri" pitchFamily="34" charset="0"/>
          </a:endParaRPr>
        </a:p>
      </dsp:txBody>
      <dsp:txXfrm>
        <a:off x="1271968" y="1359347"/>
        <a:ext cx="757385" cy="571534"/>
      </dsp:txXfrm>
    </dsp:sp>
    <dsp:sp modelId="{49B4BE8B-988B-4513-BAA1-B423CD96A739}">
      <dsp:nvSpPr>
        <dsp:cNvPr id="0" name=""/>
        <dsp:cNvSpPr/>
      </dsp:nvSpPr>
      <dsp:spPr>
        <a:xfrm rot="20700000">
          <a:off x="1536385" y="-20786"/>
          <a:ext cx="1569678" cy="1521009"/>
        </a:xfrm>
        <a:prstGeom prst="gear6">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s-ES" sz="900" b="1" kern="1200" dirty="0">
              <a:solidFill>
                <a:schemeClr val="tx1"/>
              </a:solidFill>
              <a:latin typeface="Calibri" pitchFamily="34" charset="0"/>
              <a:cs typeface="Calibri" pitchFamily="34" charset="0"/>
            </a:rPr>
            <a:t>Respecto a las restricciones de las centrales y el sistema de transmisión </a:t>
          </a:r>
        </a:p>
      </dsp:txBody>
      <dsp:txXfrm rot="-20700000">
        <a:off x="1883548" y="309928"/>
        <a:ext cx="875352" cy="859579"/>
      </dsp:txXfrm>
    </dsp:sp>
    <dsp:sp modelId="{35716B9A-F367-4040-9628-49D6ED93E257}">
      <dsp:nvSpPr>
        <dsp:cNvPr id="0" name=""/>
        <dsp:cNvSpPr/>
      </dsp:nvSpPr>
      <dsp:spPr>
        <a:xfrm>
          <a:off x="1895509" y="1115166"/>
          <a:ext cx="2038502" cy="2038502"/>
        </a:xfrm>
        <a:prstGeom prst="circularArrow">
          <a:avLst>
            <a:gd name="adj1" fmla="val 4687"/>
            <a:gd name="adj2" fmla="val 299029"/>
            <a:gd name="adj3" fmla="val 2474254"/>
            <a:gd name="adj4" fmla="val 15954710"/>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9690FC-14BD-4C5D-A36C-083D63179DCA}">
      <dsp:nvSpPr>
        <dsp:cNvPr id="0" name=""/>
        <dsp:cNvSpPr/>
      </dsp:nvSpPr>
      <dsp:spPr>
        <a:xfrm>
          <a:off x="899950" y="720665"/>
          <a:ext cx="1481099" cy="1481099"/>
        </a:xfrm>
        <a:prstGeom prst="leftCircularArrow">
          <a:avLst>
            <a:gd name="adj1" fmla="val 6452"/>
            <a:gd name="adj2" fmla="val 429999"/>
            <a:gd name="adj3" fmla="val 10489124"/>
            <a:gd name="adj4" fmla="val 14837806"/>
            <a:gd name="adj5" fmla="val 7527"/>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631DDE-AA05-4231-B72A-E84EFA839A9B}">
      <dsp:nvSpPr>
        <dsp:cNvPr id="0" name=""/>
        <dsp:cNvSpPr/>
      </dsp:nvSpPr>
      <dsp:spPr>
        <a:xfrm>
          <a:off x="1491305" y="-70700"/>
          <a:ext cx="1596923" cy="1596923"/>
        </a:xfrm>
        <a:prstGeom prst="circularArrow">
          <a:avLst>
            <a:gd name="adj1" fmla="val 5984"/>
            <a:gd name="adj2" fmla="val 394124"/>
            <a:gd name="adj3" fmla="val 13313824"/>
            <a:gd name="adj4" fmla="val 10508221"/>
            <a:gd name="adj5" fmla="val 6981"/>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4270E7-E9D6-459F-867D-AC92C7C80AC0}">
      <dsp:nvSpPr>
        <dsp:cNvPr id="0" name=""/>
        <dsp:cNvSpPr/>
      </dsp:nvSpPr>
      <dsp:spPr>
        <a:xfrm>
          <a:off x="1794" y="0"/>
          <a:ext cx="3181196" cy="533400"/>
        </a:xfrm>
        <a:prstGeom prst="chevron">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solidFill>
              <a:latin typeface="Malgun Gothic" pitchFamily="34" charset="-127"/>
              <a:ea typeface="Malgun Gothic" pitchFamily="34" charset="-127"/>
              <a:cs typeface="Calibri" pitchFamily="34" charset="0"/>
            </a:rPr>
            <a:t>ENTRADAS</a:t>
          </a:r>
          <a:endParaRPr lang="es-ES" sz="1500" b="1" kern="1200" dirty="0">
            <a:solidFill>
              <a:schemeClr val="tx1"/>
            </a:solidFill>
            <a:latin typeface="Malgun Gothic" pitchFamily="34" charset="-127"/>
            <a:ea typeface="Malgun Gothic" pitchFamily="34" charset="-127"/>
            <a:cs typeface="Calibri" pitchFamily="34" charset="0"/>
          </a:endParaRPr>
        </a:p>
      </dsp:txBody>
      <dsp:txXfrm>
        <a:off x="268494" y="0"/>
        <a:ext cx="2647796" cy="533400"/>
      </dsp:txXfrm>
    </dsp:sp>
    <dsp:sp modelId="{18B001BD-B748-4866-BC5D-BF0F3C17763C}">
      <dsp:nvSpPr>
        <dsp:cNvPr id="0" name=""/>
        <dsp:cNvSpPr/>
      </dsp:nvSpPr>
      <dsp:spPr>
        <a:xfrm>
          <a:off x="2806343" y="0"/>
          <a:ext cx="3385225" cy="533400"/>
        </a:xfrm>
        <a:prstGeom prst="chevron">
          <a:avLst/>
        </a:prstGeom>
        <a:solidFill>
          <a:schemeClr val="accent2">
            <a:shade val="80000"/>
            <a:hueOff val="-240708"/>
            <a:satOff val="5083"/>
            <a:lumOff val="135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solidFill>
              <a:latin typeface="Malgun Gothic" pitchFamily="34" charset="-127"/>
              <a:ea typeface="Malgun Gothic" pitchFamily="34" charset="-127"/>
              <a:cs typeface="Calibri" pitchFamily="34" charset="0"/>
            </a:rPr>
            <a:t>PROCESO DE OPTIMIZACIÓN</a:t>
          </a:r>
          <a:endParaRPr lang="es-ES" sz="1500" b="1" kern="1200" dirty="0">
            <a:solidFill>
              <a:schemeClr val="tx1"/>
            </a:solidFill>
            <a:latin typeface="Malgun Gothic" pitchFamily="34" charset="-127"/>
            <a:ea typeface="Malgun Gothic" pitchFamily="34" charset="-127"/>
            <a:cs typeface="Calibri" pitchFamily="34" charset="0"/>
          </a:endParaRPr>
        </a:p>
      </dsp:txBody>
      <dsp:txXfrm>
        <a:off x="3073043" y="0"/>
        <a:ext cx="2851825" cy="533400"/>
      </dsp:txXfrm>
    </dsp:sp>
    <dsp:sp modelId="{67C41AA0-ECA6-41C2-88F4-3518D720445C}">
      <dsp:nvSpPr>
        <dsp:cNvPr id="0" name=""/>
        <dsp:cNvSpPr/>
      </dsp:nvSpPr>
      <dsp:spPr>
        <a:xfrm>
          <a:off x="5816716" y="0"/>
          <a:ext cx="2260483" cy="533400"/>
        </a:xfrm>
        <a:prstGeom prst="chevron">
          <a:avLst/>
        </a:prstGeom>
        <a:solidFill>
          <a:schemeClr val="accent2">
            <a:shade val="80000"/>
            <a:hueOff val="-481415"/>
            <a:satOff val="10166"/>
            <a:lumOff val="270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solidFill>
              <a:latin typeface="Malgun Gothic" pitchFamily="34" charset="-127"/>
              <a:ea typeface="Malgun Gothic" pitchFamily="34" charset="-127"/>
              <a:cs typeface="Calibri" pitchFamily="34" charset="0"/>
            </a:rPr>
            <a:t>SALIDAS</a:t>
          </a:r>
          <a:endParaRPr lang="es-ES" sz="1500" b="1" kern="1200" dirty="0">
            <a:solidFill>
              <a:schemeClr val="tx1"/>
            </a:solidFill>
            <a:latin typeface="Malgun Gothic" pitchFamily="34" charset="-127"/>
            <a:ea typeface="Malgun Gothic" pitchFamily="34" charset="-127"/>
            <a:cs typeface="Calibri" pitchFamily="34" charset="0"/>
          </a:endParaRPr>
        </a:p>
      </dsp:txBody>
      <dsp:txXfrm>
        <a:off x="6083416" y="0"/>
        <a:ext cx="1727083" cy="5334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8BB6E-F480-46FB-9FF8-FA50F00842DD}">
      <dsp:nvSpPr>
        <dsp:cNvPr id="0" name=""/>
        <dsp:cNvSpPr/>
      </dsp:nvSpPr>
      <dsp:spPr>
        <a:xfrm rot="16200000">
          <a:off x="508137" y="876970"/>
          <a:ext cx="2810054" cy="1073484"/>
        </a:xfrm>
        <a:prstGeom prst="ellipse">
          <a:avLst/>
        </a:prstGeom>
        <a:solidFill>
          <a:schemeClr val="accent5">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80AB8D-080B-4B07-9067-C6B4E4127B31}">
      <dsp:nvSpPr>
        <dsp:cNvPr id="0" name=""/>
        <dsp:cNvSpPr/>
      </dsp:nvSpPr>
      <dsp:spPr>
        <a:xfrm rot="16200000">
          <a:off x="3730783" y="1327026"/>
          <a:ext cx="599036" cy="383383"/>
        </a:xfrm>
        <a:prstGeom prst="downArrow">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FF5DE0-36BF-458B-AB73-E1E101AC0CEB}">
      <dsp:nvSpPr>
        <dsp:cNvPr id="0" name=""/>
        <dsp:cNvSpPr/>
      </dsp:nvSpPr>
      <dsp:spPr>
        <a:xfrm>
          <a:off x="1115012" y="3186849"/>
          <a:ext cx="2875375" cy="718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endParaRPr lang="es-ES" sz="2500" kern="1200" dirty="0">
            <a:latin typeface="Calibri" pitchFamily="34" charset="0"/>
            <a:cs typeface="Calibri" pitchFamily="34" charset="0"/>
          </a:endParaRPr>
        </a:p>
      </dsp:txBody>
      <dsp:txXfrm>
        <a:off x="1115012" y="3186849"/>
        <a:ext cx="2875375" cy="718843"/>
      </dsp:txXfrm>
    </dsp:sp>
    <dsp:sp modelId="{FF4B6889-42E4-4F2C-AA9F-7965A7BC99F7}">
      <dsp:nvSpPr>
        <dsp:cNvPr id="0" name=""/>
        <dsp:cNvSpPr/>
      </dsp:nvSpPr>
      <dsp:spPr>
        <a:xfrm>
          <a:off x="1027880" y="1751335"/>
          <a:ext cx="1535720" cy="125251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Calibri" pitchFamily="34" charset="0"/>
              <a:cs typeface="Calibri" pitchFamily="34" charset="0"/>
            </a:rPr>
            <a:t>Variables económicas</a:t>
          </a:r>
        </a:p>
      </dsp:txBody>
      <dsp:txXfrm>
        <a:off x="1252781" y="1934761"/>
        <a:ext cx="1085918" cy="885661"/>
      </dsp:txXfrm>
    </dsp:sp>
    <dsp:sp modelId="{EFEC28C8-B149-4F47-A078-1E026B989951}">
      <dsp:nvSpPr>
        <dsp:cNvPr id="0" name=""/>
        <dsp:cNvSpPr/>
      </dsp:nvSpPr>
      <dsp:spPr>
        <a:xfrm>
          <a:off x="1147696" y="95817"/>
          <a:ext cx="1187170" cy="1078265"/>
        </a:xfrm>
        <a:prstGeom prst="ellips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1"/>
              </a:solidFill>
              <a:latin typeface="Calibri" pitchFamily="34" charset="0"/>
              <a:cs typeface="Calibri" pitchFamily="34" charset="0"/>
            </a:rPr>
            <a:t>Variables Técnicas</a:t>
          </a:r>
        </a:p>
      </dsp:txBody>
      <dsp:txXfrm>
        <a:off x="1321553" y="253725"/>
        <a:ext cx="839456" cy="762449"/>
      </dsp:txXfrm>
    </dsp:sp>
    <dsp:sp modelId="{5EC4EF45-A391-41AD-8E25-7E34CF4E56E1}">
      <dsp:nvSpPr>
        <dsp:cNvPr id="0" name=""/>
        <dsp:cNvSpPr/>
      </dsp:nvSpPr>
      <dsp:spPr>
        <a:xfrm>
          <a:off x="1986336" y="705746"/>
          <a:ext cx="1719305" cy="1377775"/>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Calibri" pitchFamily="34" charset="0"/>
              <a:cs typeface="Calibri" pitchFamily="34" charset="0"/>
            </a:rPr>
            <a:t>Conjunto de restricciones operativas</a:t>
          </a:r>
          <a:endParaRPr lang="es-ES" sz="1400" b="1" kern="1200" dirty="0">
            <a:solidFill>
              <a:schemeClr val="tx1"/>
            </a:solidFill>
            <a:latin typeface="Calibri" pitchFamily="34" charset="0"/>
            <a:cs typeface="Calibri" pitchFamily="34" charset="0"/>
          </a:endParaRPr>
        </a:p>
      </dsp:txBody>
      <dsp:txXfrm>
        <a:off x="2238122" y="907516"/>
        <a:ext cx="1215733" cy="974235"/>
      </dsp:txXfrm>
    </dsp:sp>
    <dsp:sp modelId="{9A00BC15-895B-4A84-BE2F-4951AAFF426E}">
      <dsp:nvSpPr>
        <dsp:cNvPr id="0" name=""/>
        <dsp:cNvSpPr/>
      </dsp:nvSpPr>
      <dsp:spPr>
        <a:xfrm rot="16200000">
          <a:off x="875397" y="-71859"/>
          <a:ext cx="3354604" cy="3066967"/>
        </a:xfrm>
        <a:prstGeom prst="rect">
          <a:avLst/>
        </a:prstGeom>
        <a:noFill/>
        <a:ln w="28575" cap="flat" cmpd="sng" algn="ctr">
          <a:solidFill>
            <a:scrgbClr r="0" g="0" b="0"/>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2C54B-847E-4B83-9A71-FB76C3121246}">
      <dsp:nvSpPr>
        <dsp:cNvPr id="0" name=""/>
        <dsp:cNvSpPr/>
      </dsp:nvSpPr>
      <dsp:spPr>
        <a:xfrm rot="16200000">
          <a:off x="1774189" y="912550"/>
          <a:ext cx="1932343" cy="1180866"/>
        </a:xfrm>
        <a:prstGeom prst="round2SameRect">
          <a:avLst>
            <a:gd name="adj1" fmla="val 16670"/>
            <a:gd name="adj2" fmla="val 0"/>
          </a:avLst>
        </a:prstGeom>
        <a:solidFill>
          <a:schemeClr val="accent1">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64770" tIns="107950" rIns="97155" bIns="107950" numCol="1" spcCol="1270" anchor="t" anchorCtr="0">
          <a:noAutofit/>
        </a:bodyPr>
        <a:lstStyle/>
        <a:p>
          <a:pPr marL="0" lvl="0" indent="0" algn="l" defTabSz="755650">
            <a:lnSpc>
              <a:spcPct val="90000"/>
            </a:lnSpc>
            <a:spcBef>
              <a:spcPct val="0"/>
            </a:spcBef>
            <a:spcAft>
              <a:spcPct val="35000"/>
            </a:spcAft>
            <a:buNone/>
          </a:pPr>
          <a:r>
            <a:rPr lang="es-ES" sz="1700" b="1" kern="1200" dirty="0"/>
            <a:t>MODOM</a:t>
          </a:r>
        </a:p>
      </dsp:txBody>
      <dsp:txXfrm rot="5400000">
        <a:off x="2207583" y="594468"/>
        <a:ext cx="1123210" cy="1817031"/>
      </dsp:txXfrm>
    </dsp:sp>
    <dsp:sp modelId="{C43266AD-F718-406D-923C-7BA4548818DC}">
      <dsp:nvSpPr>
        <dsp:cNvPr id="0" name=""/>
        <dsp:cNvSpPr/>
      </dsp:nvSpPr>
      <dsp:spPr>
        <a:xfrm rot="5400000">
          <a:off x="3008677" y="912550"/>
          <a:ext cx="1932343" cy="1180866"/>
        </a:xfrm>
        <a:prstGeom prst="round2SameRect">
          <a:avLst>
            <a:gd name="adj1" fmla="val 16670"/>
            <a:gd name="adj2" fmla="val 0"/>
          </a:avLst>
        </a:prstGeom>
        <a:solidFill>
          <a:schemeClr val="accent1">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97155" tIns="107950" rIns="64770" bIns="107950" numCol="1" spcCol="1270" anchor="t" anchorCtr="0">
          <a:noAutofit/>
        </a:bodyPr>
        <a:lstStyle/>
        <a:p>
          <a:pPr marL="0" lvl="0" indent="0" algn="l" defTabSz="755650">
            <a:lnSpc>
              <a:spcPct val="90000"/>
            </a:lnSpc>
            <a:spcBef>
              <a:spcPct val="0"/>
            </a:spcBef>
            <a:spcAft>
              <a:spcPct val="35000"/>
            </a:spcAft>
            <a:buNone/>
          </a:pPr>
          <a:r>
            <a:rPr lang="es-ES" sz="1700" b="1" kern="1200" dirty="0">
              <a:effectLst/>
            </a:rPr>
            <a:t>DIGSILENT</a:t>
          </a:r>
        </a:p>
      </dsp:txBody>
      <dsp:txXfrm rot="-5400000">
        <a:off x="3384415" y="594468"/>
        <a:ext cx="1123210" cy="1817031"/>
      </dsp:txXfrm>
    </dsp:sp>
    <dsp:sp modelId="{BDF3387A-2A86-438E-8285-DE15AE947EF7}">
      <dsp:nvSpPr>
        <dsp:cNvPr id="0" name=""/>
        <dsp:cNvSpPr/>
      </dsp:nvSpPr>
      <dsp:spPr>
        <a:xfrm>
          <a:off x="2740240" y="0"/>
          <a:ext cx="1234487" cy="1234427"/>
        </a:xfrm>
        <a:prstGeom prst="circularArrow">
          <a:avLst>
            <a:gd name="adj1" fmla="val 12500"/>
            <a:gd name="adj2" fmla="val 1142322"/>
            <a:gd name="adj3" fmla="val 20457678"/>
            <a:gd name="adj4" fmla="val 10800000"/>
            <a:gd name="adj5" fmla="val 125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E72D116-8538-4D63-A8F3-CB28B801CD13}">
      <dsp:nvSpPr>
        <dsp:cNvPr id="0" name=""/>
        <dsp:cNvSpPr/>
      </dsp:nvSpPr>
      <dsp:spPr>
        <a:xfrm rot="10800000">
          <a:off x="2740240" y="1771239"/>
          <a:ext cx="1234487" cy="1234427"/>
        </a:xfrm>
        <a:prstGeom prst="circularArrow">
          <a:avLst>
            <a:gd name="adj1" fmla="val 12500"/>
            <a:gd name="adj2" fmla="val 1142322"/>
            <a:gd name="adj3" fmla="val 20457678"/>
            <a:gd name="adj4" fmla="val 10800000"/>
            <a:gd name="adj5" fmla="val 125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6C119-1636-4FD2-B09C-13342F3CAF1C}">
      <dsp:nvSpPr>
        <dsp:cNvPr id="0" name=""/>
        <dsp:cNvSpPr/>
      </dsp:nvSpPr>
      <dsp:spPr>
        <a:xfrm>
          <a:off x="0" y="1315"/>
          <a:ext cx="2019328" cy="99446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Calibri" pitchFamily="34" charset="0"/>
              <a:cs typeface="Calibri" pitchFamily="34" charset="0"/>
            </a:rPr>
            <a:t>Despacho Económico</a:t>
          </a:r>
          <a:endParaRPr lang="es-ES" sz="1400" kern="1200" dirty="0">
            <a:solidFill>
              <a:schemeClr val="tx1"/>
            </a:solidFill>
            <a:latin typeface="Calibri" pitchFamily="34" charset="0"/>
            <a:cs typeface="Calibri" pitchFamily="34" charset="0"/>
          </a:endParaRPr>
        </a:p>
      </dsp:txBody>
      <dsp:txXfrm>
        <a:off x="29127" y="30442"/>
        <a:ext cx="1961074" cy="936215"/>
      </dsp:txXfrm>
    </dsp:sp>
    <dsp:sp modelId="{8B5A1246-EEEC-42C0-97D6-51F85070F761}">
      <dsp:nvSpPr>
        <dsp:cNvPr id="0" name=""/>
        <dsp:cNvSpPr/>
      </dsp:nvSpPr>
      <dsp:spPr>
        <a:xfrm rot="5400000">
          <a:off x="823200" y="1020646"/>
          <a:ext cx="372926" cy="44751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s-ES" sz="1050" kern="1200">
            <a:solidFill>
              <a:schemeClr val="bg1"/>
            </a:solidFill>
            <a:latin typeface="Calibri" pitchFamily="34" charset="0"/>
            <a:cs typeface="Calibri" pitchFamily="34" charset="0"/>
          </a:endParaRPr>
        </a:p>
      </dsp:txBody>
      <dsp:txXfrm rot="-5400000">
        <a:off x="875410" y="1057938"/>
        <a:ext cx="268507" cy="261048"/>
      </dsp:txXfrm>
    </dsp:sp>
    <dsp:sp modelId="{0E9176DE-74D5-4AF0-9244-76C0926FC9D8}">
      <dsp:nvSpPr>
        <dsp:cNvPr id="0" name=""/>
        <dsp:cNvSpPr/>
      </dsp:nvSpPr>
      <dsp:spPr>
        <a:xfrm>
          <a:off x="0" y="1493019"/>
          <a:ext cx="2019328" cy="994469"/>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effectLst/>
              <a:latin typeface="Calibri" pitchFamily="34" charset="0"/>
              <a:cs typeface="Calibri" pitchFamily="34" charset="0"/>
            </a:rPr>
            <a:t>Compromiso de Unidades.</a:t>
          </a:r>
          <a:endParaRPr lang="es-ES" sz="1400" kern="1200" dirty="0">
            <a:solidFill>
              <a:schemeClr val="tx1"/>
            </a:solidFill>
            <a:effectLst/>
            <a:latin typeface="Calibri" pitchFamily="34" charset="0"/>
            <a:cs typeface="Calibri" pitchFamily="34" charset="0"/>
          </a:endParaRPr>
        </a:p>
      </dsp:txBody>
      <dsp:txXfrm>
        <a:off x="29127" y="1522146"/>
        <a:ext cx="1961074" cy="936215"/>
      </dsp:txXfrm>
    </dsp:sp>
    <dsp:sp modelId="{2422167C-8954-41F4-8418-F6143A8A4995}">
      <dsp:nvSpPr>
        <dsp:cNvPr id="0" name=""/>
        <dsp:cNvSpPr/>
      </dsp:nvSpPr>
      <dsp:spPr>
        <a:xfrm rot="5400000">
          <a:off x="823200" y="2512351"/>
          <a:ext cx="372926" cy="447511"/>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s-ES" sz="1050" kern="1200">
            <a:solidFill>
              <a:schemeClr val="bg1"/>
            </a:solidFill>
            <a:latin typeface="Calibri" pitchFamily="34" charset="0"/>
            <a:cs typeface="Calibri" pitchFamily="34" charset="0"/>
          </a:endParaRPr>
        </a:p>
      </dsp:txBody>
      <dsp:txXfrm rot="-5400000">
        <a:off x="875410" y="2549643"/>
        <a:ext cx="268507" cy="261048"/>
      </dsp:txXfrm>
    </dsp:sp>
    <dsp:sp modelId="{1A938D76-BEC3-4BD4-808E-1F6909C979F1}">
      <dsp:nvSpPr>
        <dsp:cNvPr id="0" name=""/>
        <dsp:cNvSpPr/>
      </dsp:nvSpPr>
      <dsp:spPr>
        <a:xfrm>
          <a:off x="0" y="2984724"/>
          <a:ext cx="2019328" cy="976360"/>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latin typeface="Calibri" pitchFamily="34" charset="0"/>
              <a:cs typeface="Calibri" pitchFamily="34" charset="0"/>
            </a:rPr>
            <a:t>Factores de Nodo, Costos Marginales Zonales y  Valor del Agua, Restricciones de la Red de Transporte</a:t>
          </a:r>
          <a:endParaRPr lang="es-ES" sz="1200" kern="1200" dirty="0">
            <a:solidFill>
              <a:schemeClr val="tx1"/>
            </a:solidFill>
            <a:latin typeface="Calibri" pitchFamily="34" charset="0"/>
            <a:cs typeface="Calibri" pitchFamily="34" charset="0"/>
          </a:endParaRPr>
        </a:p>
      </dsp:txBody>
      <dsp:txXfrm>
        <a:off x="28597" y="3013321"/>
        <a:ext cx="1962134" cy="9191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51D66-919E-4E93-8166-D3B929A639CD}">
      <dsp:nvSpPr>
        <dsp:cNvPr id="0" name=""/>
        <dsp:cNvSpPr/>
      </dsp:nvSpPr>
      <dsp:spPr>
        <a:xfrm>
          <a:off x="1888754" y="1194564"/>
          <a:ext cx="1878400" cy="1899040"/>
        </a:xfrm>
        <a:prstGeom prst="gear9">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latin typeface="Calibri" pitchFamily="34" charset="0"/>
              <a:cs typeface="Calibri" pitchFamily="34" charset="0"/>
            </a:rPr>
            <a:t>Minimizar el costo total de producción y potencia no </a:t>
          </a:r>
          <a:r>
            <a:rPr lang="en-US" sz="1200" b="1" kern="1200" dirty="0" err="1">
              <a:solidFill>
                <a:schemeClr val="tx1"/>
              </a:solidFill>
              <a:latin typeface="Calibri" pitchFamily="34" charset="0"/>
              <a:cs typeface="Calibri" pitchFamily="34" charset="0"/>
            </a:rPr>
            <a:t>servida</a:t>
          </a:r>
          <a:endParaRPr lang="es-ES" sz="1200" b="1" kern="1200" dirty="0">
            <a:solidFill>
              <a:schemeClr val="tx1"/>
            </a:solidFill>
            <a:latin typeface="Calibri" pitchFamily="34" charset="0"/>
            <a:cs typeface="Calibri" pitchFamily="34" charset="0"/>
          </a:endParaRPr>
        </a:p>
      </dsp:txBody>
      <dsp:txXfrm>
        <a:off x="2266396" y="1638034"/>
        <a:ext cx="1123116" cy="978798"/>
      </dsp:txXfrm>
    </dsp:sp>
    <dsp:sp modelId="{2ECEE106-F09A-40E3-A141-AD9556A25FAB}">
      <dsp:nvSpPr>
        <dsp:cNvPr id="0" name=""/>
        <dsp:cNvSpPr/>
      </dsp:nvSpPr>
      <dsp:spPr>
        <a:xfrm>
          <a:off x="943011" y="1065994"/>
          <a:ext cx="1415299" cy="1158240"/>
        </a:xfrm>
        <a:prstGeom prst="gear6">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latin typeface="Calibri" pitchFamily="34" charset="0"/>
              <a:cs typeface="Calibri" pitchFamily="34" charset="0"/>
            </a:rPr>
            <a:t>PGEN, PNS, NEMBALSE</a:t>
          </a:r>
          <a:endParaRPr lang="es-ES" sz="1000" b="1" kern="1200" dirty="0">
            <a:solidFill>
              <a:schemeClr val="bg1"/>
            </a:solidFill>
            <a:latin typeface="Calibri" pitchFamily="34" charset="0"/>
            <a:cs typeface="Calibri" pitchFamily="34" charset="0"/>
          </a:endParaRPr>
        </a:p>
      </dsp:txBody>
      <dsp:txXfrm>
        <a:off x="1271968" y="1359347"/>
        <a:ext cx="757385" cy="571534"/>
      </dsp:txXfrm>
    </dsp:sp>
    <dsp:sp modelId="{49B4BE8B-988B-4513-BAA1-B423CD96A739}">
      <dsp:nvSpPr>
        <dsp:cNvPr id="0" name=""/>
        <dsp:cNvSpPr/>
      </dsp:nvSpPr>
      <dsp:spPr>
        <a:xfrm rot="20700000">
          <a:off x="1536385" y="-20786"/>
          <a:ext cx="1569678" cy="1521009"/>
        </a:xfrm>
        <a:prstGeom prst="gear6">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s-ES" sz="900" b="1" kern="1200" dirty="0">
              <a:solidFill>
                <a:schemeClr val="tx1"/>
              </a:solidFill>
              <a:latin typeface="Calibri" pitchFamily="34" charset="0"/>
              <a:cs typeface="Calibri" pitchFamily="34" charset="0"/>
            </a:rPr>
            <a:t>Respecto a las restricciones de las centrales y el sistema de transmisión </a:t>
          </a:r>
        </a:p>
      </dsp:txBody>
      <dsp:txXfrm rot="-20700000">
        <a:off x="1883548" y="309928"/>
        <a:ext cx="875352" cy="859579"/>
      </dsp:txXfrm>
    </dsp:sp>
    <dsp:sp modelId="{35716B9A-F367-4040-9628-49D6ED93E257}">
      <dsp:nvSpPr>
        <dsp:cNvPr id="0" name=""/>
        <dsp:cNvSpPr/>
      </dsp:nvSpPr>
      <dsp:spPr>
        <a:xfrm>
          <a:off x="1895509" y="1115166"/>
          <a:ext cx="2038502" cy="2038502"/>
        </a:xfrm>
        <a:prstGeom prst="circularArrow">
          <a:avLst>
            <a:gd name="adj1" fmla="val 4687"/>
            <a:gd name="adj2" fmla="val 299029"/>
            <a:gd name="adj3" fmla="val 2474254"/>
            <a:gd name="adj4" fmla="val 15954710"/>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9690FC-14BD-4C5D-A36C-083D63179DCA}">
      <dsp:nvSpPr>
        <dsp:cNvPr id="0" name=""/>
        <dsp:cNvSpPr/>
      </dsp:nvSpPr>
      <dsp:spPr>
        <a:xfrm>
          <a:off x="899950" y="720665"/>
          <a:ext cx="1481099" cy="1481099"/>
        </a:xfrm>
        <a:prstGeom prst="leftCircularArrow">
          <a:avLst>
            <a:gd name="adj1" fmla="val 6452"/>
            <a:gd name="adj2" fmla="val 429999"/>
            <a:gd name="adj3" fmla="val 10489124"/>
            <a:gd name="adj4" fmla="val 14837806"/>
            <a:gd name="adj5" fmla="val 7527"/>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631DDE-AA05-4231-B72A-E84EFA839A9B}">
      <dsp:nvSpPr>
        <dsp:cNvPr id="0" name=""/>
        <dsp:cNvSpPr/>
      </dsp:nvSpPr>
      <dsp:spPr>
        <a:xfrm>
          <a:off x="1491305" y="-70700"/>
          <a:ext cx="1596923" cy="1596923"/>
        </a:xfrm>
        <a:prstGeom prst="circularArrow">
          <a:avLst>
            <a:gd name="adj1" fmla="val 5984"/>
            <a:gd name="adj2" fmla="val 394124"/>
            <a:gd name="adj3" fmla="val 13313824"/>
            <a:gd name="adj4" fmla="val 10508221"/>
            <a:gd name="adj5" fmla="val 6981"/>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4270E7-E9D6-459F-867D-AC92C7C80AC0}">
      <dsp:nvSpPr>
        <dsp:cNvPr id="0" name=""/>
        <dsp:cNvSpPr/>
      </dsp:nvSpPr>
      <dsp:spPr>
        <a:xfrm>
          <a:off x="1794" y="0"/>
          <a:ext cx="3181196" cy="533400"/>
        </a:xfrm>
        <a:prstGeom prst="chevron">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solidFill>
              <a:latin typeface="Malgun Gothic" pitchFamily="34" charset="-127"/>
              <a:ea typeface="Malgun Gothic" pitchFamily="34" charset="-127"/>
              <a:cs typeface="Calibri" pitchFamily="34" charset="0"/>
            </a:rPr>
            <a:t>ENTRADAS</a:t>
          </a:r>
          <a:endParaRPr lang="es-ES" sz="1500" b="1" kern="1200" dirty="0">
            <a:solidFill>
              <a:schemeClr val="tx1"/>
            </a:solidFill>
            <a:latin typeface="Malgun Gothic" pitchFamily="34" charset="-127"/>
            <a:ea typeface="Malgun Gothic" pitchFamily="34" charset="-127"/>
            <a:cs typeface="Calibri" pitchFamily="34" charset="0"/>
          </a:endParaRPr>
        </a:p>
      </dsp:txBody>
      <dsp:txXfrm>
        <a:off x="268494" y="0"/>
        <a:ext cx="2647796" cy="533400"/>
      </dsp:txXfrm>
    </dsp:sp>
    <dsp:sp modelId="{18B001BD-B748-4866-BC5D-BF0F3C17763C}">
      <dsp:nvSpPr>
        <dsp:cNvPr id="0" name=""/>
        <dsp:cNvSpPr/>
      </dsp:nvSpPr>
      <dsp:spPr>
        <a:xfrm>
          <a:off x="2806343" y="0"/>
          <a:ext cx="3385225" cy="533400"/>
        </a:xfrm>
        <a:prstGeom prst="chevron">
          <a:avLst/>
        </a:prstGeom>
        <a:solidFill>
          <a:schemeClr val="accent2">
            <a:shade val="80000"/>
            <a:hueOff val="-240708"/>
            <a:satOff val="5083"/>
            <a:lumOff val="135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solidFill>
              <a:latin typeface="Malgun Gothic" pitchFamily="34" charset="-127"/>
              <a:ea typeface="Malgun Gothic" pitchFamily="34" charset="-127"/>
              <a:cs typeface="Calibri" pitchFamily="34" charset="0"/>
            </a:rPr>
            <a:t>PROCESO DE OPTIMIZACIÓN</a:t>
          </a:r>
          <a:endParaRPr lang="es-ES" sz="1500" b="1" kern="1200" dirty="0">
            <a:solidFill>
              <a:schemeClr val="tx1"/>
            </a:solidFill>
            <a:latin typeface="Malgun Gothic" pitchFamily="34" charset="-127"/>
            <a:ea typeface="Malgun Gothic" pitchFamily="34" charset="-127"/>
            <a:cs typeface="Calibri" pitchFamily="34" charset="0"/>
          </a:endParaRPr>
        </a:p>
      </dsp:txBody>
      <dsp:txXfrm>
        <a:off x="3073043" y="0"/>
        <a:ext cx="2851825" cy="533400"/>
      </dsp:txXfrm>
    </dsp:sp>
    <dsp:sp modelId="{67C41AA0-ECA6-41C2-88F4-3518D720445C}">
      <dsp:nvSpPr>
        <dsp:cNvPr id="0" name=""/>
        <dsp:cNvSpPr/>
      </dsp:nvSpPr>
      <dsp:spPr>
        <a:xfrm>
          <a:off x="5816716" y="0"/>
          <a:ext cx="2260483" cy="533400"/>
        </a:xfrm>
        <a:prstGeom prst="chevron">
          <a:avLst/>
        </a:prstGeom>
        <a:solidFill>
          <a:schemeClr val="accent2">
            <a:shade val="80000"/>
            <a:hueOff val="-481415"/>
            <a:satOff val="10166"/>
            <a:lumOff val="270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solidFill>
              <a:latin typeface="Malgun Gothic" pitchFamily="34" charset="-127"/>
              <a:ea typeface="Malgun Gothic" pitchFamily="34" charset="-127"/>
              <a:cs typeface="Calibri" pitchFamily="34" charset="0"/>
            </a:rPr>
            <a:t>SALIDAS</a:t>
          </a:r>
          <a:endParaRPr lang="es-ES" sz="1500" b="1" kern="1200" dirty="0">
            <a:solidFill>
              <a:schemeClr val="tx1"/>
            </a:solidFill>
            <a:latin typeface="Malgun Gothic" pitchFamily="34" charset="-127"/>
            <a:ea typeface="Malgun Gothic" pitchFamily="34" charset="-127"/>
            <a:cs typeface="Calibri" pitchFamily="34" charset="0"/>
          </a:endParaRPr>
        </a:p>
      </dsp:txBody>
      <dsp:txXfrm>
        <a:off x="6083416" y="0"/>
        <a:ext cx="1727083" cy="5334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8BB6E-F480-46FB-9FF8-FA50F00842DD}">
      <dsp:nvSpPr>
        <dsp:cNvPr id="0" name=""/>
        <dsp:cNvSpPr/>
      </dsp:nvSpPr>
      <dsp:spPr>
        <a:xfrm rot="16200000">
          <a:off x="508137" y="876970"/>
          <a:ext cx="2810054" cy="1073484"/>
        </a:xfrm>
        <a:prstGeom prst="ellipse">
          <a:avLst/>
        </a:prstGeom>
        <a:solidFill>
          <a:schemeClr val="accent5">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80AB8D-080B-4B07-9067-C6B4E4127B31}">
      <dsp:nvSpPr>
        <dsp:cNvPr id="0" name=""/>
        <dsp:cNvSpPr/>
      </dsp:nvSpPr>
      <dsp:spPr>
        <a:xfrm rot="16200000">
          <a:off x="3730783" y="1327026"/>
          <a:ext cx="599036" cy="383383"/>
        </a:xfrm>
        <a:prstGeom prst="downArrow">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FF5DE0-36BF-458B-AB73-E1E101AC0CEB}">
      <dsp:nvSpPr>
        <dsp:cNvPr id="0" name=""/>
        <dsp:cNvSpPr/>
      </dsp:nvSpPr>
      <dsp:spPr>
        <a:xfrm>
          <a:off x="1115012" y="3186849"/>
          <a:ext cx="2875375" cy="718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endParaRPr lang="es-ES" sz="2500" kern="1200" dirty="0">
            <a:latin typeface="Calibri" pitchFamily="34" charset="0"/>
            <a:cs typeface="Calibri" pitchFamily="34" charset="0"/>
          </a:endParaRPr>
        </a:p>
      </dsp:txBody>
      <dsp:txXfrm>
        <a:off x="1115012" y="3186849"/>
        <a:ext cx="2875375" cy="718843"/>
      </dsp:txXfrm>
    </dsp:sp>
    <dsp:sp modelId="{FF4B6889-42E4-4F2C-AA9F-7965A7BC99F7}">
      <dsp:nvSpPr>
        <dsp:cNvPr id="0" name=""/>
        <dsp:cNvSpPr/>
      </dsp:nvSpPr>
      <dsp:spPr>
        <a:xfrm>
          <a:off x="1027880" y="1751335"/>
          <a:ext cx="1535720" cy="125251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Calibri" pitchFamily="34" charset="0"/>
              <a:cs typeface="Calibri" pitchFamily="34" charset="0"/>
            </a:rPr>
            <a:t>Variables económicas</a:t>
          </a:r>
        </a:p>
      </dsp:txBody>
      <dsp:txXfrm>
        <a:off x="1252781" y="1934761"/>
        <a:ext cx="1085918" cy="885661"/>
      </dsp:txXfrm>
    </dsp:sp>
    <dsp:sp modelId="{EFEC28C8-B149-4F47-A078-1E026B989951}">
      <dsp:nvSpPr>
        <dsp:cNvPr id="0" name=""/>
        <dsp:cNvSpPr/>
      </dsp:nvSpPr>
      <dsp:spPr>
        <a:xfrm>
          <a:off x="1147696" y="95817"/>
          <a:ext cx="1187170" cy="1078265"/>
        </a:xfrm>
        <a:prstGeom prst="ellips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1"/>
              </a:solidFill>
              <a:latin typeface="Calibri" pitchFamily="34" charset="0"/>
              <a:cs typeface="Calibri" pitchFamily="34" charset="0"/>
            </a:rPr>
            <a:t>Variables Técnicas</a:t>
          </a:r>
        </a:p>
      </dsp:txBody>
      <dsp:txXfrm>
        <a:off x="1321553" y="253725"/>
        <a:ext cx="839456" cy="762449"/>
      </dsp:txXfrm>
    </dsp:sp>
    <dsp:sp modelId="{5EC4EF45-A391-41AD-8E25-7E34CF4E56E1}">
      <dsp:nvSpPr>
        <dsp:cNvPr id="0" name=""/>
        <dsp:cNvSpPr/>
      </dsp:nvSpPr>
      <dsp:spPr>
        <a:xfrm>
          <a:off x="1986336" y="705746"/>
          <a:ext cx="1719305" cy="1377775"/>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Calibri" pitchFamily="34" charset="0"/>
              <a:cs typeface="Calibri" pitchFamily="34" charset="0"/>
            </a:rPr>
            <a:t>Conjunto de restricciones operativas</a:t>
          </a:r>
          <a:endParaRPr lang="es-ES" sz="1400" b="1" kern="1200" dirty="0">
            <a:solidFill>
              <a:schemeClr val="tx1"/>
            </a:solidFill>
            <a:latin typeface="Calibri" pitchFamily="34" charset="0"/>
            <a:cs typeface="Calibri" pitchFamily="34" charset="0"/>
          </a:endParaRPr>
        </a:p>
      </dsp:txBody>
      <dsp:txXfrm>
        <a:off x="2238122" y="907516"/>
        <a:ext cx="1215733" cy="974235"/>
      </dsp:txXfrm>
    </dsp:sp>
    <dsp:sp modelId="{9A00BC15-895B-4A84-BE2F-4951AAFF426E}">
      <dsp:nvSpPr>
        <dsp:cNvPr id="0" name=""/>
        <dsp:cNvSpPr/>
      </dsp:nvSpPr>
      <dsp:spPr>
        <a:xfrm rot="16200000">
          <a:off x="875397" y="-71859"/>
          <a:ext cx="3354604" cy="3066967"/>
        </a:xfrm>
        <a:prstGeom prst="rect">
          <a:avLst/>
        </a:prstGeom>
        <a:noFill/>
        <a:ln w="28575" cap="flat" cmpd="sng" algn="ctr">
          <a:solidFill>
            <a:scrgbClr r="0" g="0" b="0"/>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8F3C6-4F29-43B2-9E90-C0B80E848F57}">
      <dsp:nvSpPr>
        <dsp:cNvPr id="0" name=""/>
        <dsp:cNvSpPr/>
      </dsp:nvSpPr>
      <dsp:spPr>
        <a:xfrm>
          <a:off x="2072617" y="168082"/>
          <a:ext cx="3539987" cy="1229390"/>
        </a:xfrm>
        <a:prstGeom prst="ellipse">
          <a:avLst/>
        </a:prstGeom>
        <a:solidFill>
          <a:schemeClr val="dk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2FC910-010F-45A0-AAB9-CBAC22716088}">
      <dsp:nvSpPr>
        <dsp:cNvPr id="0" name=""/>
        <dsp:cNvSpPr/>
      </dsp:nvSpPr>
      <dsp:spPr>
        <a:xfrm>
          <a:off x="3505077" y="3178444"/>
          <a:ext cx="686044" cy="439068"/>
        </a:xfrm>
        <a:prstGeom prst="downArrow">
          <a:avLst/>
        </a:prstGeom>
        <a:solidFill>
          <a:schemeClr val="dk2">
            <a:tint val="60000"/>
            <a:hueOff val="0"/>
            <a:satOff val="0"/>
            <a:lumOff val="0"/>
            <a:alphaOff val="0"/>
          </a:schemeClr>
        </a:solidFill>
        <a:ln w="12700" cap="flat" cmpd="sng" algn="ctr">
          <a:solidFill>
            <a:schemeClr val="lt2">
              <a:hueOff val="0"/>
              <a:satOff val="0"/>
              <a:lumOff val="0"/>
              <a:alphaOff val="0"/>
            </a:schemeClr>
          </a:solidFill>
          <a:prstDash val="solid"/>
          <a:miter lim="800000"/>
        </a:ln>
        <a:effectLst/>
        <a:scene3d>
          <a:camera prst="orthographicFront"/>
          <a:lightRig rig="threePt" dir="t"/>
        </a:scene3d>
        <a:sp3d>
          <a:bevelT/>
          <a:bevelB/>
        </a:sp3d>
      </dsp:spPr>
      <dsp:style>
        <a:lnRef idx="2">
          <a:scrgbClr r="0" g="0" b="0"/>
        </a:lnRef>
        <a:fillRef idx="1">
          <a:scrgbClr r="0" g="0" b="0"/>
        </a:fillRef>
        <a:effectRef idx="0">
          <a:scrgbClr r="0" g="0" b="0"/>
        </a:effectRef>
        <a:fontRef idx="minor"/>
      </dsp:style>
    </dsp:sp>
    <dsp:sp modelId="{FD2B4C08-5D71-424F-8287-614BBB8FD824}">
      <dsp:nvSpPr>
        <dsp:cNvPr id="0" name=""/>
        <dsp:cNvSpPr/>
      </dsp:nvSpPr>
      <dsp:spPr>
        <a:xfrm>
          <a:off x="1888033" y="3529698"/>
          <a:ext cx="3920132" cy="823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rgbClr val="FF0000"/>
              </a:solidFill>
              <a:latin typeface="+mn-lt"/>
            </a:rPr>
            <a:t>DATOS DE SALIDA</a:t>
          </a:r>
        </a:p>
      </dsp:txBody>
      <dsp:txXfrm>
        <a:off x="1888033" y="3529698"/>
        <a:ext cx="3920132" cy="823252"/>
      </dsp:txXfrm>
    </dsp:sp>
    <dsp:sp modelId="{8663805C-0B25-4F7E-BA71-62F466DBC4F3}">
      <dsp:nvSpPr>
        <dsp:cNvPr id="0" name=""/>
        <dsp:cNvSpPr/>
      </dsp:nvSpPr>
      <dsp:spPr>
        <a:xfrm>
          <a:off x="3118149" y="1492422"/>
          <a:ext cx="1717852" cy="123487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latin typeface="+mn-lt"/>
            </a:rPr>
            <a:t>RESTRICCIONES</a:t>
          </a:r>
        </a:p>
      </dsp:txBody>
      <dsp:txXfrm>
        <a:off x="3369723" y="1673266"/>
        <a:ext cx="1214704" cy="873191"/>
      </dsp:txXfrm>
    </dsp:sp>
    <dsp:sp modelId="{4EEF15E3-65C3-40F7-A761-1268B6360BBB}">
      <dsp:nvSpPr>
        <dsp:cNvPr id="0" name=""/>
        <dsp:cNvSpPr/>
      </dsp:nvSpPr>
      <dsp:spPr>
        <a:xfrm>
          <a:off x="2045193" y="355670"/>
          <a:ext cx="1838599" cy="1399525"/>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a:scene3d>
          <a:camera prst="orthographicFront"/>
          <a:lightRig rig="threePt" dir="t"/>
        </a:scene3d>
        <a:sp3d>
          <a:bevelT/>
          <a:bevelB/>
        </a:sp3d>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mn-lt"/>
            </a:rPr>
            <a:t>FUNCIÓN OBJETIVO</a:t>
          </a:r>
        </a:p>
      </dsp:txBody>
      <dsp:txXfrm>
        <a:off x="2314450" y="560626"/>
        <a:ext cx="1300085" cy="989613"/>
      </dsp:txXfrm>
    </dsp:sp>
    <dsp:sp modelId="{DB2E33C2-2CA0-4B84-A14D-31CFB62280CE}">
      <dsp:nvSpPr>
        <dsp:cNvPr id="0" name=""/>
        <dsp:cNvSpPr/>
      </dsp:nvSpPr>
      <dsp:spPr>
        <a:xfrm>
          <a:off x="3796372" y="225430"/>
          <a:ext cx="1783709" cy="1460998"/>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a:scene3d>
          <a:camera prst="orthographicFront"/>
          <a:lightRig rig="threePt" dir="t"/>
        </a:scene3d>
        <a:sp3d>
          <a:bevelT/>
          <a:bevelB/>
        </a:sp3d>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mn-lt"/>
            </a:rPr>
            <a:t>VARIABLES DE DECISIÓN</a:t>
          </a:r>
        </a:p>
      </dsp:txBody>
      <dsp:txXfrm>
        <a:off x="4057590" y="439388"/>
        <a:ext cx="1261273" cy="1033082"/>
      </dsp:txXfrm>
    </dsp:sp>
    <dsp:sp modelId="{D247C926-259F-4CC8-914E-A4DFF468F1BC}">
      <dsp:nvSpPr>
        <dsp:cNvPr id="0" name=""/>
        <dsp:cNvSpPr/>
      </dsp:nvSpPr>
      <dsp:spPr>
        <a:xfrm>
          <a:off x="1460661" y="37730"/>
          <a:ext cx="4774877" cy="3032323"/>
        </a:xfrm>
        <a:prstGeom prst="funnel">
          <a:avLst/>
        </a:prstGeom>
        <a:solidFill>
          <a:schemeClr val="accent2">
            <a:lumMod val="20000"/>
            <a:lumOff val="80000"/>
            <a:alpha val="40000"/>
          </a:schemeClr>
        </a:solidFill>
        <a:ln w="6350" cap="flat" cmpd="sng" algn="ctr">
          <a:solidFill>
            <a:schemeClr val="dk2">
              <a:hueOff val="0"/>
              <a:satOff val="0"/>
              <a:lumOff val="0"/>
              <a:alphaOff val="0"/>
            </a:schemeClr>
          </a:solidFill>
          <a:prstDash val="solid"/>
          <a:miter lim="800000"/>
        </a:ln>
        <a:effectLst/>
        <a:scene3d>
          <a:camera prst="orthographicFront"/>
          <a:lightRig rig="threePt" dir="t"/>
        </a:scene3d>
        <a:sp3d>
          <a:bevelT/>
          <a:bevelB/>
        </a:sp3d>
      </dsp:spPr>
      <dsp:style>
        <a:lnRef idx="1">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63377B-DD4F-4154-B188-8AD30B3D9338}">
      <dsp:nvSpPr>
        <dsp:cNvPr id="0" name=""/>
        <dsp:cNvSpPr/>
      </dsp:nvSpPr>
      <dsp:spPr>
        <a:xfrm>
          <a:off x="4570531" y="2612621"/>
          <a:ext cx="3193203" cy="3193203"/>
        </a:xfrm>
        <a:prstGeom prst="gear9">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s-ES" sz="1900" b="1" kern="1200" dirty="0"/>
            <a:t>Optimización del despacho a mínimo costo respetando la restricciones operativas</a:t>
          </a:r>
        </a:p>
      </dsp:txBody>
      <dsp:txXfrm>
        <a:off x="5212507" y="3360614"/>
        <a:ext cx="1909251" cy="1641372"/>
      </dsp:txXfrm>
    </dsp:sp>
    <dsp:sp modelId="{0C2F1AEA-9EA7-428A-B792-C970A424E435}">
      <dsp:nvSpPr>
        <dsp:cNvPr id="0" name=""/>
        <dsp:cNvSpPr/>
      </dsp:nvSpPr>
      <dsp:spPr>
        <a:xfrm>
          <a:off x="2712667" y="1857864"/>
          <a:ext cx="2322330" cy="2322330"/>
        </a:xfrm>
        <a:prstGeom prst="gear6">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s-ES" sz="1900" b="1" kern="1200" dirty="0"/>
            <a:t>Análisis Eléctrico</a:t>
          </a:r>
        </a:p>
      </dsp:txBody>
      <dsp:txXfrm>
        <a:off x="3297321" y="2446051"/>
        <a:ext cx="1153022" cy="1145956"/>
      </dsp:txXfrm>
    </dsp:sp>
    <dsp:sp modelId="{406D1B40-4005-4594-A732-FDEFD820DABD}">
      <dsp:nvSpPr>
        <dsp:cNvPr id="0" name=""/>
        <dsp:cNvSpPr/>
      </dsp:nvSpPr>
      <dsp:spPr>
        <a:xfrm rot="20700000">
          <a:off x="4013409" y="255693"/>
          <a:ext cx="2275409" cy="2275409"/>
        </a:xfrm>
        <a:prstGeom prst="gear6">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s-ES" sz="1900" b="1" kern="1200" dirty="0"/>
            <a:t>Análisis Energético</a:t>
          </a:r>
        </a:p>
      </dsp:txBody>
      <dsp:txXfrm rot="-20700000">
        <a:off x="4512473" y="754757"/>
        <a:ext cx="1277281" cy="1277281"/>
      </dsp:txXfrm>
    </dsp:sp>
    <dsp:sp modelId="{900ED862-0D03-46A1-B571-BED9BAD011FE}">
      <dsp:nvSpPr>
        <dsp:cNvPr id="0" name=""/>
        <dsp:cNvSpPr/>
      </dsp:nvSpPr>
      <dsp:spPr>
        <a:xfrm>
          <a:off x="4343076" y="2120419"/>
          <a:ext cx="4087300" cy="4087300"/>
        </a:xfrm>
        <a:prstGeom prst="circularArrow">
          <a:avLst>
            <a:gd name="adj1" fmla="val 4687"/>
            <a:gd name="adj2" fmla="val 299029"/>
            <a:gd name="adj3" fmla="val 2544756"/>
            <a:gd name="adj4" fmla="val 15801007"/>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AF9C5F-2ACC-4117-A879-2E7A1FF253A3}">
      <dsp:nvSpPr>
        <dsp:cNvPr id="0" name=""/>
        <dsp:cNvSpPr/>
      </dsp:nvSpPr>
      <dsp:spPr>
        <a:xfrm>
          <a:off x="2301387" y="1337104"/>
          <a:ext cx="2969679" cy="2969679"/>
        </a:xfrm>
        <a:prstGeom prst="leftCircularArrow">
          <a:avLst>
            <a:gd name="adj1" fmla="val 6452"/>
            <a:gd name="adj2" fmla="val 429999"/>
            <a:gd name="adj3" fmla="val 10489124"/>
            <a:gd name="adj4" fmla="val 14837806"/>
            <a:gd name="adj5" fmla="val 7527"/>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D53181-0235-41E7-8EC5-16C5D01A31C1}">
      <dsp:nvSpPr>
        <dsp:cNvPr id="0" name=""/>
        <dsp:cNvSpPr/>
      </dsp:nvSpPr>
      <dsp:spPr>
        <a:xfrm>
          <a:off x="3487083" y="-249622"/>
          <a:ext cx="3201912" cy="3201912"/>
        </a:xfrm>
        <a:prstGeom prst="circularArrow">
          <a:avLst>
            <a:gd name="adj1" fmla="val 5984"/>
            <a:gd name="adj2" fmla="val 394124"/>
            <a:gd name="adj3" fmla="val 13313824"/>
            <a:gd name="adj4" fmla="val 10508221"/>
            <a:gd name="adj5" fmla="val 6981"/>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7.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2E9621-80D1-444C-AC71-A21ADF463F58}" type="datetimeFigureOut">
              <a:rPr lang="en-US" smtClean="0"/>
              <a:t>3/13/2019</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022D17-A9FD-456C-85B0-954C29435689}" type="slidenum">
              <a:rPr lang="en-US" smtClean="0"/>
              <a:t>‹#›</a:t>
            </a:fld>
            <a:endParaRPr lang="en-US"/>
          </a:p>
        </p:txBody>
      </p:sp>
    </p:spTree>
    <p:extLst>
      <p:ext uri="{BB962C8B-B14F-4D97-AF65-F5344CB8AC3E}">
        <p14:creationId xmlns:p14="http://schemas.microsoft.com/office/powerpoint/2010/main" val="106040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1</a:t>
            </a:fld>
            <a:endParaRPr lang="en-US"/>
          </a:p>
        </p:txBody>
      </p:sp>
    </p:spTree>
    <p:extLst>
      <p:ext uri="{BB962C8B-B14F-4D97-AF65-F5344CB8AC3E}">
        <p14:creationId xmlns:p14="http://schemas.microsoft.com/office/powerpoint/2010/main" val="2848037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sz="1200" kern="1200" dirty="0">
                <a:solidFill>
                  <a:schemeClr val="tx1"/>
                </a:solidFill>
                <a:effectLst/>
                <a:latin typeface="+mn-lt"/>
                <a:ea typeface="+mn-ea"/>
                <a:cs typeface="+mn-cs"/>
              </a:rPr>
              <a:t>El costo de generación es variable debido a que las centrales convierten combustibles (carbón, fuel oíl, gas natural) en energía eléctrica con eficiencias que pueden ser muy distintas</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7</a:t>
            </a:fld>
            <a:endParaRPr lang="en-US"/>
          </a:p>
        </p:txBody>
      </p:sp>
    </p:spTree>
    <p:extLst>
      <p:ext uri="{BB962C8B-B14F-4D97-AF65-F5344CB8AC3E}">
        <p14:creationId xmlns:p14="http://schemas.microsoft.com/office/powerpoint/2010/main" val="1193664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Hay que destacar de</a:t>
            </a:r>
            <a:r>
              <a:rPr lang="es-DO" baseline="0" dirty="0"/>
              <a:t> los año 2016 y 2017 el aporte considerable de </a:t>
            </a:r>
            <a:r>
              <a:rPr lang="es-DO" baseline="0" dirty="0" err="1"/>
              <a:t>hidro</a:t>
            </a:r>
            <a:r>
              <a:rPr lang="es-DO" baseline="0" dirty="0"/>
              <a:t> pero en 2018 por la salida de AES su aporte se reduce en comparación con los aportes de las otras centrales térmicas.</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9</a:t>
            </a:fld>
            <a:endParaRPr lang="en-US"/>
          </a:p>
        </p:txBody>
      </p:sp>
    </p:spTree>
    <p:extLst>
      <p:ext uri="{BB962C8B-B14F-4D97-AF65-F5344CB8AC3E}">
        <p14:creationId xmlns:p14="http://schemas.microsoft.com/office/powerpoint/2010/main" val="3667283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12</a:t>
            </a:fld>
            <a:endParaRPr lang="en-US"/>
          </a:p>
        </p:txBody>
      </p:sp>
    </p:spTree>
    <p:extLst>
      <p:ext uri="{BB962C8B-B14F-4D97-AF65-F5344CB8AC3E}">
        <p14:creationId xmlns:p14="http://schemas.microsoft.com/office/powerpoint/2010/main" val="188056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13</a:t>
            </a:fld>
            <a:endParaRPr lang="en-US"/>
          </a:p>
        </p:txBody>
      </p:sp>
    </p:spTree>
    <p:extLst>
      <p:ext uri="{BB962C8B-B14F-4D97-AF65-F5344CB8AC3E}">
        <p14:creationId xmlns:p14="http://schemas.microsoft.com/office/powerpoint/2010/main" val="2260026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14</a:t>
            </a:fld>
            <a:endParaRPr lang="en-US"/>
          </a:p>
        </p:txBody>
      </p:sp>
    </p:spTree>
    <p:extLst>
      <p:ext uri="{BB962C8B-B14F-4D97-AF65-F5344CB8AC3E}">
        <p14:creationId xmlns:p14="http://schemas.microsoft.com/office/powerpoint/2010/main" val="428460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15</a:t>
            </a:fld>
            <a:endParaRPr lang="en-US"/>
          </a:p>
        </p:txBody>
      </p:sp>
    </p:spTree>
    <p:extLst>
      <p:ext uri="{BB962C8B-B14F-4D97-AF65-F5344CB8AC3E}">
        <p14:creationId xmlns:p14="http://schemas.microsoft.com/office/powerpoint/2010/main" val="4030220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90CCA9-1A06-44AC-9968-2725A32D066B}" type="slidenum">
              <a:rPr lang="es-DO" smtClean="0"/>
              <a:pPr>
                <a:defRPr/>
              </a:pPr>
              <a:t>25</a:t>
            </a:fld>
            <a:endParaRPr lang="es-DO"/>
          </a:p>
        </p:txBody>
      </p:sp>
    </p:spTree>
    <p:extLst>
      <p:ext uri="{BB962C8B-B14F-4D97-AF65-F5344CB8AC3E}">
        <p14:creationId xmlns:p14="http://schemas.microsoft.com/office/powerpoint/2010/main" val="2287044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26</a:t>
            </a:fld>
            <a:endParaRPr lang="en-US"/>
          </a:p>
        </p:txBody>
      </p:sp>
    </p:spTree>
    <p:extLst>
      <p:ext uri="{BB962C8B-B14F-4D97-AF65-F5344CB8AC3E}">
        <p14:creationId xmlns:p14="http://schemas.microsoft.com/office/powerpoint/2010/main" val="3210418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Hay</a:t>
            </a:r>
            <a:r>
              <a:rPr lang="es-DO" baseline="0" dirty="0"/>
              <a:t> que destacar que en la actualidad el MOPERD solo se usa en el PLP</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28</a:t>
            </a:fld>
            <a:endParaRPr lang="en-US"/>
          </a:p>
        </p:txBody>
      </p:sp>
    </p:spTree>
    <p:extLst>
      <p:ext uri="{BB962C8B-B14F-4D97-AF65-F5344CB8AC3E}">
        <p14:creationId xmlns:p14="http://schemas.microsoft.com/office/powerpoint/2010/main" val="4247972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Hay</a:t>
            </a:r>
            <a:r>
              <a:rPr lang="es-DO" baseline="0" dirty="0"/>
              <a:t> que destacar que en la actualidad el MOPERD solo se usa en el PLP</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29</a:t>
            </a:fld>
            <a:endParaRPr lang="en-US"/>
          </a:p>
        </p:txBody>
      </p:sp>
    </p:spTree>
    <p:extLst>
      <p:ext uri="{BB962C8B-B14F-4D97-AF65-F5344CB8AC3E}">
        <p14:creationId xmlns:p14="http://schemas.microsoft.com/office/powerpoint/2010/main" val="3727372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Hay</a:t>
            </a:r>
            <a:r>
              <a:rPr lang="es-DO" baseline="0" dirty="0"/>
              <a:t> que destacar que en la actualidad el MOPERD solo se usa en el PLP</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30</a:t>
            </a:fld>
            <a:endParaRPr lang="en-US"/>
          </a:p>
        </p:txBody>
      </p:sp>
    </p:spTree>
    <p:extLst>
      <p:ext uri="{BB962C8B-B14F-4D97-AF65-F5344CB8AC3E}">
        <p14:creationId xmlns:p14="http://schemas.microsoft.com/office/powerpoint/2010/main" val="310146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F3923B-FBB4-456E-B446-6691A831C11C}" type="slidenum">
              <a:rPr smtClean="0"/>
              <a:pPr fontAlgn="base">
                <a:spcBef>
                  <a:spcPct val="0"/>
                </a:spcBef>
                <a:spcAft>
                  <a:spcPct val="0"/>
                </a:spcAft>
              </a:pPr>
              <a:t>35</a:t>
            </a:fld>
            <a:endParaRPr/>
          </a:p>
        </p:txBody>
      </p:sp>
    </p:spTree>
    <p:extLst>
      <p:ext uri="{BB962C8B-B14F-4D97-AF65-F5344CB8AC3E}">
        <p14:creationId xmlns:p14="http://schemas.microsoft.com/office/powerpoint/2010/main" val="3928800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25DD40E8-1935-416E-9FF0-F029D19D07B0}" type="slidenum">
              <a:rPr lang="es-DO"/>
              <a:pPr/>
              <a:t>37</a:t>
            </a:fld>
            <a:endParaRPr lang="es-DO"/>
          </a:p>
        </p:txBody>
      </p:sp>
      <p:sp>
        <p:nvSpPr>
          <p:cNvPr id="163843" name="Rectangle 2"/>
          <p:cNvSpPr>
            <a:spLocks noGrp="1" noRot="1" noChangeAspect="1" noChangeArrowheads="1" noTextEdit="1"/>
          </p:cNvSpPr>
          <p:nvPr>
            <p:ph type="sldImg"/>
          </p:nvPr>
        </p:nvSpPr>
        <p:spPr>
          <a:xfrm>
            <a:off x="407988" y="696913"/>
            <a:ext cx="6197600" cy="3486150"/>
          </a:xfrm>
          <a:ln/>
        </p:spPr>
      </p:sp>
      <p:sp>
        <p:nvSpPr>
          <p:cNvPr id="163844" name="Rectangle 3"/>
          <p:cNvSpPr>
            <a:spLocks noGrp="1" noChangeArrowheads="1"/>
          </p:cNvSpPr>
          <p:nvPr>
            <p:ph type="body" idx="1"/>
          </p:nvPr>
        </p:nvSpPr>
        <p:spPr>
          <a:xfrm>
            <a:off x="934720" y="4419018"/>
            <a:ext cx="5140960" cy="278754"/>
          </a:xfrm>
          <a:noFill/>
          <a:ln/>
        </p:spPr>
        <p:txBody>
          <a:bodyPr>
            <a:spAutoFit/>
          </a:bodyPr>
          <a:lstStyle/>
          <a:p>
            <a:pPr eaLnBrk="1" hangingPunct="1"/>
            <a:endParaRPr lang="es-ES_tradnl"/>
          </a:p>
        </p:txBody>
      </p:sp>
    </p:spTree>
    <p:extLst>
      <p:ext uri="{BB962C8B-B14F-4D97-AF65-F5344CB8AC3E}">
        <p14:creationId xmlns:p14="http://schemas.microsoft.com/office/powerpoint/2010/main" val="1621528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Debo verificar en el libro el concepto para</a:t>
            </a:r>
            <a:r>
              <a:rPr lang="es-DO" baseline="0" dirty="0"/>
              <a:t> mayor entendimiento.</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41</a:t>
            </a:fld>
            <a:endParaRPr lang="en-US"/>
          </a:p>
        </p:txBody>
      </p:sp>
    </p:spTree>
    <p:extLst>
      <p:ext uri="{BB962C8B-B14F-4D97-AF65-F5344CB8AC3E}">
        <p14:creationId xmlns:p14="http://schemas.microsoft.com/office/powerpoint/2010/main" val="2735200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Buscar la grafica de la curva monótona</a:t>
            </a:r>
            <a:r>
              <a:rPr lang="es-DO" baseline="0" dirty="0"/>
              <a:t> usada en la licitación.</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42</a:t>
            </a:fld>
            <a:endParaRPr lang="en-US"/>
          </a:p>
        </p:txBody>
      </p:sp>
    </p:spTree>
    <p:extLst>
      <p:ext uri="{BB962C8B-B14F-4D97-AF65-F5344CB8AC3E}">
        <p14:creationId xmlns:p14="http://schemas.microsoft.com/office/powerpoint/2010/main" val="4124067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Buscar la grafica de la curva monótona</a:t>
            </a:r>
            <a:r>
              <a:rPr lang="es-DO" baseline="0" dirty="0"/>
              <a:t> usada en la licitación.</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43</a:t>
            </a:fld>
            <a:endParaRPr lang="en-US"/>
          </a:p>
        </p:txBody>
      </p:sp>
    </p:spTree>
    <p:extLst>
      <p:ext uri="{BB962C8B-B14F-4D97-AF65-F5344CB8AC3E}">
        <p14:creationId xmlns:p14="http://schemas.microsoft.com/office/powerpoint/2010/main" val="3275988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Buscar</a:t>
            </a:r>
            <a:r>
              <a:rPr lang="es-DO" baseline="0" dirty="0"/>
              <a:t> en los datos utilizados en el MOPERD para la licitación, adicionar un ejemplo</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44</a:t>
            </a:fld>
            <a:endParaRPr lang="en-US"/>
          </a:p>
        </p:txBody>
      </p:sp>
    </p:spTree>
    <p:extLst>
      <p:ext uri="{BB962C8B-B14F-4D97-AF65-F5344CB8AC3E}">
        <p14:creationId xmlns:p14="http://schemas.microsoft.com/office/powerpoint/2010/main" val="2652878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Buscar</a:t>
            </a:r>
            <a:r>
              <a:rPr lang="es-DO" baseline="0" dirty="0"/>
              <a:t> en los datos utilizados en el MOPERD para la licitación, adicionar un ejemplo</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45</a:t>
            </a:fld>
            <a:endParaRPr lang="en-US"/>
          </a:p>
        </p:txBody>
      </p:sp>
    </p:spTree>
    <p:extLst>
      <p:ext uri="{BB962C8B-B14F-4D97-AF65-F5344CB8AC3E}">
        <p14:creationId xmlns:p14="http://schemas.microsoft.com/office/powerpoint/2010/main" val="1065359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Buscar</a:t>
            </a:r>
            <a:r>
              <a:rPr lang="es-DO" baseline="0" dirty="0"/>
              <a:t> en los datos utilizados en el MOPERD para la licitación, adicionar un ejemplo</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46</a:t>
            </a:fld>
            <a:endParaRPr lang="en-US"/>
          </a:p>
        </p:txBody>
      </p:sp>
    </p:spTree>
    <p:extLst>
      <p:ext uri="{BB962C8B-B14F-4D97-AF65-F5344CB8AC3E}">
        <p14:creationId xmlns:p14="http://schemas.microsoft.com/office/powerpoint/2010/main" val="1898563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Buscar</a:t>
            </a:r>
            <a:r>
              <a:rPr lang="es-DO" baseline="0" dirty="0"/>
              <a:t> en los datos utilizados en el MOPERD para la licitación, adicionar un ejemplo</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47</a:t>
            </a:fld>
            <a:endParaRPr lang="en-US"/>
          </a:p>
        </p:txBody>
      </p:sp>
    </p:spTree>
    <p:extLst>
      <p:ext uri="{BB962C8B-B14F-4D97-AF65-F5344CB8AC3E}">
        <p14:creationId xmlns:p14="http://schemas.microsoft.com/office/powerpoint/2010/main" val="628365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Buscar</a:t>
            </a:r>
            <a:r>
              <a:rPr lang="es-DO" baseline="0" dirty="0"/>
              <a:t> en los datos utilizados en el MOPERD para la licitación, adicionar un ejemplo</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48</a:t>
            </a:fld>
            <a:endParaRPr lang="en-US"/>
          </a:p>
        </p:txBody>
      </p:sp>
    </p:spTree>
    <p:extLst>
      <p:ext uri="{BB962C8B-B14F-4D97-AF65-F5344CB8AC3E}">
        <p14:creationId xmlns:p14="http://schemas.microsoft.com/office/powerpoint/2010/main" val="2278997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D67DEB74-6F9E-4711-A5E8-68DEC8B1C5A4}" type="slidenum">
              <a:rPr lang="es-DO"/>
              <a:pPr/>
              <a:t>53</a:t>
            </a:fld>
            <a:endParaRPr lang="es-DO"/>
          </a:p>
        </p:txBody>
      </p:sp>
      <p:sp>
        <p:nvSpPr>
          <p:cNvPr id="166915" name="Rectangle 2"/>
          <p:cNvSpPr>
            <a:spLocks noGrp="1" noRot="1" noChangeAspect="1" noChangeArrowheads="1" noTextEdit="1"/>
          </p:cNvSpPr>
          <p:nvPr>
            <p:ph type="sldImg"/>
          </p:nvPr>
        </p:nvSpPr>
        <p:spPr>
          <a:xfrm>
            <a:off x="407988" y="696913"/>
            <a:ext cx="6197600" cy="3486150"/>
          </a:xfrm>
          <a:ln/>
        </p:spPr>
      </p:sp>
      <p:sp>
        <p:nvSpPr>
          <p:cNvPr id="166916" name="Rectangle 3"/>
          <p:cNvSpPr>
            <a:spLocks noGrp="1" noChangeArrowheads="1"/>
          </p:cNvSpPr>
          <p:nvPr>
            <p:ph type="body" idx="1"/>
          </p:nvPr>
        </p:nvSpPr>
        <p:spPr>
          <a:xfrm>
            <a:off x="934720" y="4419018"/>
            <a:ext cx="5140960" cy="278754"/>
          </a:xfrm>
          <a:noFill/>
          <a:ln/>
        </p:spPr>
        <p:txBody>
          <a:bodyPr>
            <a:spAutoFit/>
          </a:bodyPr>
          <a:lstStyle/>
          <a:p>
            <a:pPr eaLnBrk="1" hangingPunct="1"/>
            <a:endParaRPr lang="es-ES_tradnl" dirty="0"/>
          </a:p>
        </p:txBody>
      </p:sp>
    </p:spTree>
    <p:extLst>
      <p:ext uri="{BB962C8B-B14F-4D97-AF65-F5344CB8AC3E}">
        <p14:creationId xmlns:p14="http://schemas.microsoft.com/office/powerpoint/2010/main" val="34105142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Ver como se usa actualmente</a:t>
            </a:r>
            <a:r>
              <a:rPr lang="es-DO" baseline="0" dirty="0"/>
              <a:t> en el MOPERD</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55</a:t>
            </a:fld>
            <a:endParaRPr lang="en-US"/>
          </a:p>
        </p:txBody>
      </p:sp>
    </p:spTree>
    <p:extLst>
      <p:ext uri="{BB962C8B-B14F-4D97-AF65-F5344CB8AC3E}">
        <p14:creationId xmlns:p14="http://schemas.microsoft.com/office/powerpoint/2010/main" val="4195700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Colocar el PMM</a:t>
            </a:r>
            <a:r>
              <a:rPr lang="es-DO" baseline="0" dirty="0"/>
              <a:t> 2018</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57</a:t>
            </a:fld>
            <a:endParaRPr lang="en-US"/>
          </a:p>
        </p:txBody>
      </p:sp>
    </p:spTree>
    <p:extLst>
      <p:ext uri="{BB962C8B-B14F-4D97-AF65-F5344CB8AC3E}">
        <p14:creationId xmlns:p14="http://schemas.microsoft.com/office/powerpoint/2010/main" val="1711847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BF1408BC-D675-428D-BC41-C647D6A9D876}" type="slidenum">
              <a:rPr lang="es-DO"/>
              <a:pPr/>
              <a:t>58</a:t>
            </a:fld>
            <a:endParaRPr lang="es-DO"/>
          </a:p>
        </p:txBody>
      </p:sp>
      <p:sp>
        <p:nvSpPr>
          <p:cNvPr id="169987" name="Rectangle 2"/>
          <p:cNvSpPr>
            <a:spLocks noGrp="1" noRot="1" noChangeAspect="1" noChangeArrowheads="1" noTextEdit="1"/>
          </p:cNvSpPr>
          <p:nvPr>
            <p:ph type="sldImg"/>
          </p:nvPr>
        </p:nvSpPr>
        <p:spPr>
          <a:xfrm>
            <a:off x="407988" y="696913"/>
            <a:ext cx="6197600" cy="3486150"/>
          </a:xfrm>
          <a:ln/>
        </p:spPr>
      </p:sp>
      <p:sp>
        <p:nvSpPr>
          <p:cNvPr id="169988" name="Rectangle 3"/>
          <p:cNvSpPr>
            <a:spLocks noGrp="1" noChangeArrowheads="1"/>
          </p:cNvSpPr>
          <p:nvPr>
            <p:ph type="body" idx="1"/>
          </p:nvPr>
        </p:nvSpPr>
        <p:spPr>
          <a:xfrm>
            <a:off x="934720" y="4419018"/>
            <a:ext cx="5140960" cy="245322"/>
          </a:xfrm>
          <a:noFill/>
          <a:ln/>
        </p:spPr>
        <p:txBody>
          <a:bodyPr/>
          <a:lstStyle/>
          <a:p>
            <a:pPr eaLnBrk="1" hangingPunct="1"/>
            <a:endParaRPr lang="es-ES_tradnl"/>
          </a:p>
        </p:txBody>
      </p:sp>
    </p:spTree>
    <p:extLst>
      <p:ext uri="{BB962C8B-B14F-4D97-AF65-F5344CB8AC3E}">
        <p14:creationId xmlns:p14="http://schemas.microsoft.com/office/powerpoint/2010/main" val="58039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20E01C34-429A-4DAC-8C94-C6548E186D68}" type="slidenum">
              <a:rPr lang="es-DO"/>
              <a:pPr/>
              <a:t>62</a:t>
            </a:fld>
            <a:endParaRPr lang="es-DO"/>
          </a:p>
        </p:txBody>
      </p:sp>
      <p:sp>
        <p:nvSpPr>
          <p:cNvPr id="171011" name="Rectangle 2"/>
          <p:cNvSpPr>
            <a:spLocks noGrp="1" noRot="1" noChangeAspect="1" noChangeArrowheads="1" noTextEdit="1"/>
          </p:cNvSpPr>
          <p:nvPr>
            <p:ph type="sldImg"/>
          </p:nvPr>
        </p:nvSpPr>
        <p:spPr>
          <a:xfrm>
            <a:off x="407988" y="696913"/>
            <a:ext cx="6197600" cy="3486150"/>
          </a:xfrm>
          <a:ln/>
        </p:spPr>
      </p:sp>
      <p:sp>
        <p:nvSpPr>
          <p:cNvPr id="171012" name="Rectangle 3"/>
          <p:cNvSpPr>
            <a:spLocks noGrp="1" noChangeArrowheads="1"/>
          </p:cNvSpPr>
          <p:nvPr>
            <p:ph type="body" idx="1"/>
          </p:nvPr>
        </p:nvSpPr>
        <p:spPr>
          <a:xfrm>
            <a:off x="934720" y="4419018"/>
            <a:ext cx="5140960" cy="245322"/>
          </a:xfrm>
          <a:noFill/>
          <a:ln/>
        </p:spPr>
        <p:txBody>
          <a:bodyPr/>
          <a:lstStyle/>
          <a:p>
            <a:pPr eaLnBrk="1" hangingPunct="1"/>
            <a:endParaRPr lang="es-ES_tradnl"/>
          </a:p>
        </p:txBody>
      </p:sp>
    </p:spTree>
    <p:extLst>
      <p:ext uri="{BB962C8B-B14F-4D97-AF65-F5344CB8AC3E}">
        <p14:creationId xmlns:p14="http://schemas.microsoft.com/office/powerpoint/2010/main" val="767572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63</a:t>
            </a:fld>
            <a:endParaRPr lang="en-US"/>
          </a:p>
        </p:txBody>
      </p:sp>
    </p:spTree>
    <p:extLst>
      <p:ext uri="{BB962C8B-B14F-4D97-AF65-F5344CB8AC3E}">
        <p14:creationId xmlns:p14="http://schemas.microsoft.com/office/powerpoint/2010/main" val="24912784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588654D1-62F5-464C-88D1-A481AE094DA2}" type="slidenum">
              <a:rPr lang="es-DO"/>
              <a:pPr/>
              <a:t>89</a:t>
            </a:fld>
            <a:endParaRPr lang="es-DO"/>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20327543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588654D1-62F5-464C-88D1-A481AE094DA2}" type="slidenum">
              <a:rPr lang="es-DO"/>
              <a:pPr/>
              <a:t>90</a:t>
            </a:fld>
            <a:endParaRPr lang="es-DO"/>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18098070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FE80B745-EF81-4423-A97E-B9E9FD9D4735}" type="slidenum">
              <a:rPr lang="es-DO"/>
              <a:pPr/>
              <a:t>91</a:t>
            </a:fld>
            <a:endParaRPr lang="es-DO"/>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22296097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Buscar un grafico</a:t>
            </a:r>
            <a:r>
              <a:rPr lang="es-DO" baseline="0" dirty="0"/>
              <a:t> mas reciente </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92</a:t>
            </a:fld>
            <a:endParaRPr lang="en-US"/>
          </a:p>
        </p:txBody>
      </p:sp>
    </p:spTree>
    <p:extLst>
      <p:ext uri="{BB962C8B-B14F-4D97-AF65-F5344CB8AC3E}">
        <p14:creationId xmlns:p14="http://schemas.microsoft.com/office/powerpoint/2010/main" val="6368275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10A26F57-C1A3-4DC9-88E0-70F917E67396}" type="slidenum">
              <a:rPr lang="es-DO"/>
              <a:pPr/>
              <a:t>93</a:t>
            </a:fld>
            <a:endParaRPr lang="es-DO"/>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38689927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FDD85D6D-D338-4765-AD38-FDD5922B54CB}" type="slidenum">
              <a:rPr lang="es-DO"/>
              <a:pPr/>
              <a:t>94</a:t>
            </a:fld>
            <a:endParaRPr lang="es-DO"/>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12925116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8D348B6D-E502-42C9-9B86-6DA6804A34D6}" type="slidenum">
              <a:rPr lang="es-DO"/>
              <a:pPr/>
              <a:t>95</a:t>
            </a:fld>
            <a:endParaRPr lang="es-DO"/>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39483300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Buscar la</a:t>
            </a:r>
            <a:r>
              <a:rPr lang="es-DO" baseline="0" dirty="0"/>
              <a:t> definición actualizada de RSF según borrador de ley</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97</a:t>
            </a:fld>
            <a:endParaRPr lang="en-US"/>
          </a:p>
        </p:txBody>
      </p:sp>
    </p:spTree>
    <p:extLst>
      <p:ext uri="{BB962C8B-B14F-4D97-AF65-F5344CB8AC3E}">
        <p14:creationId xmlns:p14="http://schemas.microsoft.com/office/powerpoint/2010/main" val="21813610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913198F8-B0C1-4A7F-83BB-A61D238D1180}" type="slidenum">
              <a:rPr lang="es-DO"/>
              <a:pPr/>
              <a:t>99</a:t>
            </a:fld>
            <a:endParaRPr lang="es-DO"/>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xfrm>
            <a:off x="934720" y="4415790"/>
            <a:ext cx="5140960" cy="4183380"/>
          </a:xfrm>
          <a:noFill/>
          <a:ln/>
        </p:spPr>
        <p:txBody>
          <a:bodyPr/>
          <a:lstStyle/>
          <a:p>
            <a:pPr eaLnBrk="1" hangingPunct="1"/>
            <a:r>
              <a:rPr lang="es-DO" dirty="0"/>
              <a:t>Colocarle</a:t>
            </a:r>
            <a:r>
              <a:rPr lang="es-DO" baseline="0" dirty="0"/>
              <a:t> las salidas del PSO y PDO, además hacer una corrida de ejemplo con los datos enviados por el OC.</a:t>
            </a:r>
            <a:endParaRPr lang="es-DO" dirty="0"/>
          </a:p>
        </p:txBody>
      </p:sp>
    </p:spTree>
    <p:extLst>
      <p:ext uri="{BB962C8B-B14F-4D97-AF65-F5344CB8AC3E}">
        <p14:creationId xmlns:p14="http://schemas.microsoft.com/office/powerpoint/2010/main" val="8888513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ACTUALIZARLO</a:t>
            </a:r>
          </a:p>
        </p:txBody>
      </p:sp>
      <p:sp>
        <p:nvSpPr>
          <p:cNvPr id="4" name="Marcador de número de diapositiva 3"/>
          <p:cNvSpPr>
            <a:spLocks noGrp="1"/>
          </p:cNvSpPr>
          <p:nvPr>
            <p:ph type="sldNum" sz="quarter" idx="10"/>
          </p:nvPr>
        </p:nvSpPr>
        <p:spPr/>
        <p:txBody>
          <a:bodyPr/>
          <a:lstStyle/>
          <a:p>
            <a:fld id="{6A022D17-A9FD-456C-85B0-954C29435689}" type="slidenum">
              <a:rPr lang="en-US" smtClean="0"/>
              <a:t>100</a:t>
            </a:fld>
            <a:endParaRPr lang="en-US"/>
          </a:p>
        </p:txBody>
      </p:sp>
    </p:spTree>
    <p:extLst>
      <p:ext uri="{BB962C8B-B14F-4D97-AF65-F5344CB8AC3E}">
        <p14:creationId xmlns:p14="http://schemas.microsoft.com/office/powerpoint/2010/main" val="1386546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30AEC9B6-F480-498A-B132-65BC4F5BB33F}" type="slidenum">
              <a:rPr lang="es-DO"/>
              <a:pPr/>
              <a:t>101</a:t>
            </a:fld>
            <a:endParaRPr lang="es-DO"/>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32252972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F3923B-FBB4-456E-B446-6691A831C11C}" type="slidenum">
              <a:rPr smtClean="0"/>
              <a:pPr fontAlgn="base">
                <a:spcBef>
                  <a:spcPct val="0"/>
                </a:spcBef>
                <a:spcAft>
                  <a:spcPct val="0"/>
                </a:spcAft>
              </a:pPr>
              <a:t>106</a:t>
            </a:fld>
            <a:endParaRPr/>
          </a:p>
        </p:txBody>
      </p:sp>
    </p:spTree>
    <p:extLst>
      <p:ext uri="{BB962C8B-B14F-4D97-AF65-F5344CB8AC3E}">
        <p14:creationId xmlns:p14="http://schemas.microsoft.com/office/powerpoint/2010/main" val="7764179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F3923B-FBB4-456E-B446-6691A831C11C}" type="slidenum">
              <a:rPr smtClean="0"/>
              <a:pPr fontAlgn="base">
                <a:spcBef>
                  <a:spcPct val="0"/>
                </a:spcBef>
                <a:spcAft>
                  <a:spcPct val="0"/>
                </a:spcAft>
              </a:pPr>
              <a:t>107</a:t>
            </a:fld>
            <a:endParaRPr/>
          </a:p>
        </p:txBody>
      </p:sp>
    </p:spTree>
    <p:extLst>
      <p:ext uri="{BB962C8B-B14F-4D97-AF65-F5344CB8AC3E}">
        <p14:creationId xmlns:p14="http://schemas.microsoft.com/office/powerpoint/2010/main" val="42583944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F3923B-FBB4-456E-B446-6691A831C11C}" type="slidenum">
              <a:rPr smtClean="0"/>
              <a:pPr fontAlgn="base">
                <a:spcBef>
                  <a:spcPct val="0"/>
                </a:spcBef>
                <a:spcAft>
                  <a:spcPct val="0"/>
                </a:spcAft>
              </a:pPr>
              <a:t>108</a:t>
            </a:fld>
            <a:endParaRPr/>
          </a:p>
        </p:txBody>
      </p:sp>
    </p:spTree>
    <p:extLst>
      <p:ext uri="{BB962C8B-B14F-4D97-AF65-F5344CB8AC3E}">
        <p14:creationId xmlns:p14="http://schemas.microsoft.com/office/powerpoint/2010/main" val="39619273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F3923B-FBB4-456E-B446-6691A831C11C}" type="slidenum">
              <a:rPr smtClean="0"/>
              <a:pPr fontAlgn="base">
                <a:spcBef>
                  <a:spcPct val="0"/>
                </a:spcBef>
                <a:spcAft>
                  <a:spcPct val="0"/>
                </a:spcAft>
              </a:pPr>
              <a:t>109</a:t>
            </a:fld>
            <a:endParaRPr/>
          </a:p>
        </p:txBody>
      </p:sp>
    </p:spTree>
    <p:extLst>
      <p:ext uri="{BB962C8B-B14F-4D97-AF65-F5344CB8AC3E}">
        <p14:creationId xmlns:p14="http://schemas.microsoft.com/office/powerpoint/2010/main" val="34354994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F3923B-FBB4-456E-B446-6691A831C11C}" type="slidenum">
              <a:rPr smtClean="0"/>
              <a:pPr fontAlgn="base">
                <a:spcBef>
                  <a:spcPct val="0"/>
                </a:spcBef>
                <a:spcAft>
                  <a:spcPct val="0"/>
                </a:spcAft>
              </a:pPr>
              <a:t>110</a:t>
            </a:fld>
            <a:endParaRPr/>
          </a:p>
        </p:txBody>
      </p:sp>
    </p:spTree>
    <p:extLst>
      <p:ext uri="{BB962C8B-B14F-4D97-AF65-F5344CB8AC3E}">
        <p14:creationId xmlns:p14="http://schemas.microsoft.com/office/powerpoint/2010/main" val="38474033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14480F3F-3610-4295-BF66-2A46B821F40D}" type="slidenum">
              <a:rPr lang="es-DO"/>
              <a:pPr/>
              <a:t>117</a:t>
            </a:fld>
            <a:endParaRPr lang="es-DO"/>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27266379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Hay</a:t>
            </a:r>
            <a:r>
              <a:rPr lang="es-DO" baseline="0" dirty="0"/>
              <a:t> que adicionar las salidas del </a:t>
            </a:r>
            <a:r>
              <a:rPr lang="es-DO" baseline="0" dirty="0" err="1"/>
              <a:t>DigSilent</a:t>
            </a:r>
            <a:r>
              <a:rPr lang="es-DO" baseline="0" dirty="0"/>
              <a:t>.</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118</a:t>
            </a:fld>
            <a:endParaRPr lang="en-US"/>
          </a:p>
        </p:txBody>
      </p:sp>
    </p:spTree>
    <p:extLst>
      <p:ext uri="{BB962C8B-B14F-4D97-AF65-F5344CB8AC3E}">
        <p14:creationId xmlns:p14="http://schemas.microsoft.com/office/powerpoint/2010/main" val="40976906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DO" dirty="0"/>
              <a:t>Hay</a:t>
            </a:r>
            <a:r>
              <a:rPr lang="es-DO" baseline="0" dirty="0"/>
              <a:t> que adicionar las salidas del </a:t>
            </a:r>
            <a:r>
              <a:rPr lang="es-DO" baseline="0" dirty="0" err="1"/>
              <a:t>DigSilent</a:t>
            </a:r>
            <a:r>
              <a:rPr lang="es-DO" baseline="0" dirty="0"/>
              <a:t>.</a:t>
            </a:r>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119</a:t>
            </a:fld>
            <a:endParaRPr lang="en-US"/>
          </a:p>
        </p:txBody>
      </p:sp>
    </p:spTree>
    <p:extLst>
      <p:ext uri="{BB962C8B-B14F-4D97-AF65-F5344CB8AC3E}">
        <p14:creationId xmlns:p14="http://schemas.microsoft.com/office/powerpoint/2010/main" val="2642360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10"/>
          </p:nvPr>
        </p:nvSpPr>
        <p:spPr/>
        <p:txBody>
          <a:bodyPr/>
          <a:lstStyle/>
          <a:p>
            <a:fld id="{6A022D17-A9FD-456C-85B0-954C29435689}" type="slidenum">
              <a:rPr lang="en-US" smtClean="0"/>
              <a:t>120</a:t>
            </a:fld>
            <a:endParaRPr lang="en-US"/>
          </a:p>
        </p:txBody>
      </p:sp>
    </p:spTree>
    <p:extLst>
      <p:ext uri="{BB962C8B-B14F-4D97-AF65-F5344CB8AC3E}">
        <p14:creationId xmlns:p14="http://schemas.microsoft.com/office/powerpoint/2010/main" val="16997627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5FD49D7E-F3D4-4213-88D3-19449E4E994C}" type="slidenum">
              <a:rPr lang="es-DO"/>
              <a:pPr/>
              <a:t>121</a:t>
            </a:fld>
            <a:endParaRPr lang="es-DO"/>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15936398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35A7A9D2-F079-4015-9FD8-80565215B4E9}" type="slidenum">
              <a:rPr lang="es-DO"/>
              <a:pPr/>
              <a:t>122</a:t>
            </a:fld>
            <a:endParaRPr lang="es-DO"/>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29113698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CA2AF774-D5A7-4E9D-91B5-FF2FA5CF5534}" type="slidenum">
              <a:rPr lang="es-DO"/>
              <a:pPr/>
              <a:t>123</a:t>
            </a:fld>
            <a:endParaRPr lang="es-DO"/>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xfrm>
            <a:off x="934720" y="4415790"/>
            <a:ext cx="5140960" cy="4183380"/>
          </a:xfrm>
          <a:noFill/>
          <a:ln/>
        </p:spPr>
        <p:txBody>
          <a:bodyPr/>
          <a:lstStyle/>
          <a:p>
            <a:pPr eaLnBrk="1" hangingPunct="1"/>
            <a:endParaRPr lang="es-DO"/>
          </a:p>
        </p:txBody>
      </p:sp>
    </p:spTree>
    <p:extLst>
      <p:ext uri="{BB962C8B-B14F-4D97-AF65-F5344CB8AC3E}">
        <p14:creationId xmlns:p14="http://schemas.microsoft.com/office/powerpoint/2010/main" val="3056706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D7486B5D-F208-44B2-9DB1-A244BDB541A9}" type="slidenum">
              <a:rPr lang="es-DO"/>
              <a:pPr/>
              <a:t>124</a:t>
            </a:fld>
            <a:endParaRPr lang="es-DO"/>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xfrm>
            <a:off x="934720" y="4415790"/>
            <a:ext cx="5140960" cy="4183380"/>
          </a:xfrm>
          <a:noFill/>
          <a:ln/>
        </p:spPr>
        <p:txBody>
          <a:bodyPr/>
          <a:lstStyle/>
          <a:p>
            <a:pPr eaLnBrk="1" hangingPunct="1"/>
            <a:r>
              <a:rPr lang="es-DO" dirty="0"/>
              <a:t>Actualizarlo</a:t>
            </a:r>
          </a:p>
        </p:txBody>
      </p:sp>
    </p:spTree>
    <p:extLst>
      <p:ext uri="{BB962C8B-B14F-4D97-AF65-F5344CB8AC3E}">
        <p14:creationId xmlns:p14="http://schemas.microsoft.com/office/powerpoint/2010/main" val="40521978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73E9512-6E8C-4A4E-B477-E3BD5130D8E4}"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66366" y="252412"/>
            <a:ext cx="2225634" cy="625476"/>
          </a:xfrm>
          <a:prstGeom prst="rect">
            <a:avLst/>
          </a:prstGeom>
        </p:spPr>
      </p:pic>
    </p:spTree>
    <p:extLst>
      <p:ext uri="{BB962C8B-B14F-4D97-AF65-F5344CB8AC3E}">
        <p14:creationId xmlns:p14="http://schemas.microsoft.com/office/powerpoint/2010/main" val="1459699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3E9512-6E8C-4A4E-B477-E3BD5130D8E4}"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166914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3E9512-6E8C-4A4E-B477-E3BD5130D8E4}"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79155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3E9512-6E8C-4A4E-B477-E3BD5130D8E4}"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7708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3E9512-6E8C-4A4E-B477-E3BD5130D8E4}" type="datetimeFigureOut">
              <a:rPr lang="en-US" smtClean="0"/>
              <a:t>3/13/2019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71123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3E9512-6E8C-4A4E-B477-E3BD5130D8E4}" type="datetimeFigureOut">
              <a:rPr lang="en-US" smtClean="0"/>
              <a:t>3/13/2019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858481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E9512-6E8C-4A4E-B477-E3BD5130D8E4}" type="datetimeFigureOut">
              <a:rPr lang="en-US" smtClean="0"/>
              <a:t>3/13/2019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1700908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3E9512-6E8C-4A4E-B477-E3BD5130D8E4}"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2021124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3E9512-6E8C-4A4E-B477-E3BD5130D8E4}"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139966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3E9512-6E8C-4A4E-B477-E3BD5130D8E4}"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92625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3E9512-6E8C-4A4E-B477-E3BD5130D8E4}"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a:t>
            </a:fld>
            <a:endParaRPr lang="en-US"/>
          </a:p>
        </p:txBody>
      </p:sp>
    </p:spTree>
    <p:extLst>
      <p:ext uri="{BB962C8B-B14F-4D97-AF65-F5344CB8AC3E}">
        <p14:creationId xmlns:p14="http://schemas.microsoft.com/office/powerpoint/2010/main" val="449617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3B2ED187-03C4-4ADA-85F5-C6FD117960AC}" type="slidenum">
              <a:rPr lang="en-US"/>
              <a:pPr>
                <a:defRPr/>
              </a:pPr>
              <a:t>‹#›</a:t>
            </a:fld>
            <a:endParaRPr lang="en-US"/>
          </a:p>
        </p:txBody>
      </p:sp>
    </p:spTree>
    <p:extLst>
      <p:ext uri="{BB962C8B-B14F-4D97-AF65-F5344CB8AC3E}">
        <p14:creationId xmlns:p14="http://schemas.microsoft.com/office/powerpoint/2010/main" val="4017544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9672CA-16AB-47E6-B8B3-057828CBFA43}" type="slidenum">
              <a:rPr lang="en-US"/>
              <a:pPr>
                <a:defRPr/>
              </a:pPr>
              <a:t>‹#›</a:t>
            </a:fld>
            <a:endParaRPr lang="en-US"/>
          </a:p>
        </p:txBody>
      </p:sp>
    </p:spTree>
    <p:extLst>
      <p:ext uri="{BB962C8B-B14F-4D97-AF65-F5344CB8AC3E}">
        <p14:creationId xmlns:p14="http://schemas.microsoft.com/office/powerpoint/2010/main" val="1805246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ítulo y contenido">
    <p:spTree>
      <p:nvGrpSpPr>
        <p:cNvPr id="1" name=""/>
        <p:cNvGrpSpPr/>
        <p:nvPr/>
      </p:nvGrpSpPr>
      <p:grpSpPr>
        <a:xfrm>
          <a:off x="0" y="0"/>
          <a:ext cx="0" cy="0"/>
          <a:chOff x="0" y="0"/>
          <a:chExt cx="0" cy="0"/>
        </a:xfrm>
      </p:grpSpPr>
      <p:sp>
        <p:nvSpPr>
          <p:cNvPr id="2" name="Title 1"/>
          <p:cNvSpPr>
            <a:spLocks noGrp="1"/>
          </p:cNvSpPr>
          <p:nvPr>
            <p:ph type="title"/>
          </p:nvPr>
        </p:nvSpPr>
        <p:spPr>
          <a:xfrm>
            <a:off x="1016000" y="269632"/>
            <a:ext cx="10769600" cy="1143000"/>
          </a:xfrm>
        </p:spPr>
        <p:txBody>
          <a:bodyPr/>
          <a:lstStyle>
            <a:lvl1pPr algn="l" eaLnBrk="1" latinLnBrk="0" hangingPunct="1">
              <a:defRPr kumimoji="0" lang="es-ES"/>
            </a:lvl1pPr>
          </a:lstStyle>
          <a:p>
            <a:r>
              <a:rPr lang="es-ES"/>
              <a:t>Haga clic para modificar el estilo de título del patrón</a:t>
            </a:r>
          </a:p>
        </p:txBody>
      </p:sp>
      <p:sp>
        <p:nvSpPr>
          <p:cNvPr id="3" name="Content Placeholder 2"/>
          <p:cNvSpPr>
            <a:spLocks noGrp="1"/>
          </p:cNvSpPr>
          <p:nvPr>
            <p:ph idx="1"/>
          </p:nvPr>
        </p:nvSpPr>
        <p:spPr>
          <a:xfrm>
            <a:off x="1016000" y="1596413"/>
            <a:ext cx="10769600" cy="4297363"/>
          </a:xfrm>
        </p:spPr>
        <p:txBody>
          <a:bodyPr>
            <a:normAutofit/>
          </a:bodyPr>
          <a:lstStyle>
            <a:lvl1pPr eaLnBrk="1" latinLnBrk="0" hangingPunct="1">
              <a:defRPr kumimoji="0" lang="es-ES" sz="3200">
                <a:latin typeface="+mn-lt"/>
              </a:defRPr>
            </a:lvl1pPr>
            <a:lvl2pPr eaLnBrk="1" latinLnBrk="0" hangingPunct="1">
              <a:defRPr kumimoji="0" lang="es-ES" sz="2800">
                <a:latin typeface="+mn-lt"/>
              </a:defRPr>
            </a:lvl2pPr>
            <a:lvl3pPr eaLnBrk="1" latinLnBrk="0" hangingPunct="1">
              <a:defRPr kumimoji="0" lang="es-ES" sz="2400">
                <a:latin typeface="+mn-lt"/>
              </a:defRPr>
            </a:lvl3pPr>
            <a:lvl4pPr eaLnBrk="1" latinLnBrk="0" hangingPunct="1">
              <a:defRPr kumimoji="0" lang="es-ES" sz="2400">
                <a:latin typeface="+mn-lt"/>
              </a:defRPr>
            </a:lvl4pPr>
            <a:lvl5pPr eaLnBrk="1" latinLnBrk="0" hangingPunct="1">
              <a:defRPr kumimoji="0" lang="es-ES" sz="2400">
                <a:latin typeface="+mn-lt"/>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lvl1pPr>
              <a:defRPr/>
            </a:lvl1pPr>
          </a:lstStyle>
          <a:p>
            <a:pPr>
              <a:defRPr/>
            </a:pPr>
            <a:r>
              <a:rPr lang="en-US"/>
              <a:t>26/06/2011</a:t>
            </a:r>
            <a:endParaRPr/>
          </a:p>
        </p:txBody>
      </p:sp>
      <p:sp>
        <p:nvSpPr>
          <p:cNvPr id="6" name="Slide Number Placeholder 5"/>
          <p:cNvSpPr>
            <a:spLocks noGrp="1"/>
          </p:cNvSpPr>
          <p:nvPr>
            <p:ph type="sldNum" sz="quarter" idx="12"/>
          </p:nvPr>
        </p:nvSpPr>
        <p:spPr/>
        <p:txBody>
          <a:bodyPr/>
          <a:lstStyle>
            <a:lvl1pPr>
              <a:defRPr/>
            </a:lvl1pPr>
          </a:lstStyle>
          <a:p>
            <a:pPr>
              <a:defRPr/>
            </a:pPr>
            <a:fld id="{E0886849-DA50-4668-A6BC-2A0CFAF6E0FE}" type="slidenum">
              <a:rPr/>
              <a:pPr>
                <a:defRPr/>
              </a:pPr>
              <a:t>‹#›</a:t>
            </a:fld>
            <a:endParaRPr/>
          </a:p>
        </p:txBody>
      </p:sp>
    </p:spTree>
    <p:extLst>
      <p:ext uri="{BB962C8B-B14F-4D97-AF65-F5344CB8AC3E}">
        <p14:creationId xmlns:p14="http://schemas.microsoft.com/office/powerpoint/2010/main" val="2937957504"/>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ED7AA9-4D59-42BB-8E4B-8CA3B364DEBA}" type="slidenum">
              <a:rPr lang="en-US"/>
              <a:pPr>
                <a:defRPr/>
              </a:pPr>
              <a:t>‹#›</a:t>
            </a:fld>
            <a:endParaRPr lang="en-US"/>
          </a:p>
        </p:txBody>
      </p:sp>
    </p:spTree>
    <p:extLst>
      <p:ext uri="{BB962C8B-B14F-4D97-AF65-F5344CB8AC3E}">
        <p14:creationId xmlns:p14="http://schemas.microsoft.com/office/powerpoint/2010/main" val="326438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AEA941B-9DFB-438D-834D-0AD4CBA388AC}"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53B17C-0A0B-4C3E-B83F-7B48B6616847}" type="slidenum">
              <a:rPr lang="en-US"/>
              <a:pPr>
                <a:defRPr/>
              </a:pPr>
              <a:t>‹#›</a:t>
            </a:fld>
            <a:endParaRPr lang="en-US"/>
          </a:p>
        </p:txBody>
      </p:sp>
    </p:spTree>
    <p:extLst>
      <p:ext uri="{BB962C8B-B14F-4D97-AF65-F5344CB8AC3E}">
        <p14:creationId xmlns:p14="http://schemas.microsoft.com/office/powerpoint/2010/main" val="3019316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E9512-6E8C-4A4E-B477-E3BD5130D8E4}" type="datetimeFigureOut">
              <a:rPr lang="en-US" smtClean="0"/>
              <a:t>3/13/2019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029CE-B368-304D-8BDB-F74031675B73}" type="slidenum">
              <a:rPr lang="en-US" smtClean="0"/>
              <a:t>‹#›</a:t>
            </a:fld>
            <a:endParaRPr lang="en-US"/>
          </a:p>
        </p:txBody>
      </p:sp>
    </p:spTree>
    <p:extLst>
      <p:ext uri="{BB962C8B-B14F-4D97-AF65-F5344CB8AC3E}">
        <p14:creationId xmlns:p14="http://schemas.microsoft.com/office/powerpoint/2010/main" val="994545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notesSlide" Target="../notesSlides/notesSlide3.xml"/><Relationship Id="rId7"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7.wmf"/><Relationship Id="rId11" Type="http://schemas.openxmlformats.org/officeDocument/2006/relationships/image" Target="../media/image10.png"/><Relationship Id="rId5" Type="http://schemas.openxmlformats.org/officeDocument/2006/relationships/oleObject" Target="../embeddings/oleObject1.bin"/><Relationship Id="rId10" Type="http://schemas.openxmlformats.org/officeDocument/2006/relationships/image" Target="../media/image9.wmf"/><Relationship Id="rId4" Type="http://schemas.openxmlformats.org/officeDocument/2006/relationships/image" Target="../media/image1.png"/><Relationship Id="rId9"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6.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6.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comments" Target="../comments/commen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comments" Target="../comments/commen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comments" Target="../comments/commen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comments" Target="../comments/commen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21.wmf"/><Relationship Id="rId5" Type="http://schemas.openxmlformats.org/officeDocument/2006/relationships/oleObject" Target="../embeddings/oleObject4.bin"/><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emf"/></Relationships>
</file>

<file path=ppt/slides/_rels/slide3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4.wmf"/></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wmf"/></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18" Type="http://schemas.openxmlformats.org/officeDocument/2006/relationships/diagramLayout" Target="../diagrams/layout6.xml"/><Relationship Id="rId3" Type="http://schemas.openxmlformats.org/officeDocument/2006/relationships/diagramLayout" Target="../diagrams/layout3.xml"/><Relationship Id="rId21" Type="http://schemas.microsoft.com/office/2007/relationships/diagramDrawing" Target="../diagrams/drawing6.xml"/><Relationship Id="rId7" Type="http://schemas.openxmlformats.org/officeDocument/2006/relationships/diagramData" Target="../diagrams/data4.xml"/><Relationship Id="rId12" Type="http://schemas.openxmlformats.org/officeDocument/2006/relationships/diagramData" Target="../diagrams/data5.xml"/><Relationship Id="rId17" Type="http://schemas.openxmlformats.org/officeDocument/2006/relationships/diagramData" Target="../diagrams/data6.xml"/><Relationship Id="rId2" Type="http://schemas.openxmlformats.org/officeDocument/2006/relationships/diagramData" Target="../diagrams/data3.xml"/><Relationship Id="rId16" Type="http://schemas.microsoft.com/office/2007/relationships/diagramDrawing" Target="../diagrams/drawing5.xml"/><Relationship Id="rId20" Type="http://schemas.openxmlformats.org/officeDocument/2006/relationships/diagramColors" Target="../diagrams/colors6.xml"/><Relationship Id="rId1" Type="http://schemas.openxmlformats.org/officeDocument/2006/relationships/slideLayout" Target="../slideLayouts/slideLayout14.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19" Type="http://schemas.openxmlformats.org/officeDocument/2006/relationships/diagramQuickStyle" Target="../diagrams/quickStyle6.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 Id="rId22" Type="http://schemas.openxmlformats.org/officeDocument/2006/relationships/image" Target="../media/image1.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3.w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86.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87.x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wmf"/></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vmlDrawing" Target="../drawings/vmlDrawing3.vml"/><Relationship Id="rId5" Type="http://schemas.openxmlformats.org/officeDocument/2006/relationships/image" Target="../media/image1.png"/><Relationship Id="rId4" Type="http://schemas.openxmlformats.org/officeDocument/2006/relationships/image" Target="../media/image78.emf"/></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9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jpeg"/></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01.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05.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diagramLayout" Target="../diagrams/layout10.xml"/><Relationship Id="rId18" Type="http://schemas.openxmlformats.org/officeDocument/2006/relationships/diagramLayout" Target="../diagrams/layout11.xml"/><Relationship Id="rId3" Type="http://schemas.openxmlformats.org/officeDocument/2006/relationships/diagramLayout" Target="../diagrams/layout8.xml"/><Relationship Id="rId21" Type="http://schemas.microsoft.com/office/2007/relationships/diagramDrawing" Target="../diagrams/drawing11.xml"/><Relationship Id="rId7" Type="http://schemas.openxmlformats.org/officeDocument/2006/relationships/diagramData" Target="../diagrams/data9.xml"/><Relationship Id="rId12" Type="http://schemas.openxmlformats.org/officeDocument/2006/relationships/diagramData" Target="../diagrams/data10.xml"/><Relationship Id="rId17" Type="http://schemas.openxmlformats.org/officeDocument/2006/relationships/diagramData" Target="../diagrams/data11.xml"/><Relationship Id="rId2" Type="http://schemas.openxmlformats.org/officeDocument/2006/relationships/diagramData" Target="../diagrams/data8.xml"/><Relationship Id="rId16" Type="http://schemas.microsoft.com/office/2007/relationships/diagramDrawing" Target="../diagrams/drawing10.xml"/><Relationship Id="rId20" Type="http://schemas.openxmlformats.org/officeDocument/2006/relationships/diagramColors" Target="../diagrams/colors11.xml"/><Relationship Id="rId1" Type="http://schemas.openxmlformats.org/officeDocument/2006/relationships/slideLayout" Target="../slideLayouts/slideLayout14.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5" Type="http://schemas.openxmlformats.org/officeDocument/2006/relationships/diagramColors" Target="../diagrams/colors10.xml"/><Relationship Id="rId10" Type="http://schemas.openxmlformats.org/officeDocument/2006/relationships/diagramColors" Target="../diagrams/colors9.xml"/><Relationship Id="rId19" Type="http://schemas.openxmlformats.org/officeDocument/2006/relationships/diagramQuickStyle" Target="../diagrams/quickStyle11.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diagramQuickStyle" Target="../diagrams/quickStyle10.xml"/><Relationship Id="rId22" Type="http://schemas.openxmlformats.org/officeDocument/2006/relationships/image" Target="../media/image1.png"/></Relationships>
</file>

<file path=ppt/slides/_rels/slide10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0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0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2.xml"/><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image" Target="../media/image51.jpeg"/></Relationships>
</file>

<file path=ppt/slides/_rels/slide10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3.xml"/><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image" Target="../media/image92.png"/><Relationship Id="rId4" Type="http://schemas.openxmlformats.org/officeDocument/2006/relationships/image" Target="../media/image91.png"/></Relationships>
</file>

<file path=ppt/slides/_rels/slide1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4.xml"/><Relationship Id="rId1" Type="http://schemas.openxmlformats.org/officeDocument/2006/relationships/slideLayout" Target="../slideLayouts/slideLayout1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1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1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image" Target="../media/image96.png"/></Relationships>
</file>

<file path=ppt/slides/_rels/slide11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image" Target="../media/image100.png"/><Relationship Id="rId4" Type="http://schemas.openxmlformats.org/officeDocument/2006/relationships/image" Target="../media/image99.png"/></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png"/><Relationship Id="rId4" Type="http://schemas.openxmlformats.org/officeDocument/2006/relationships/image" Target="../media/image101.emf"/></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png"/><Relationship Id="rId4" Type="http://schemas.openxmlformats.org/officeDocument/2006/relationships/image" Target="../media/image102.emf"/></Relationships>
</file>

<file path=ppt/slides/_rels/slide11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8.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120.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1.png"/><Relationship Id="rId7" Type="http://schemas.openxmlformats.org/officeDocument/2006/relationships/diagramColors" Target="../diagrams/colors13.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png"/><Relationship Id="rId5" Type="http://schemas.openxmlformats.org/officeDocument/2006/relationships/image" Target="../media/image109.wmf"/><Relationship Id="rId4" Type="http://schemas.openxmlformats.org/officeDocument/2006/relationships/oleObject" Target="../embeddings/oleObject8.bin"/></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2" name="Straight Connector 11"/>
          <p:cNvCxnSpPr/>
          <p:nvPr/>
        </p:nvCxnSpPr>
        <p:spPr>
          <a:xfrm flipV="1">
            <a:off x="0" y="4530811"/>
            <a:ext cx="7957751" cy="823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
        <p:nvSpPr>
          <p:cNvPr id="14" name="Subtitle 2"/>
          <p:cNvSpPr txBox="1">
            <a:spLocks/>
          </p:cNvSpPr>
          <p:nvPr/>
        </p:nvSpPr>
        <p:spPr>
          <a:xfrm>
            <a:off x="607540" y="2566306"/>
            <a:ext cx="10976920" cy="549412"/>
          </a:xfrm>
          <a:prstGeom prst="rect">
            <a:avLst/>
          </a:prstGeom>
        </p:spPr>
        <p:txBody>
          <a:bodyPr vert="horz" lIns="91440" tIns="45720" rIns="91440" bIns="45720" rtlCol="0">
            <a:noAutofit/>
          </a:bodyPr>
          <a:lstStyle>
            <a:defPPr>
              <a:defRPr lang="en-US"/>
            </a:defPPr>
            <a:lvl1pPr indent="0">
              <a:lnSpc>
                <a:spcPct val="90000"/>
              </a:lnSpc>
              <a:spcBef>
                <a:spcPts val="1000"/>
              </a:spcBef>
              <a:buFont typeface="Arial"/>
              <a:buNone/>
              <a:defRPr sz="2800" b="1">
                <a:solidFill>
                  <a:srgbClr val="29D3C9"/>
                </a:solidFill>
                <a:latin typeface="Knockout 29 Junior Liteweight" charset="0"/>
                <a:ea typeface="Knockout 29 Junior Liteweight" charset="0"/>
                <a:cs typeface="Knockout 29 Junior Liteweight" charset="0"/>
              </a:defRPr>
            </a:lvl1pPr>
            <a:lvl2pPr indent="0" algn="ctr">
              <a:lnSpc>
                <a:spcPct val="90000"/>
              </a:lnSpc>
              <a:spcBef>
                <a:spcPts val="500"/>
              </a:spcBef>
              <a:buFont typeface="Arial"/>
              <a:buNone/>
              <a:defRPr sz="2000"/>
            </a:lvl2pPr>
            <a:lvl3pPr indent="0" algn="ctr">
              <a:lnSpc>
                <a:spcPct val="90000"/>
              </a:lnSpc>
              <a:spcBef>
                <a:spcPts val="500"/>
              </a:spcBef>
              <a:buFont typeface="Arial"/>
              <a:buNone/>
            </a:lvl3pPr>
            <a:lvl4pPr indent="0" algn="ctr">
              <a:lnSpc>
                <a:spcPct val="90000"/>
              </a:lnSpc>
              <a:spcBef>
                <a:spcPts val="500"/>
              </a:spcBef>
              <a:buFont typeface="Arial"/>
              <a:buNone/>
              <a:defRPr sz="1600"/>
            </a:lvl4pPr>
            <a:lvl5pPr indent="0" algn="ctr">
              <a:lnSpc>
                <a:spcPct val="90000"/>
              </a:lnSpc>
              <a:spcBef>
                <a:spcPts val="500"/>
              </a:spcBef>
              <a:buFont typeface="Arial"/>
              <a:buNone/>
              <a:defRPr sz="1600"/>
            </a:lvl5pPr>
            <a:lvl6pPr indent="0" algn="ctr">
              <a:lnSpc>
                <a:spcPct val="90000"/>
              </a:lnSpc>
              <a:spcBef>
                <a:spcPts val="500"/>
              </a:spcBef>
              <a:buFont typeface="Arial"/>
              <a:buNone/>
              <a:defRPr sz="1600"/>
            </a:lvl6pPr>
            <a:lvl7pPr indent="0" algn="ctr">
              <a:lnSpc>
                <a:spcPct val="90000"/>
              </a:lnSpc>
              <a:spcBef>
                <a:spcPts val="500"/>
              </a:spcBef>
              <a:buFont typeface="Arial"/>
              <a:buNone/>
              <a:defRPr sz="1600"/>
            </a:lvl7pPr>
            <a:lvl8pPr indent="0" algn="ctr">
              <a:lnSpc>
                <a:spcPct val="90000"/>
              </a:lnSpc>
              <a:spcBef>
                <a:spcPts val="500"/>
              </a:spcBef>
              <a:buFont typeface="Arial"/>
              <a:buNone/>
              <a:defRPr sz="1600"/>
            </a:lvl8pPr>
            <a:lvl9pPr indent="0" algn="ctr">
              <a:lnSpc>
                <a:spcPct val="90000"/>
              </a:lnSpc>
              <a:spcBef>
                <a:spcPts val="500"/>
              </a:spcBef>
              <a:buFont typeface="Arial"/>
              <a:buNone/>
              <a:defRPr sz="1600"/>
            </a:lvl9pPr>
          </a:lstStyle>
          <a:p>
            <a:r>
              <a:rPr lang="en-US" sz="3600" dirty="0"/>
              <a:t>MAESTRÍA OPERACIÓN SISTEMAS ELÉCTRICO DE POTENCIA</a:t>
            </a:r>
          </a:p>
        </p:txBody>
      </p:sp>
      <p:sp>
        <p:nvSpPr>
          <p:cNvPr id="16" name="Subtitle 2"/>
          <p:cNvSpPr txBox="1">
            <a:spLocks/>
          </p:cNvSpPr>
          <p:nvPr/>
        </p:nvSpPr>
        <p:spPr>
          <a:xfrm>
            <a:off x="757881" y="5613442"/>
            <a:ext cx="3315355"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dirty="0">
                <a:solidFill>
                  <a:schemeClr val="bg1"/>
                </a:solidFill>
                <a:latin typeface="Knockout 29 Junior Liteweight" charset="0"/>
                <a:ea typeface="Knockout 29 Junior Liteweight" charset="0"/>
                <a:cs typeface="Knockout 29 Junior Liteweight" charset="0"/>
              </a:rPr>
              <a:t>MIGUEL ROSARIO</a:t>
            </a:r>
          </a:p>
        </p:txBody>
      </p:sp>
      <p:sp>
        <p:nvSpPr>
          <p:cNvPr id="17" name="Subtitle 2"/>
          <p:cNvSpPr txBox="1">
            <a:spLocks/>
          </p:cNvSpPr>
          <p:nvPr/>
        </p:nvSpPr>
        <p:spPr>
          <a:xfrm>
            <a:off x="8577549" y="5562462"/>
            <a:ext cx="2755469"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dirty="0">
                <a:solidFill>
                  <a:srgbClr val="29D3C9"/>
                </a:solidFill>
                <a:latin typeface="Knockout 49 Liteweight" charset="0"/>
                <a:ea typeface="Knockout 49 Liteweight" charset="0"/>
                <a:cs typeface="Knockout 49 Liteweight" charset="0"/>
              </a:rPr>
              <a:t>PLANIFICACIÓN DE LA OPERACIÓN DEL SENI</a:t>
            </a:r>
          </a:p>
        </p:txBody>
      </p:sp>
      <p:sp>
        <p:nvSpPr>
          <p:cNvPr id="20" name="Subtitle 2">
            <a:extLst>
              <a:ext uri="{FF2B5EF4-FFF2-40B4-BE49-F238E27FC236}">
                <a16:creationId xmlns:a16="http://schemas.microsoft.com/office/drawing/2014/main" id="{22C60B65-8DE1-41E5-9F43-600465B96563}"/>
              </a:ext>
            </a:extLst>
          </p:cNvPr>
          <p:cNvSpPr txBox="1">
            <a:spLocks/>
          </p:cNvSpPr>
          <p:nvPr/>
        </p:nvSpPr>
        <p:spPr>
          <a:xfrm>
            <a:off x="610247" y="1649670"/>
            <a:ext cx="3624648" cy="492168"/>
          </a:xfrm>
          <a:prstGeom prst="rect">
            <a:avLst/>
          </a:prstGeom>
        </p:spPr>
        <p:txBody>
          <a:bodyPr vert="horz" lIns="91440" tIns="45720" rIns="91440" bIns="45720" rtlCol="0">
            <a:noAutofit/>
          </a:bodyPr>
          <a:lstStyle>
            <a:defPPr>
              <a:defRPr lang="en-US"/>
            </a:defPPr>
            <a:lvl1pPr indent="0">
              <a:lnSpc>
                <a:spcPct val="90000"/>
              </a:lnSpc>
              <a:spcBef>
                <a:spcPts val="1000"/>
              </a:spcBef>
              <a:buFont typeface="Arial"/>
              <a:buNone/>
              <a:defRPr sz="2800" b="1">
                <a:solidFill>
                  <a:srgbClr val="29D3C9"/>
                </a:solidFill>
                <a:latin typeface="Knockout 29 Junior Liteweight" charset="0"/>
                <a:ea typeface="Knockout 29 Junior Liteweight" charset="0"/>
                <a:cs typeface="Knockout 29 Junior Liteweight" charset="0"/>
              </a:defRPr>
            </a:lvl1pPr>
            <a:lvl2pPr indent="0" algn="ctr">
              <a:lnSpc>
                <a:spcPct val="90000"/>
              </a:lnSpc>
              <a:spcBef>
                <a:spcPts val="500"/>
              </a:spcBef>
              <a:buFont typeface="Arial"/>
              <a:buNone/>
              <a:defRPr sz="2000"/>
            </a:lvl2pPr>
            <a:lvl3pPr indent="0" algn="ctr">
              <a:lnSpc>
                <a:spcPct val="90000"/>
              </a:lnSpc>
              <a:spcBef>
                <a:spcPts val="500"/>
              </a:spcBef>
              <a:buFont typeface="Arial"/>
              <a:buNone/>
            </a:lvl3pPr>
            <a:lvl4pPr indent="0" algn="ctr">
              <a:lnSpc>
                <a:spcPct val="90000"/>
              </a:lnSpc>
              <a:spcBef>
                <a:spcPts val="500"/>
              </a:spcBef>
              <a:buFont typeface="Arial"/>
              <a:buNone/>
              <a:defRPr sz="1600"/>
            </a:lvl4pPr>
            <a:lvl5pPr indent="0" algn="ctr">
              <a:lnSpc>
                <a:spcPct val="90000"/>
              </a:lnSpc>
              <a:spcBef>
                <a:spcPts val="500"/>
              </a:spcBef>
              <a:buFont typeface="Arial"/>
              <a:buNone/>
              <a:defRPr sz="1600"/>
            </a:lvl5pPr>
            <a:lvl6pPr indent="0" algn="ctr">
              <a:lnSpc>
                <a:spcPct val="90000"/>
              </a:lnSpc>
              <a:spcBef>
                <a:spcPts val="500"/>
              </a:spcBef>
              <a:buFont typeface="Arial"/>
              <a:buNone/>
              <a:defRPr sz="1600"/>
            </a:lvl6pPr>
            <a:lvl7pPr indent="0" algn="ctr">
              <a:lnSpc>
                <a:spcPct val="90000"/>
              </a:lnSpc>
              <a:spcBef>
                <a:spcPts val="500"/>
              </a:spcBef>
              <a:buFont typeface="Arial"/>
              <a:buNone/>
              <a:defRPr sz="1600"/>
            </a:lvl7pPr>
            <a:lvl8pPr indent="0" algn="ctr">
              <a:lnSpc>
                <a:spcPct val="90000"/>
              </a:lnSpc>
              <a:spcBef>
                <a:spcPts val="500"/>
              </a:spcBef>
              <a:buFont typeface="Arial"/>
              <a:buNone/>
              <a:defRPr sz="1600"/>
            </a:lvl8pPr>
            <a:lvl9pPr indent="0" algn="ctr">
              <a:lnSpc>
                <a:spcPct val="90000"/>
              </a:lnSpc>
              <a:spcBef>
                <a:spcPts val="500"/>
              </a:spcBef>
              <a:buFont typeface="Arial"/>
              <a:buNone/>
              <a:defRPr sz="1600"/>
            </a:lvl9pPr>
          </a:lstStyle>
          <a:p>
            <a:r>
              <a:rPr lang="es-DO" dirty="0"/>
              <a:t>Diplomado en:</a:t>
            </a:r>
          </a:p>
        </p:txBody>
      </p:sp>
      <p:sp>
        <p:nvSpPr>
          <p:cNvPr id="21" name="Subtitle 2">
            <a:extLst>
              <a:ext uri="{FF2B5EF4-FFF2-40B4-BE49-F238E27FC236}">
                <a16:creationId xmlns:a16="http://schemas.microsoft.com/office/drawing/2014/main" id="{C9138A9A-BF51-4C29-85BB-5E6E183DF191}"/>
              </a:ext>
            </a:extLst>
          </p:cNvPr>
          <p:cNvSpPr txBox="1">
            <a:spLocks/>
          </p:cNvSpPr>
          <p:nvPr/>
        </p:nvSpPr>
        <p:spPr>
          <a:xfrm>
            <a:off x="627255" y="3699710"/>
            <a:ext cx="9144000" cy="7366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4800" dirty="0">
                <a:solidFill>
                  <a:schemeClr val="bg1"/>
                </a:solidFill>
                <a:latin typeface="Knockout 29 Junior Liteweight" charset="0"/>
                <a:ea typeface="Knockout 29 Junior Liteweight" charset="0"/>
                <a:cs typeface="Knockout 29 Junior Liteweight" charset="0"/>
              </a:rPr>
              <a:t>MERCADO ELÉCTRICO MAYORISTA</a:t>
            </a:r>
            <a:endParaRPr lang="en-US" sz="4800" dirty="0"/>
          </a:p>
        </p:txBody>
      </p:sp>
    </p:spTree>
    <p:extLst>
      <p:ext uri="{BB962C8B-B14F-4D97-AF65-F5344CB8AC3E}">
        <p14:creationId xmlns:p14="http://schemas.microsoft.com/office/powerpoint/2010/main" val="320682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401058" y="225871"/>
            <a:ext cx="11652422" cy="6504675"/>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2"/>
              </a:solidFill>
            </a:endParaRPr>
          </a:p>
        </p:txBody>
      </p:sp>
      <p:sp>
        <p:nvSpPr>
          <p:cNvPr id="5" name="Rectangle 4"/>
          <p:cNvSpPr/>
          <p:nvPr/>
        </p:nvSpPr>
        <p:spPr>
          <a:xfrm>
            <a:off x="590826" y="304509"/>
            <a:ext cx="1037072" cy="429218"/>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831485" y="870562"/>
            <a:ext cx="5395784" cy="602414"/>
          </a:xfrm>
        </p:spPr>
        <p:txBody>
          <a:bodyPr>
            <a:noAutofit/>
          </a:bodyPr>
          <a:lstStyle/>
          <a:p>
            <a:pPr algn="l"/>
            <a:r>
              <a:rPr lang="es-DO" dirty="0">
                <a:solidFill>
                  <a:srgbClr val="1C4584"/>
                </a:solidFill>
                <a:latin typeface="Knockout 29 Junior Liteweight" charset="0"/>
                <a:ea typeface="Knockout 29 Junior Liteweight" charset="0"/>
                <a:cs typeface="Knockout 29 Junior Liteweight" charset="0"/>
              </a:rPr>
              <a:t>Objetivos del Módulo</a:t>
            </a:r>
          </a:p>
          <a:p>
            <a:pPr algn="l"/>
            <a:r>
              <a:rPr lang="es-DO" dirty="0">
                <a:solidFill>
                  <a:srgbClr val="1C4584"/>
                </a:solidFill>
                <a:latin typeface="Knockout 29 Junior Liteweight" charset="0"/>
                <a:ea typeface="Knockout 29 Junior Liteweight" charset="0"/>
                <a:cs typeface="Knockout 29 Junior Liteweight" charset="0"/>
              </a:rPr>
              <a:t>1. PLANIFICACIÓN DE LA OPERACIÓN</a:t>
            </a:r>
          </a:p>
          <a:p>
            <a:pPr algn="l"/>
            <a:endParaRPr lang="es-DO" dirty="0">
              <a:solidFill>
                <a:srgbClr val="1C4584"/>
              </a:solidFill>
            </a:endParaRPr>
          </a:p>
        </p:txBody>
      </p:sp>
      <p:sp>
        <p:nvSpPr>
          <p:cNvPr id="4" name="Subtitle 2"/>
          <p:cNvSpPr txBox="1">
            <a:spLocks/>
          </p:cNvSpPr>
          <p:nvPr/>
        </p:nvSpPr>
        <p:spPr>
          <a:xfrm>
            <a:off x="689585" y="321842"/>
            <a:ext cx="1320872"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dirty="0">
                <a:solidFill>
                  <a:srgbClr val="1C4584"/>
                </a:solidFill>
                <a:latin typeface="Knockout 29 Junior Liteweight" charset="0"/>
                <a:ea typeface="Knockout 29 Junior Liteweight" charset="0"/>
                <a:cs typeface="Knockout 29 Junior Liteweight" charset="0"/>
              </a:rPr>
              <a:t>ÍNDICE</a:t>
            </a:r>
            <a:endParaRPr lang="en-US" dirty="0">
              <a:solidFill>
                <a:srgbClr val="1C4584"/>
              </a:solidFill>
            </a:endParaRPr>
          </a:p>
        </p:txBody>
      </p:sp>
      <p:sp>
        <p:nvSpPr>
          <p:cNvPr id="9" name="Subtitle 2"/>
          <p:cNvSpPr txBox="1">
            <a:spLocks/>
          </p:cNvSpPr>
          <p:nvPr/>
        </p:nvSpPr>
        <p:spPr>
          <a:xfrm>
            <a:off x="831485" y="2080276"/>
            <a:ext cx="5322180" cy="10192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Objetivos de la Planificación</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Despacho Económico</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Planificación de Corto, Mediano y Largo Plazo</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Representación Matemática del Problema de la Planificación</a:t>
            </a:r>
          </a:p>
          <a:p>
            <a:pPr algn="l">
              <a:lnSpc>
                <a:spcPct val="100000"/>
              </a:lnSpc>
              <a:spcBef>
                <a:spcPts val="0"/>
              </a:spcBef>
            </a:pPr>
            <a:endParaRPr lang="es-DO" sz="2000" dirty="0">
              <a:solidFill>
                <a:schemeClr val="bg1">
                  <a:lumMod val="50000"/>
                </a:schemeClr>
              </a:solidFill>
              <a:latin typeface="Knockout 29 Junior Liteweight" charset="0"/>
              <a:ea typeface="Knockout 29 Junior Liteweight" charset="0"/>
              <a:cs typeface="Knockout 29 Junior Liteweight" charset="0"/>
            </a:endParaRPr>
          </a:p>
          <a:p>
            <a:pPr algn="l"/>
            <a:endParaRPr lang="es-DO" sz="2000" dirty="0">
              <a:solidFill>
                <a:schemeClr val="bg1">
                  <a:lumMod val="50000"/>
                </a:schemeClr>
              </a:solidFill>
              <a:latin typeface="Knockout 29 Junior Liteweight" charset="0"/>
              <a:ea typeface="Knockout 29 Junior Liteweight" charset="0"/>
              <a:cs typeface="Knockout 29 Junior Liteweight" charset="0"/>
            </a:endParaRPr>
          </a:p>
        </p:txBody>
      </p:sp>
      <p:sp>
        <p:nvSpPr>
          <p:cNvPr id="10" name="Subtitle 2"/>
          <p:cNvSpPr txBox="1">
            <a:spLocks/>
          </p:cNvSpPr>
          <p:nvPr/>
        </p:nvSpPr>
        <p:spPr>
          <a:xfrm>
            <a:off x="699792" y="4137627"/>
            <a:ext cx="5395784" cy="56168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dirty="0">
                <a:solidFill>
                  <a:srgbClr val="1C4584"/>
                </a:solidFill>
                <a:latin typeface="Knockout 29 Junior Liteweight" charset="0"/>
                <a:ea typeface="Knockout 29 Junior Liteweight" charset="0"/>
                <a:cs typeface="Knockout 29 Junior Liteweight" charset="0"/>
              </a:rPr>
              <a:t>2. PLANIFICACIÓN DE LARGO PLAZO</a:t>
            </a:r>
            <a:endParaRPr lang="en-US" dirty="0">
              <a:solidFill>
                <a:srgbClr val="1C4584"/>
              </a:solidFill>
            </a:endParaRPr>
          </a:p>
        </p:txBody>
      </p:sp>
      <p:sp>
        <p:nvSpPr>
          <p:cNvPr id="11" name="Subtitle 2"/>
          <p:cNvSpPr txBox="1">
            <a:spLocks/>
          </p:cNvSpPr>
          <p:nvPr/>
        </p:nvSpPr>
        <p:spPr>
          <a:xfrm>
            <a:off x="852205" y="4953553"/>
            <a:ext cx="4827921" cy="9190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Utilidad</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Representación de Insumos</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Análisis de Escenarios</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Ejercicio de Aplicación</a:t>
            </a:r>
          </a:p>
          <a:p>
            <a:pPr marL="342900" indent="-342900" algn="l">
              <a:buFont typeface="Wingdings" panose="05000000000000000000" pitchFamily="2" charset="2"/>
              <a:buChar char="ü"/>
            </a:pPr>
            <a:endParaRPr lang="es-DO" sz="2000" dirty="0">
              <a:solidFill>
                <a:schemeClr val="bg1">
                  <a:lumMod val="50000"/>
                </a:schemeClr>
              </a:solidFill>
              <a:latin typeface="Knockout 29 Junior Liteweight" charset="0"/>
              <a:ea typeface="Knockout 29 Junior Liteweight" charset="0"/>
              <a:cs typeface="Knockout 29 Junior Liteweight" charset="0"/>
            </a:endParaRPr>
          </a:p>
        </p:txBody>
      </p:sp>
      <p:cxnSp>
        <p:nvCxnSpPr>
          <p:cNvPr id="14" name="Straight Connector 13"/>
          <p:cNvCxnSpPr/>
          <p:nvPr/>
        </p:nvCxnSpPr>
        <p:spPr>
          <a:xfrm flipH="1">
            <a:off x="6078452" y="1660972"/>
            <a:ext cx="0" cy="4315968"/>
          </a:xfrm>
          <a:prstGeom prst="line">
            <a:avLst/>
          </a:prstGeom>
          <a:ln w="19050">
            <a:solidFill>
              <a:srgbClr val="29D3C9"/>
            </a:solidFill>
          </a:ln>
        </p:spPr>
        <p:style>
          <a:lnRef idx="1">
            <a:schemeClr val="accent1"/>
          </a:lnRef>
          <a:fillRef idx="0">
            <a:schemeClr val="accent1"/>
          </a:fillRef>
          <a:effectRef idx="0">
            <a:schemeClr val="accent1"/>
          </a:effectRef>
          <a:fontRef idx="minor">
            <a:schemeClr val="tx1"/>
          </a:fontRef>
        </p:style>
      </p:cxnSp>
      <p:sp>
        <p:nvSpPr>
          <p:cNvPr id="15" name="Subtitle 2"/>
          <p:cNvSpPr txBox="1">
            <a:spLocks/>
          </p:cNvSpPr>
          <p:nvPr/>
        </p:nvSpPr>
        <p:spPr>
          <a:xfrm>
            <a:off x="6572711" y="1221080"/>
            <a:ext cx="5025168" cy="6024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dirty="0">
                <a:solidFill>
                  <a:srgbClr val="1C4584"/>
                </a:solidFill>
                <a:latin typeface="Knockout 29 Junior Liteweight" charset="0"/>
                <a:ea typeface="Knockout 29 Junior Liteweight" charset="0"/>
                <a:cs typeface="Knockout 29 Junior Liteweight" charset="0"/>
              </a:rPr>
              <a:t>3. PLANIFICACIÓN DE MEDIANO PLAZO</a:t>
            </a:r>
            <a:endParaRPr lang="en-US" dirty="0">
              <a:solidFill>
                <a:srgbClr val="1C4584"/>
              </a:solidFill>
            </a:endParaRPr>
          </a:p>
        </p:txBody>
      </p:sp>
      <p:sp>
        <p:nvSpPr>
          <p:cNvPr id="16" name="Subtitle 2"/>
          <p:cNvSpPr txBox="1">
            <a:spLocks/>
          </p:cNvSpPr>
          <p:nvPr/>
        </p:nvSpPr>
        <p:spPr>
          <a:xfrm>
            <a:off x="6598509" y="1901721"/>
            <a:ext cx="4875728" cy="10192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Utilidad</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Representación de Insumos</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Análisis de Escenarios</a:t>
            </a:r>
          </a:p>
          <a:p>
            <a:pPr algn="l"/>
            <a:endParaRPr lang="es-DO" sz="2000" dirty="0">
              <a:solidFill>
                <a:schemeClr val="bg1">
                  <a:lumMod val="50000"/>
                </a:schemeClr>
              </a:solidFill>
              <a:latin typeface="Knockout 29 Junior Liteweight" charset="0"/>
              <a:ea typeface="Knockout 29 Junior Liteweight" charset="0"/>
              <a:cs typeface="Knockout 29 Junior Liteweight"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33601"/>
            <a:ext cx="2214332" cy="622300"/>
          </a:xfrm>
          <a:prstGeom prst="rect">
            <a:avLst/>
          </a:prstGeom>
        </p:spPr>
      </p:pic>
      <p:sp>
        <p:nvSpPr>
          <p:cNvPr id="13" name="Subtitle 2"/>
          <p:cNvSpPr txBox="1">
            <a:spLocks/>
          </p:cNvSpPr>
          <p:nvPr/>
        </p:nvSpPr>
        <p:spPr>
          <a:xfrm>
            <a:off x="6572711" y="3018922"/>
            <a:ext cx="4812688" cy="6024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dirty="0">
                <a:solidFill>
                  <a:srgbClr val="1C4584"/>
                </a:solidFill>
                <a:latin typeface="Knockout 29 Junior Liteweight" charset="0"/>
                <a:ea typeface="Knockout 29 Junior Liteweight" charset="0"/>
                <a:cs typeface="Knockout 29 Junior Liteweight" charset="0"/>
              </a:rPr>
              <a:t>4. PROGRMA DE CORTO PLAZO</a:t>
            </a:r>
            <a:endParaRPr lang="en-US" dirty="0">
              <a:solidFill>
                <a:srgbClr val="1C4584"/>
              </a:solidFill>
            </a:endParaRPr>
          </a:p>
        </p:txBody>
      </p:sp>
      <p:sp>
        <p:nvSpPr>
          <p:cNvPr id="17" name="Subtitle 2"/>
          <p:cNvSpPr txBox="1">
            <a:spLocks/>
          </p:cNvSpPr>
          <p:nvPr/>
        </p:nvSpPr>
        <p:spPr>
          <a:xfrm>
            <a:off x="6572711" y="3723446"/>
            <a:ext cx="5205505" cy="10192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Procesos Programa Semanal y Diario</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Patrones de Consumo</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Lista de Mérito</a:t>
            </a:r>
          </a:p>
          <a:p>
            <a:pPr algn="l">
              <a:lnSpc>
                <a:spcPct val="100000"/>
              </a:lnSpc>
              <a:spcBef>
                <a:spcPts val="0"/>
              </a:spcBef>
            </a:pPr>
            <a:endParaRPr lang="es-DO" sz="2000" dirty="0">
              <a:solidFill>
                <a:schemeClr val="bg1">
                  <a:lumMod val="50000"/>
                </a:schemeClr>
              </a:solidFill>
              <a:latin typeface="Knockout 29 Junior Liteweight" charset="0"/>
              <a:ea typeface="Knockout 29 Junior Liteweight" charset="0"/>
              <a:cs typeface="Knockout 29 Junior Liteweight" charset="0"/>
            </a:endParaRPr>
          </a:p>
          <a:p>
            <a:pPr algn="l"/>
            <a:endParaRPr lang="es-DO" sz="2000" dirty="0">
              <a:solidFill>
                <a:schemeClr val="bg1">
                  <a:lumMod val="50000"/>
                </a:schemeClr>
              </a:solidFill>
              <a:latin typeface="Knockout 29 Junior Liteweight" charset="0"/>
              <a:ea typeface="Knockout 29 Junior Liteweight" charset="0"/>
              <a:cs typeface="Knockout 29 Junior Liteweight" charset="0"/>
            </a:endParaRPr>
          </a:p>
        </p:txBody>
      </p:sp>
      <p:sp>
        <p:nvSpPr>
          <p:cNvPr id="18" name="Subtitle 2"/>
          <p:cNvSpPr txBox="1">
            <a:spLocks/>
          </p:cNvSpPr>
          <p:nvPr/>
        </p:nvSpPr>
        <p:spPr>
          <a:xfrm>
            <a:off x="6572711" y="4826842"/>
            <a:ext cx="5082486" cy="6024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dirty="0">
                <a:solidFill>
                  <a:srgbClr val="1C4584"/>
                </a:solidFill>
                <a:latin typeface="Knockout 29 Junior Liteweight" charset="0"/>
                <a:ea typeface="Knockout 29 Junior Liteweight" charset="0"/>
                <a:cs typeface="Knockout 29 Junior Liteweight" charset="0"/>
              </a:rPr>
              <a:t>4. MODELOS PARA LA PLANIFICACIÓN</a:t>
            </a:r>
            <a:endParaRPr lang="en-US" dirty="0">
              <a:solidFill>
                <a:srgbClr val="1C4584"/>
              </a:solidFill>
            </a:endParaRPr>
          </a:p>
        </p:txBody>
      </p:sp>
      <p:sp>
        <p:nvSpPr>
          <p:cNvPr id="20" name="Subtitle 2"/>
          <p:cNvSpPr txBox="1">
            <a:spLocks/>
          </p:cNvSpPr>
          <p:nvPr/>
        </p:nvSpPr>
        <p:spPr>
          <a:xfrm>
            <a:off x="6572711" y="5521288"/>
            <a:ext cx="5205505" cy="10192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MODOM</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DigSilent</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MOPERD</a:t>
            </a:r>
          </a:p>
          <a:p>
            <a:pPr marL="342900" indent="-342900" algn="l">
              <a:lnSpc>
                <a:spcPct val="100000"/>
              </a:lnSpc>
              <a:spcBef>
                <a:spcPts val="0"/>
              </a:spcBef>
              <a:buFont typeface="Wingdings" panose="05000000000000000000" pitchFamily="2" charset="2"/>
              <a:buChar char="ü"/>
            </a:pPr>
            <a:r>
              <a:rPr lang="es-DO" sz="2000" dirty="0">
                <a:solidFill>
                  <a:schemeClr val="bg1">
                    <a:lumMod val="50000"/>
                  </a:schemeClr>
                </a:solidFill>
                <a:latin typeface="Knockout 29 Junior Liteweight" charset="0"/>
                <a:ea typeface="Knockout 29 Junior Liteweight" charset="0"/>
                <a:cs typeface="Knockout 29 Junior Liteweight" charset="0"/>
              </a:rPr>
              <a:t>Ejercicio de Aplicación</a:t>
            </a:r>
          </a:p>
          <a:p>
            <a:pPr marL="342900" indent="-342900" algn="l">
              <a:lnSpc>
                <a:spcPct val="100000"/>
              </a:lnSpc>
              <a:spcBef>
                <a:spcPts val="0"/>
              </a:spcBef>
              <a:buFont typeface="Wingdings" panose="05000000000000000000" pitchFamily="2" charset="2"/>
              <a:buChar char="ü"/>
            </a:pPr>
            <a:endParaRPr lang="es-DO" sz="2000" dirty="0">
              <a:solidFill>
                <a:schemeClr val="bg1">
                  <a:lumMod val="50000"/>
                </a:schemeClr>
              </a:solidFill>
              <a:latin typeface="Knockout 29 Junior Liteweight" charset="0"/>
              <a:ea typeface="Knockout 29 Junior Liteweight" charset="0"/>
              <a:cs typeface="Knockout 29 Junior Liteweight" charset="0"/>
            </a:endParaRPr>
          </a:p>
          <a:p>
            <a:pPr algn="l">
              <a:lnSpc>
                <a:spcPct val="100000"/>
              </a:lnSpc>
              <a:spcBef>
                <a:spcPts val="0"/>
              </a:spcBef>
            </a:pPr>
            <a:endParaRPr lang="es-DO" sz="2000" dirty="0">
              <a:solidFill>
                <a:schemeClr val="bg1">
                  <a:lumMod val="50000"/>
                </a:schemeClr>
              </a:solidFill>
              <a:latin typeface="Knockout 29 Junior Liteweight" charset="0"/>
              <a:ea typeface="Knockout 29 Junior Liteweight" charset="0"/>
              <a:cs typeface="Knockout 29 Junior Liteweight" charset="0"/>
            </a:endParaRPr>
          </a:p>
          <a:p>
            <a:pPr algn="l"/>
            <a:endParaRPr lang="es-DO" sz="2000" dirty="0">
              <a:solidFill>
                <a:schemeClr val="bg1">
                  <a:lumMod val="50000"/>
                </a:schemeClr>
              </a:solidFill>
              <a:latin typeface="Knockout 29 Junior Liteweight" charset="0"/>
              <a:ea typeface="Knockout 29 Junior Liteweight" charset="0"/>
              <a:cs typeface="Knockout 29 Junior Liteweight" charset="0"/>
            </a:endParaRPr>
          </a:p>
        </p:txBody>
      </p:sp>
    </p:spTree>
    <p:extLst>
      <p:ext uri="{BB962C8B-B14F-4D97-AF65-F5344CB8AC3E}">
        <p14:creationId xmlns:p14="http://schemas.microsoft.com/office/powerpoint/2010/main" val="2038002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39038" y="10035"/>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4"/>
          <p:cNvSpPr/>
          <p:nvPr/>
        </p:nvSpPr>
        <p:spPr>
          <a:xfrm>
            <a:off x="-39038" y="-18542"/>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4" name="Slide Number Placeholder 3"/>
          <p:cNvSpPr>
            <a:spLocks noGrp="1"/>
          </p:cNvSpPr>
          <p:nvPr>
            <p:ph type="sldNum" sz="quarter" idx="12"/>
          </p:nvPr>
        </p:nvSpPr>
        <p:spPr/>
        <p:txBody>
          <a:bodyPr/>
          <a:lstStyle/>
          <a:p>
            <a:pPr>
              <a:defRPr/>
            </a:pPr>
            <a:fld id="{836E419B-D8FE-4AD2-85E9-ABE3B1CAD001}" type="slidenum">
              <a:rPr lang="en-US" smtClean="0"/>
              <a:pPr>
                <a:defRPr/>
              </a:pPr>
              <a:t>3</a:t>
            </a:fld>
            <a:endParaRPr lang="en-US" dirty="0"/>
          </a:p>
        </p:txBody>
      </p:sp>
      <p:sp>
        <p:nvSpPr>
          <p:cNvPr id="9" name="Subtitle 2"/>
          <p:cNvSpPr txBox="1">
            <a:spLocks/>
          </p:cNvSpPr>
          <p:nvPr/>
        </p:nvSpPr>
        <p:spPr>
          <a:xfrm>
            <a:off x="680697" y="561157"/>
            <a:ext cx="5395784"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OBJETIVOS DEL MÓDULO</a:t>
            </a:r>
            <a:endParaRPr lang="en-US" sz="2400" b="1" dirty="0">
              <a:solidFill>
                <a:srgbClr val="1C4584"/>
              </a:solidFill>
            </a:endParaRPr>
          </a:p>
        </p:txBody>
      </p:sp>
      <p:sp>
        <p:nvSpPr>
          <p:cNvPr id="11" name="Rectangle 3"/>
          <p:cNvSpPr>
            <a:spLocks noGrp="1" noChangeArrowheads="1"/>
          </p:cNvSpPr>
          <p:nvPr>
            <p:ph idx="1"/>
          </p:nvPr>
        </p:nvSpPr>
        <p:spPr>
          <a:xfrm>
            <a:off x="828676" y="1862138"/>
            <a:ext cx="10201274" cy="4428950"/>
          </a:xfrm>
        </p:spPr>
        <p:txBody>
          <a:bodyPr>
            <a:normAutofit lnSpcReduction="10000"/>
          </a:bodyPr>
          <a:lstStyle/>
          <a:p>
            <a:pPr algn="just" eaLnBrk="1" hangingPunct="1">
              <a:buFont typeface="Wingdings" panose="05000000000000000000" pitchFamily="2" charset="2"/>
              <a:buChar char="ü"/>
            </a:pPr>
            <a:r>
              <a:rPr lang="es-ES_tradnl" sz="2400" dirty="0">
                <a:latin typeface="Franklin Gothic Book" pitchFamily="34" charset="0"/>
              </a:rPr>
              <a:t>Describir el concepto de planificación de los sistemas eléctricos, mostrando sus componentes y el impacto de cada variable.</a:t>
            </a:r>
          </a:p>
          <a:p>
            <a:pPr algn="just" eaLnBrk="1" hangingPunct="1">
              <a:buFont typeface="Wingdings" panose="05000000000000000000" pitchFamily="2" charset="2"/>
              <a:buChar char="ü"/>
            </a:pPr>
            <a:endParaRPr lang="es-ES_tradnl" sz="2400" dirty="0">
              <a:latin typeface="Franklin Gothic Book" pitchFamily="34" charset="0"/>
            </a:endParaRPr>
          </a:p>
          <a:p>
            <a:pPr algn="just" eaLnBrk="1" hangingPunct="1">
              <a:buFont typeface="Wingdings" panose="05000000000000000000" pitchFamily="2" charset="2"/>
              <a:buChar char="ü"/>
            </a:pPr>
            <a:r>
              <a:rPr lang="es-ES_tradnl" sz="2400" dirty="0">
                <a:latin typeface="Franklin Gothic Book" pitchFamily="34" charset="0"/>
              </a:rPr>
              <a:t>Mostrar el proceso de planificación realizado en el sistema eléctrico dominicano y explicar los casos de análisis.</a:t>
            </a:r>
          </a:p>
          <a:p>
            <a:pPr algn="just" eaLnBrk="1" hangingPunct="1">
              <a:buFont typeface="Wingdings" panose="05000000000000000000" pitchFamily="2" charset="2"/>
              <a:buChar char="ü"/>
            </a:pPr>
            <a:endParaRPr lang="es-ES_tradnl" sz="2400" dirty="0">
              <a:latin typeface="Franklin Gothic Book" pitchFamily="34" charset="0"/>
            </a:endParaRPr>
          </a:p>
          <a:p>
            <a:pPr algn="just" eaLnBrk="1" hangingPunct="1">
              <a:buFont typeface="Wingdings" panose="05000000000000000000" pitchFamily="2" charset="2"/>
              <a:buChar char="ü"/>
            </a:pPr>
            <a:r>
              <a:rPr lang="es-ES_tradnl" sz="2400" dirty="0">
                <a:latin typeface="Franklin Gothic Book" pitchFamily="34" charset="0"/>
              </a:rPr>
              <a:t>Mostrar las herramientas informáticas utilizadas en la planificación de Largo, Mediano y Corto plazo, para el sistema eléctrico dominicano.</a:t>
            </a:r>
          </a:p>
          <a:p>
            <a:pPr algn="just" eaLnBrk="1" hangingPunct="1">
              <a:buFont typeface="Wingdings" panose="05000000000000000000" pitchFamily="2" charset="2"/>
              <a:buChar char="ü"/>
            </a:pPr>
            <a:endParaRPr lang="es-ES_tradnl" sz="2400" dirty="0">
              <a:latin typeface="Franklin Gothic Book" pitchFamily="34" charset="0"/>
            </a:endParaRPr>
          </a:p>
          <a:p>
            <a:pPr algn="just" eaLnBrk="1" hangingPunct="1">
              <a:buFont typeface="Wingdings" panose="05000000000000000000" pitchFamily="2" charset="2"/>
              <a:buChar char="ü"/>
            </a:pPr>
            <a:r>
              <a:rPr lang="es-ES_tradnl" sz="2400" dirty="0">
                <a:latin typeface="Franklin Gothic Book" pitchFamily="34" charset="0"/>
              </a:rPr>
              <a:t>Explicar a los participantes, mediante ejemplos prácticos, el proceso de despacho de centrales de generación, en los diferentes horizontes temporales.</a:t>
            </a:r>
          </a:p>
        </p:txBody>
      </p:sp>
    </p:spTree>
    <p:extLst>
      <p:ext uri="{BB962C8B-B14F-4D97-AF65-F5344CB8AC3E}">
        <p14:creationId xmlns:p14="http://schemas.microsoft.com/office/powerpoint/2010/main" val="1510325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flipV="1">
            <a:off x="0" y="6722075"/>
            <a:ext cx="12192000" cy="135923"/>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Subtitle 2"/>
          <p:cNvSpPr>
            <a:spLocks noGrp="1"/>
          </p:cNvSpPr>
          <p:nvPr>
            <p:ph type="subTitle" idx="1"/>
          </p:nvPr>
        </p:nvSpPr>
        <p:spPr>
          <a:xfrm>
            <a:off x="613157" y="616621"/>
            <a:ext cx="6232100" cy="536672"/>
          </a:xfrm>
        </p:spPr>
        <p:txBody>
          <a:bodyPr>
            <a:noAutofit/>
          </a:bodyPr>
          <a:lstStyle/>
          <a:p>
            <a:pPr algn="l"/>
            <a:r>
              <a:rPr lang="en-US" sz="2800" dirty="0">
                <a:solidFill>
                  <a:srgbClr val="1C4584"/>
                </a:solidFill>
                <a:latin typeface="Knockout 29 Junior Liteweight" charset="0"/>
                <a:ea typeface="Knockout 29 Junior Liteweight" charset="0"/>
                <a:cs typeface="Knockout 29 Junior Liteweight" charset="0"/>
              </a:rPr>
              <a:t>PLANIFICACIÓN DEL SENI</a:t>
            </a:r>
            <a:endParaRPr lang="en-US" sz="2800" dirty="0">
              <a:solidFill>
                <a:srgbClr val="1C4584"/>
              </a:solidFill>
            </a:endParaRPr>
          </a:p>
        </p:txBody>
      </p:sp>
      <p:cxnSp>
        <p:nvCxnSpPr>
          <p:cNvPr id="10" name="Straight Connector 9"/>
          <p:cNvCxnSpPr/>
          <p:nvPr/>
        </p:nvCxnSpPr>
        <p:spPr>
          <a:xfrm>
            <a:off x="0" y="1421627"/>
            <a:ext cx="7030995" cy="0"/>
          </a:xfrm>
          <a:prstGeom prst="line">
            <a:avLst/>
          </a:prstGeom>
          <a:ln w="19050">
            <a:solidFill>
              <a:srgbClr val="29D3C9"/>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5400000" flipV="1">
            <a:off x="-3362274" y="3337560"/>
            <a:ext cx="6858000" cy="182880"/>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1" name="Subtitle 2"/>
          <p:cNvSpPr txBox="1">
            <a:spLocks/>
          </p:cNvSpPr>
          <p:nvPr/>
        </p:nvSpPr>
        <p:spPr>
          <a:xfrm>
            <a:off x="7962900" y="3501167"/>
            <a:ext cx="3684374" cy="108318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just">
              <a:lnSpc>
                <a:spcPct val="100000"/>
              </a:lnSpc>
              <a:spcBef>
                <a:spcPts val="600"/>
              </a:spcBef>
              <a:buClr>
                <a:srgbClr val="FFFFFF"/>
              </a:buClr>
              <a:buSzPts val="1800"/>
            </a:pPr>
            <a:r>
              <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rPr>
              <a:t>Se</a:t>
            </a:r>
            <a:r>
              <a:rPr kumimoji="0" lang="es-DO" sz="1600" b="0" i="0" u="none" strike="noStrike" kern="0" cap="none" spc="0" normalizeH="0" noProof="0" dirty="0">
                <a:ln>
                  <a:noFill/>
                </a:ln>
                <a:solidFill>
                  <a:srgbClr val="002060"/>
                </a:solidFill>
                <a:effectLst/>
                <a:uLnTx/>
                <a:uFillTx/>
                <a:latin typeface="Segoe UI Semilight" charset="0"/>
                <a:ea typeface="Segoe UI Semilight" charset="0"/>
                <a:cs typeface="Segoe UI Semilight" charset="0"/>
                <a:sym typeface="Raleway"/>
              </a:rPr>
              <a:t> </a:t>
            </a:r>
            <a:r>
              <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rPr>
              <a:t>expondrá el concepto</a:t>
            </a:r>
            <a:r>
              <a:rPr kumimoji="0" lang="es-DO" sz="1600" b="0" i="0" u="none" strike="noStrike" kern="0" cap="none" spc="0" normalizeH="0" noProof="0" dirty="0">
                <a:ln>
                  <a:noFill/>
                </a:ln>
                <a:solidFill>
                  <a:srgbClr val="002060"/>
                </a:solidFill>
                <a:effectLst/>
                <a:uLnTx/>
                <a:uFillTx/>
                <a:latin typeface="Segoe UI Semilight" charset="0"/>
                <a:ea typeface="Segoe UI Semilight" charset="0"/>
                <a:cs typeface="Segoe UI Semilight" charset="0"/>
                <a:sym typeface="Raleway"/>
              </a:rPr>
              <a:t> de planificación de sistemas eléctrico, resaltando los objetivos perseguidos y su efecto en el corto</a:t>
            </a:r>
            <a:r>
              <a:rPr lang="es-DO" sz="1600" kern="0" dirty="0">
                <a:solidFill>
                  <a:srgbClr val="002060"/>
                </a:solidFill>
                <a:latin typeface="Segoe UI Semilight" charset="0"/>
                <a:ea typeface="Segoe UI Semilight" charset="0"/>
                <a:cs typeface="Segoe UI Semilight" charset="0"/>
                <a:sym typeface="Raleway"/>
              </a:rPr>
              <a:t>, mediano y largo plazo.</a:t>
            </a: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lvl="0" algn="just">
              <a:lnSpc>
                <a:spcPct val="100000"/>
              </a:lnSpc>
              <a:spcBef>
                <a:spcPts val="600"/>
              </a:spcBef>
              <a:buClr>
                <a:srgbClr val="FFFFFF"/>
              </a:buClr>
              <a:buSzPts val="1800"/>
            </a:pP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algn="just"/>
            <a:endParaRPr lang="es-DO" sz="1600" dirty="0">
              <a:solidFill>
                <a:srgbClr val="002060"/>
              </a:solidFill>
              <a:latin typeface="Knockout 29 Junior Liteweight" charset="0"/>
              <a:ea typeface="Knockout 29 Junior Liteweight" charset="0"/>
              <a:cs typeface="Knockout 29 Junior Liteweight" charset="0"/>
            </a:endParaRPr>
          </a:p>
        </p:txBody>
      </p:sp>
      <p:sp>
        <p:nvSpPr>
          <p:cNvPr id="15" name="Subtitle 2"/>
          <p:cNvSpPr txBox="1">
            <a:spLocks/>
          </p:cNvSpPr>
          <p:nvPr/>
        </p:nvSpPr>
        <p:spPr>
          <a:xfrm>
            <a:off x="7962899" y="2993155"/>
            <a:ext cx="3684375" cy="5366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800" dirty="0">
                <a:solidFill>
                  <a:srgbClr val="1C4584"/>
                </a:solidFill>
                <a:latin typeface="Knockout 29 Junior Liteweight" charset="0"/>
                <a:ea typeface="Knockout 29 Junior Liteweight" charset="0"/>
                <a:cs typeface="Knockout 29 Junior Liteweight" charset="0"/>
              </a:rPr>
              <a:t>DESCRIPCIÓN:</a:t>
            </a:r>
            <a:endParaRPr lang="en-US" sz="2800" dirty="0">
              <a:solidFill>
                <a:srgbClr val="1C4584"/>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188" y="3025671"/>
            <a:ext cx="4519612" cy="2996699"/>
          </a:xfrm>
          <a:prstGeom prst="rect">
            <a:avLst/>
          </a:prstGeom>
        </p:spPr>
      </p:pic>
    </p:spTree>
    <p:extLst>
      <p:ext uri="{BB962C8B-B14F-4D97-AF65-F5344CB8AC3E}">
        <p14:creationId xmlns:p14="http://schemas.microsoft.com/office/powerpoint/2010/main" val="2105439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39038" y="-18539"/>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4"/>
          <p:cNvSpPr/>
          <p:nvPr/>
        </p:nvSpPr>
        <p:spPr>
          <a:xfrm>
            <a:off x="-39038" y="-18542"/>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4" name="Slide Number Placeholder 3"/>
          <p:cNvSpPr>
            <a:spLocks noGrp="1"/>
          </p:cNvSpPr>
          <p:nvPr>
            <p:ph type="sldNum" sz="quarter" idx="12"/>
          </p:nvPr>
        </p:nvSpPr>
        <p:spPr/>
        <p:txBody>
          <a:bodyPr/>
          <a:lstStyle/>
          <a:p>
            <a:pPr>
              <a:defRPr/>
            </a:pPr>
            <a:fld id="{836E419B-D8FE-4AD2-85E9-ABE3B1CAD001}" type="slidenum">
              <a:rPr lang="en-US" smtClean="0"/>
              <a:pPr>
                <a:defRPr/>
              </a:pPr>
              <a:t>5</a:t>
            </a:fld>
            <a:endParaRPr lang="en-US" dirty="0"/>
          </a:p>
        </p:txBody>
      </p:sp>
      <p:sp>
        <p:nvSpPr>
          <p:cNvPr id="6" name="Rectangle 5"/>
          <p:cNvSpPr/>
          <p:nvPr/>
        </p:nvSpPr>
        <p:spPr>
          <a:xfrm>
            <a:off x="2286000" y="1676401"/>
            <a:ext cx="7848600" cy="1323439"/>
          </a:xfrm>
          <a:prstGeom prst="rect">
            <a:avLst/>
          </a:prstGeom>
        </p:spPr>
        <p:txBody>
          <a:bodyPr wrap="square">
            <a:spAutoFit/>
          </a:bodyPr>
          <a:lstStyle/>
          <a:p>
            <a:r>
              <a:rPr lang="es-ES" sz="2000" b="1" i="1" dirty="0"/>
              <a:t>“Dame seis horas para cortar un árbol y pasaré las primeras cuatro afilando el hacha” </a:t>
            </a:r>
          </a:p>
          <a:p>
            <a:endParaRPr lang="es-ES" sz="2000" dirty="0"/>
          </a:p>
          <a:p>
            <a:r>
              <a:rPr lang="es-ES" sz="2000" dirty="0"/>
              <a:t>― </a:t>
            </a:r>
            <a:r>
              <a:rPr lang="es-ES" sz="2000" b="1" i="1" dirty="0"/>
              <a:t>Abraham Lincoln</a:t>
            </a:r>
          </a:p>
        </p:txBody>
      </p:sp>
      <p:pic>
        <p:nvPicPr>
          <p:cNvPr id="215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2550" y="2599730"/>
            <a:ext cx="209550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uadroTexto 1"/>
          <p:cNvSpPr txBox="1"/>
          <p:nvPr/>
        </p:nvSpPr>
        <p:spPr>
          <a:xfrm>
            <a:off x="1852612" y="5587007"/>
            <a:ext cx="8715375" cy="923330"/>
          </a:xfrm>
          <a:prstGeom prst="rect">
            <a:avLst/>
          </a:prstGeom>
          <a:noFill/>
        </p:spPr>
        <p:txBody>
          <a:bodyPr wrap="square" rtlCol="0">
            <a:spAutoFit/>
          </a:bodyPr>
          <a:lstStyle/>
          <a:p>
            <a:pPr algn="just"/>
            <a:r>
              <a:rPr lang="es-ES" b="1" i="1" dirty="0"/>
              <a:t>Abraham Lincoln </a:t>
            </a:r>
            <a:r>
              <a:rPr lang="es-ES" dirty="0"/>
              <a:t>fue un político y abogado estadounidense que ejerció como decimosexto presidente de los Estados Unidos de América desde marzo de 1861 hasta su asesinato en abril de 1865.</a:t>
            </a:r>
            <a:endParaRPr lang="en-US" dirty="0"/>
          </a:p>
        </p:txBody>
      </p:sp>
      <p:sp>
        <p:nvSpPr>
          <p:cNvPr id="11" name="Subtitle 2"/>
          <p:cNvSpPr txBox="1">
            <a:spLocks/>
          </p:cNvSpPr>
          <p:nvPr/>
        </p:nvSpPr>
        <p:spPr>
          <a:xfrm>
            <a:off x="680697" y="561157"/>
            <a:ext cx="5395784"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OBJETIVOS DE LA PLANIFICACIÓN</a:t>
            </a:r>
            <a:endParaRPr lang="en-US" sz="2400" b="1" dirty="0">
              <a:solidFill>
                <a:srgbClr val="1C4584"/>
              </a:solidFill>
            </a:endParaRPr>
          </a:p>
        </p:txBody>
      </p:sp>
    </p:spTree>
    <p:extLst>
      <p:ext uri="{BB962C8B-B14F-4D97-AF65-F5344CB8AC3E}">
        <p14:creationId xmlns:p14="http://schemas.microsoft.com/office/powerpoint/2010/main" val="1115925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39038" y="-769"/>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6" name="Rectangle 4"/>
          <p:cNvSpPr/>
          <p:nvPr/>
        </p:nvSpPr>
        <p:spPr>
          <a:xfrm>
            <a:off x="-39038" y="0"/>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4" name="Slide Number Placeholder 3"/>
          <p:cNvSpPr>
            <a:spLocks noGrp="1"/>
          </p:cNvSpPr>
          <p:nvPr>
            <p:ph type="sldNum" sz="quarter" idx="12"/>
          </p:nvPr>
        </p:nvSpPr>
        <p:spPr/>
        <p:txBody>
          <a:bodyPr/>
          <a:lstStyle/>
          <a:p>
            <a:pPr>
              <a:defRPr/>
            </a:pPr>
            <a:fld id="{836E419B-D8FE-4AD2-85E9-ABE3B1CAD001}" type="slidenum">
              <a:rPr lang="en-US" smtClean="0"/>
              <a:pPr>
                <a:defRPr/>
              </a:pPr>
              <a:t>6</a:t>
            </a:fld>
            <a:endParaRPr lang="en-US"/>
          </a:p>
        </p:txBody>
      </p:sp>
      <p:pic>
        <p:nvPicPr>
          <p:cNvPr id="19460" name="Picture 4" descr="https://s-media-cache-ak0.pinimg.com/736x/47/b7/da/47b7dab79342fec719b28832fdd445b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4335" y="1362952"/>
            <a:ext cx="5980688" cy="37338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1636011" y="5414009"/>
            <a:ext cx="8108064" cy="923330"/>
          </a:xfrm>
          <a:prstGeom prst="rect">
            <a:avLst/>
          </a:prstGeom>
          <a:noFill/>
        </p:spPr>
        <p:txBody>
          <a:bodyPr wrap="square" rtlCol="0">
            <a:spAutoFit/>
          </a:bodyPr>
          <a:lstStyle/>
          <a:p>
            <a:pPr algn="just"/>
            <a:r>
              <a:rPr lang="es-ES" b="1" i="1" dirty="0"/>
              <a:t>Peter Ferdinand Drucker </a:t>
            </a:r>
            <a:r>
              <a:rPr lang="es-ES" dirty="0"/>
              <a:t>fue un abogado y tratadista austriaco, considerado el mayor filósofo de la administración del siglo XX. Fue autor de más de 35 libros, y sus ideas fueron decisivas en la creación de la Corporación Moderna.</a:t>
            </a:r>
            <a:endParaRPr lang="en-US" dirty="0"/>
          </a:p>
        </p:txBody>
      </p:sp>
      <p:sp>
        <p:nvSpPr>
          <p:cNvPr id="8" name="Subtitle 2"/>
          <p:cNvSpPr txBox="1">
            <a:spLocks/>
          </p:cNvSpPr>
          <p:nvPr/>
        </p:nvSpPr>
        <p:spPr>
          <a:xfrm>
            <a:off x="680697" y="561157"/>
            <a:ext cx="5395784"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OBJETIVOS DE LA PLANIFICACIÓN</a:t>
            </a:r>
            <a:endParaRPr lang="en-US" sz="2400" b="1" dirty="0">
              <a:solidFill>
                <a:srgbClr val="1C4584"/>
              </a:solidFill>
            </a:endParaRPr>
          </a:p>
        </p:txBody>
      </p:sp>
    </p:spTree>
    <p:extLst>
      <p:ext uri="{BB962C8B-B14F-4D97-AF65-F5344CB8AC3E}">
        <p14:creationId xmlns:p14="http://schemas.microsoft.com/office/powerpoint/2010/main" val="870424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39038" y="-4252"/>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4"/>
          <p:cNvSpPr/>
          <p:nvPr/>
        </p:nvSpPr>
        <p:spPr>
          <a:xfrm>
            <a:off x="3826" y="-32830"/>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680697" y="561157"/>
            <a:ext cx="5395784"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ea typeface="Knockout 29 Junior Liteweight" charset="0"/>
                <a:cs typeface="Knockout 29 Junior Liteweight" charset="0"/>
              </a:rPr>
              <a:t>DESPACHO ECONÓMICO</a:t>
            </a:r>
            <a:endParaRPr lang="en-US" sz="2400" b="1" dirty="0">
              <a:solidFill>
                <a:srgbClr val="1C4584"/>
              </a:solidFill>
            </a:endParaRPr>
          </a:p>
        </p:txBody>
      </p:sp>
      <p:pic>
        <p:nvPicPr>
          <p:cNvPr id="10"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22531" name="Rectangle 3"/>
          <p:cNvSpPr>
            <a:spLocks noGrp="1" noChangeArrowheads="1"/>
          </p:cNvSpPr>
          <p:nvPr>
            <p:ph idx="1"/>
          </p:nvPr>
        </p:nvSpPr>
        <p:spPr>
          <a:xfrm>
            <a:off x="828676" y="1399309"/>
            <a:ext cx="10201274" cy="4987635"/>
          </a:xfrm>
        </p:spPr>
        <p:txBody>
          <a:bodyPr>
            <a:normAutofit fontScale="85000" lnSpcReduction="20000"/>
          </a:bodyPr>
          <a:lstStyle/>
          <a:p>
            <a:pPr algn="just">
              <a:buFont typeface="Wingdings" panose="05000000000000000000" pitchFamily="2" charset="2"/>
              <a:buChar char="ü"/>
            </a:pPr>
            <a:r>
              <a:rPr lang="es-DO" dirty="0">
                <a:latin typeface="Franklin Gothic Book" pitchFamily="34" charset="0"/>
              </a:rPr>
              <a:t>Uno de los problemas fundamentales de la operación de un sistema de energía eléctrica es el despacho económico. Este problema consiste en repartir la demanda total del sistema entre los generadores disponibles, de forma que el costo total de generación sea el mínimo posible</a:t>
            </a:r>
            <a:r>
              <a:rPr lang="es-ES_tradnl" dirty="0">
                <a:latin typeface="Franklin Gothic Book" pitchFamily="34" charset="0"/>
              </a:rPr>
              <a:t>.</a:t>
            </a:r>
          </a:p>
          <a:p>
            <a:pPr algn="just" eaLnBrk="1" hangingPunct="1">
              <a:buFont typeface="Wingdings" panose="05000000000000000000" pitchFamily="2" charset="2"/>
              <a:buChar char="ü"/>
            </a:pPr>
            <a:endParaRPr lang="es-ES_tradnl" dirty="0">
              <a:latin typeface="Franklin Gothic Book" pitchFamily="34" charset="0"/>
            </a:endParaRPr>
          </a:p>
          <a:p>
            <a:pPr algn="just">
              <a:buFont typeface="Wingdings" panose="05000000000000000000" pitchFamily="2" charset="2"/>
              <a:buChar char="ü"/>
            </a:pPr>
            <a:r>
              <a:rPr lang="es-ES_tradnl" dirty="0">
                <a:latin typeface="Franklin Gothic Book" pitchFamily="34" charset="0"/>
              </a:rPr>
              <a:t>En el MEM de la República Dominicana el despacho de las centrales de generación es realizado en base al modelo de orden de prioridad o lista de mérito.</a:t>
            </a:r>
          </a:p>
          <a:p>
            <a:pPr marL="0" indent="0" algn="just" eaLnBrk="1" hangingPunct="1">
              <a:buNone/>
            </a:pPr>
            <a:endParaRPr lang="es-ES_tradnl" dirty="0">
              <a:latin typeface="Franklin Gothic Book" pitchFamily="34" charset="0"/>
            </a:endParaRPr>
          </a:p>
          <a:p>
            <a:pPr algn="just" eaLnBrk="1" hangingPunct="1">
              <a:buFont typeface="Wingdings" panose="05000000000000000000" pitchFamily="2" charset="2"/>
              <a:buChar char="ü"/>
            </a:pPr>
            <a:r>
              <a:rPr lang="es-ES_tradnl" dirty="0">
                <a:latin typeface="Franklin Gothic Book" pitchFamily="34" charset="0"/>
              </a:rPr>
              <a:t>Este modelo de despacho establece que en un sistema térmico puro, en ausencia de restricciones operativas en la operación la manera optima de realizar un despacho es en función creciente a sus costos.</a:t>
            </a:r>
          </a:p>
          <a:p>
            <a:pPr algn="just" eaLnBrk="1" hangingPunct="1">
              <a:buFont typeface="Wingdings" panose="05000000000000000000" pitchFamily="2" charset="2"/>
              <a:buChar char="ü"/>
            </a:pPr>
            <a:endParaRPr lang="es-ES_tradnl" dirty="0">
              <a:latin typeface="Franklin Gothic Book" pitchFamily="34" charset="0"/>
            </a:endParaRPr>
          </a:p>
          <a:p>
            <a:pPr algn="just" eaLnBrk="1" hangingPunct="1">
              <a:buFont typeface="Wingdings" panose="05000000000000000000" pitchFamily="2" charset="2"/>
              <a:buChar char="ü"/>
            </a:pPr>
            <a:r>
              <a:rPr lang="es-ES_tradnl" dirty="0">
                <a:latin typeface="Franklin Gothic Book" pitchFamily="34" charset="0"/>
              </a:rPr>
              <a:t>Los generadores declaran semanalmente sus costos variables de producción.</a:t>
            </a:r>
          </a:p>
        </p:txBody>
      </p:sp>
    </p:spTree>
    <p:extLst>
      <p:ext uri="{BB962C8B-B14F-4D97-AF65-F5344CB8AC3E}">
        <p14:creationId xmlns:p14="http://schemas.microsoft.com/office/powerpoint/2010/main" val="1701474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39038" y="-18541"/>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 name="Rectangle 4"/>
          <p:cNvSpPr/>
          <p:nvPr/>
        </p:nvSpPr>
        <p:spPr>
          <a:xfrm>
            <a:off x="-39038" y="-18542"/>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p:nvSpPr>
        <p:spPr>
          <a:xfrm>
            <a:off x="680697" y="561157"/>
            <a:ext cx="6491628"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ea typeface="Knockout 29 Junior Liteweight" charset="0"/>
                <a:cs typeface="Knockout 29 Junior Liteweight" charset="0"/>
              </a:rPr>
              <a:t>PLANIFICACIÓN DE LA OPERACIÓN </a:t>
            </a:r>
            <a:endParaRPr lang="en-US" sz="2400" b="1" dirty="0">
              <a:solidFill>
                <a:srgbClr val="1C4584"/>
              </a:solidFill>
            </a:endParaRPr>
          </a:p>
        </p:txBody>
      </p:sp>
      <p:pic>
        <p:nvPicPr>
          <p:cNvPr id="9"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20482" name="Slide Number Placeholder 5"/>
          <p:cNvSpPr>
            <a:spLocks noGrp="1"/>
          </p:cNvSpPr>
          <p:nvPr>
            <p:ph type="sldNum" sz="quarter" idx="12"/>
          </p:nvPr>
        </p:nvSpPr>
        <p:spPr>
          <a:noFill/>
        </p:spPr>
        <p:txBody>
          <a:bodyPr/>
          <a:lstStyle/>
          <a:p>
            <a:fld id="{36C0393D-D45E-466B-B7B6-8F84FF660924}" type="slidenum">
              <a:rPr lang="en-US"/>
              <a:pPr/>
              <a:t>8</a:t>
            </a:fld>
            <a:endParaRPr lang="en-US"/>
          </a:p>
        </p:txBody>
      </p:sp>
      <p:sp>
        <p:nvSpPr>
          <p:cNvPr id="20484" name="Rectangle 3"/>
          <p:cNvSpPr>
            <a:spLocks noGrp="1" noChangeArrowheads="1"/>
          </p:cNvSpPr>
          <p:nvPr>
            <p:ph type="body" idx="1"/>
          </p:nvPr>
        </p:nvSpPr>
        <p:spPr>
          <a:xfrm>
            <a:off x="1428750" y="1570798"/>
            <a:ext cx="9501188" cy="1264684"/>
          </a:xfrm>
        </p:spPr>
        <p:txBody>
          <a:bodyPr/>
          <a:lstStyle/>
          <a:p>
            <a:pPr algn="just" eaLnBrk="1" hangingPunct="1">
              <a:buFont typeface="Wingdings" panose="05000000000000000000" pitchFamily="2" charset="2"/>
              <a:buChar char="ü"/>
            </a:pPr>
            <a:r>
              <a:rPr lang="es-DO" sz="2400" dirty="0"/>
              <a:t>La planificación de la operación de un sistema eléctrico de potencia son el resultado de una compleja cadena de decisiones el cual se descompone en varios horizontes de tiempo:</a:t>
            </a:r>
          </a:p>
          <a:p>
            <a:pPr eaLnBrk="1" hangingPunct="1">
              <a:buFontTx/>
              <a:buNone/>
            </a:pPr>
            <a:endParaRPr lang="es-DO" sz="2400" dirty="0"/>
          </a:p>
          <a:p>
            <a:pPr eaLnBrk="1" hangingPunct="1"/>
            <a:endParaRPr lang="en-US" dirty="0"/>
          </a:p>
        </p:txBody>
      </p:sp>
      <p:graphicFrame>
        <p:nvGraphicFramePr>
          <p:cNvPr id="3" name="Diagrama 2"/>
          <p:cNvGraphicFramePr/>
          <p:nvPr>
            <p:extLst>
              <p:ext uri="{D42A27DB-BD31-4B8C-83A1-F6EECF244321}">
                <p14:modId xmlns:p14="http://schemas.microsoft.com/office/powerpoint/2010/main" val="2923336794"/>
              </p:ext>
            </p:extLst>
          </p:nvPr>
        </p:nvGraphicFramePr>
        <p:xfrm>
          <a:off x="2253889" y="2770613"/>
          <a:ext cx="8128000" cy="3793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9052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8"/>
          <p:cNvSpPr/>
          <p:nvPr/>
        </p:nvSpPr>
        <p:spPr>
          <a:xfrm>
            <a:off x="5881" y="-3603"/>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4"/>
          <p:cNvSpPr/>
          <p:nvPr/>
        </p:nvSpPr>
        <p:spPr>
          <a:xfrm>
            <a:off x="5881" y="10685"/>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txBox="1">
            <a:spLocks/>
          </p:cNvSpPr>
          <p:nvPr/>
        </p:nvSpPr>
        <p:spPr>
          <a:xfrm>
            <a:off x="680696" y="561157"/>
            <a:ext cx="744889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PLANIFICACIÓN DE MEDIANO Y LARGO PLAZO</a:t>
            </a:r>
            <a:endParaRPr lang="en-US" sz="2400" b="1" dirty="0">
              <a:solidFill>
                <a:srgbClr val="1C4584"/>
              </a:solidFill>
            </a:endParaRPr>
          </a:p>
        </p:txBody>
      </p:sp>
      <p:pic>
        <p:nvPicPr>
          <p:cNvPr id="12"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1029" name="Slide Number Placeholder 7"/>
          <p:cNvSpPr>
            <a:spLocks noGrp="1"/>
          </p:cNvSpPr>
          <p:nvPr>
            <p:ph type="sldNum" sz="quarter" idx="12"/>
          </p:nvPr>
        </p:nvSpPr>
        <p:spPr>
          <a:xfrm>
            <a:off x="8305800" y="5867400"/>
            <a:ext cx="2133600" cy="476250"/>
          </a:xfrm>
          <a:noFill/>
        </p:spPr>
        <p:txBody>
          <a:bodyPr/>
          <a:lstStyle/>
          <a:p>
            <a:fld id="{0E4A0223-C836-42C7-A5A7-424724C59A0F}" type="slidenum">
              <a:rPr lang="en-US"/>
              <a:pPr/>
              <a:t>9</a:t>
            </a:fld>
            <a:endParaRPr lang="en-US"/>
          </a:p>
        </p:txBody>
      </p:sp>
      <p:sp>
        <p:nvSpPr>
          <p:cNvPr id="1031" name="Rectangle 3"/>
          <p:cNvSpPr>
            <a:spLocks noGrp="1" noChangeArrowheads="1"/>
          </p:cNvSpPr>
          <p:nvPr>
            <p:ph type="body" sz="half" idx="1"/>
          </p:nvPr>
        </p:nvSpPr>
        <p:spPr>
          <a:xfrm>
            <a:off x="680695" y="1543050"/>
            <a:ext cx="11192217" cy="4800600"/>
          </a:xfrm>
        </p:spPr>
        <p:txBody>
          <a:bodyPr/>
          <a:lstStyle/>
          <a:p>
            <a:pPr algn="just" eaLnBrk="1" hangingPunct="1">
              <a:buFont typeface="Wingdings" panose="05000000000000000000" pitchFamily="2" charset="2"/>
              <a:buChar char="ü"/>
            </a:pPr>
            <a:r>
              <a:rPr lang="es-DO" sz="2400" dirty="0">
                <a:solidFill>
                  <a:srgbClr val="002060"/>
                </a:solidFill>
              </a:rPr>
              <a:t>El SENI tiene una componente de generación altamente térmica. La producción neta de energía en el mes de septiembre del 2018 fue de 1,331 GWh, de los cuales 108.98 GWh correspondieron a generación hidroeléctrica.</a:t>
            </a:r>
          </a:p>
          <a:p>
            <a:pPr eaLnBrk="1" hangingPunct="1">
              <a:buFont typeface="Wingdings" panose="05000000000000000000" pitchFamily="2" charset="2"/>
              <a:buChar char="ü"/>
            </a:pPr>
            <a:endParaRPr lang="es-DO" sz="2400" dirty="0"/>
          </a:p>
          <a:p>
            <a:pPr eaLnBrk="1" hangingPunct="1">
              <a:buFont typeface="Wingdings" panose="05000000000000000000" pitchFamily="2" charset="2"/>
              <a:buChar char="ü"/>
            </a:pPr>
            <a:r>
              <a:rPr lang="es-DO" sz="2400" dirty="0"/>
              <a:t>Aporte en energía </a:t>
            </a:r>
            <a:r>
              <a:rPr lang="es-DO" sz="2400" dirty="0" err="1"/>
              <a:t>hidro</a:t>
            </a:r>
            <a:r>
              <a:rPr lang="es-DO" sz="2400" dirty="0"/>
              <a:t> octubre 2016= </a:t>
            </a:r>
          </a:p>
          <a:p>
            <a:pPr eaLnBrk="1" hangingPunct="1">
              <a:buFont typeface="Wingdings" panose="05000000000000000000" pitchFamily="2" charset="2"/>
              <a:buChar char="ü"/>
            </a:pPr>
            <a:endParaRPr lang="es-DO" sz="2400" dirty="0"/>
          </a:p>
          <a:p>
            <a:pPr eaLnBrk="1" hangingPunct="1">
              <a:buFont typeface="Wingdings" panose="05000000000000000000" pitchFamily="2" charset="2"/>
              <a:buChar char="ü"/>
            </a:pPr>
            <a:r>
              <a:rPr lang="es-DO" sz="2400" dirty="0"/>
              <a:t>Aporte en energía </a:t>
            </a:r>
            <a:r>
              <a:rPr lang="es-DO" sz="2400" dirty="0" err="1"/>
              <a:t>hidro</a:t>
            </a:r>
            <a:r>
              <a:rPr lang="es-DO" sz="2400" dirty="0"/>
              <a:t> octubre 2017=</a:t>
            </a:r>
          </a:p>
          <a:p>
            <a:pPr eaLnBrk="1" hangingPunct="1">
              <a:buFont typeface="Wingdings" panose="05000000000000000000" pitchFamily="2" charset="2"/>
              <a:buChar char="ü"/>
            </a:pPr>
            <a:endParaRPr lang="es-DO" sz="2400" dirty="0"/>
          </a:p>
          <a:p>
            <a:pPr eaLnBrk="1" hangingPunct="1">
              <a:buFont typeface="Wingdings" panose="05000000000000000000" pitchFamily="2" charset="2"/>
              <a:buChar char="ü"/>
            </a:pPr>
            <a:r>
              <a:rPr lang="es-DO" sz="2400" dirty="0"/>
              <a:t>Aporte en energía </a:t>
            </a:r>
            <a:r>
              <a:rPr lang="es-DO" sz="2400" dirty="0" err="1"/>
              <a:t>hidro</a:t>
            </a:r>
            <a:r>
              <a:rPr lang="es-DO" sz="2400" dirty="0"/>
              <a:t> septiembre 2018= </a:t>
            </a:r>
          </a:p>
          <a:p>
            <a:pPr eaLnBrk="1" hangingPunct="1">
              <a:buFont typeface="Wingdings" panose="05000000000000000000" pitchFamily="2" charset="2"/>
              <a:buChar char="ü"/>
            </a:pPr>
            <a:endParaRPr lang="es-DO" sz="2400" dirty="0"/>
          </a:p>
          <a:p>
            <a:pPr>
              <a:buFont typeface="Wingdings" panose="05000000000000000000" pitchFamily="2" charset="2"/>
              <a:buChar char="ü"/>
            </a:pPr>
            <a:endParaRPr lang="es-DO" sz="2400" dirty="0"/>
          </a:p>
        </p:txBody>
      </p:sp>
      <p:graphicFrame>
        <p:nvGraphicFramePr>
          <p:cNvPr id="1026" name="Object 4"/>
          <p:cNvGraphicFramePr>
            <a:graphicFrameLocks noGrp="1" noChangeAspect="1"/>
          </p:cNvGraphicFramePr>
          <p:nvPr>
            <p:ph sz="quarter" idx="2"/>
            <p:extLst>
              <p:ext uri="{D42A27DB-BD31-4B8C-83A1-F6EECF244321}">
                <p14:modId xmlns:p14="http://schemas.microsoft.com/office/powerpoint/2010/main" val="3693812425"/>
              </p:ext>
            </p:extLst>
          </p:nvPr>
        </p:nvGraphicFramePr>
        <p:xfrm>
          <a:off x="6643859" y="3051618"/>
          <a:ext cx="1342682" cy="570517"/>
        </p:xfrm>
        <a:graphic>
          <a:graphicData uri="http://schemas.openxmlformats.org/presentationml/2006/ole">
            <mc:AlternateContent xmlns:mc="http://schemas.openxmlformats.org/markup-compatibility/2006">
              <mc:Choice xmlns:v="urn:schemas-microsoft-com:vml" Requires="v">
                <p:oleObj spid="_x0000_s1644" name="Ecuación" r:id="rId5" imgW="927000" imgH="393480" progId="Equation.3">
                  <p:embed/>
                </p:oleObj>
              </mc:Choice>
              <mc:Fallback>
                <p:oleObj name="Ecuación" r:id="rId5" imgW="927000" imgH="393480" progId="Equation.3">
                  <p:embed/>
                  <p:pic>
                    <p:nvPicPr>
                      <p:cNvPr id="0" name=""/>
                      <p:cNvPicPr>
                        <a:picLocks noChangeAspect="1" noChangeArrowheads="1"/>
                      </p:cNvPicPr>
                      <p:nvPr/>
                    </p:nvPicPr>
                    <p:blipFill>
                      <a:blip r:embed="rId6"/>
                      <a:srcRect/>
                      <a:stretch>
                        <a:fillRect/>
                      </a:stretch>
                    </p:blipFill>
                    <p:spPr bwMode="auto">
                      <a:xfrm>
                        <a:off x="6643859" y="3051618"/>
                        <a:ext cx="1342682" cy="570517"/>
                      </a:xfrm>
                      <a:prstGeom prst="rect">
                        <a:avLst/>
                      </a:prstGeom>
                      <a:solidFill>
                        <a:schemeClr val="bg1"/>
                      </a:solidFill>
                    </p:spPr>
                  </p:pic>
                </p:oleObj>
              </mc:Fallback>
            </mc:AlternateContent>
          </a:graphicData>
        </a:graphic>
      </p:graphicFrame>
      <p:graphicFrame>
        <p:nvGraphicFramePr>
          <p:cNvPr id="1027" name="Object 8"/>
          <p:cNvGraphicFramePr>
            <a:graphicFrameLocks noGrp="1" noChangeAspect="1"/>
          </p:cNvGraphicFramePr>
          <p:nvPr>
            <p:ph sz="quarter" idx="3"/>
            <p:extLst>
              <p:ext uri="{D42A27DB-BD31-4B8C-83A1-F6EECF244321}">
                <p14:modId xmlns:p14="http://schemas.microsoft.com/office/powerpoint/2010/main" val="1168982491"/>
              </p:ext>
            </p:extLst>
          </p:nvPr>
        </p:nvGraphicFramePr>
        <p:xfrm>
          <a:off x="6643859" y="3983038"/>
          <a:ext cx="1342682" cy="562426"/>
        </p:xfrm>
        <a:graphic>
          <a:graphicData uri="http://schemas.openxmlformats.org/presentationml/2006/ole">
            <mc:AlternateContent xmlns:mc="http://schemas.openxmlformats.org/markup-compatibility/2006">
              <mc:Choice xmlns:v="urn:schemas-microsoft-com:vml" Requires="v">
                <p:oleObj spid="_x0000_s1645" name="Ecuación" r:id="rId7" imgW="939600" imgH="393480" progId="Equation.3">
                  <p:embed/>
                </p:oleObj>
              </mc:Choice>
              <mc:Fallback>
                <p:oleObj name="Ecuación" r:id="rId7" imgW="939600" imgH="393480" progId="Equation.3">
                  <p:embed/>
                  <p:pic>
                    <p:nvPicPr>
                      <p:cNvPr id="0" name=""/>
                      <p:cNvPicPr>
                        <a:picLocks noChangeAspect="1" noChangeArrowheads="1"/>
                      </p:cNvPicPr>
                      <p:nvPr/>
                    </p:nvPicPr>
                    <p:blipFill>
                      <a:blip r:embed="rId8"/>
                      <a:srcRect/>
                      <a:stretch>
                        <a:fillRect/>
                      </a:stretch>
                    </p:blipFill>
                    <p:spPr bwMode="auto">
                      <a:xfrm>
                        <a:off x="6643859" y="3983038"/>
                        <a:ext cx="1342682" cy="562426"/>
                      </a:xfrm>
                      <a:prstGeom prst="rect">
                        <a:avLst/>
                      </a:prstGeom>
                      <a:solidFill>
                        <a:schemeClr val="bg1"/>
                      </a:solidFill>
                    </p:spPr>
                  </p:pic>
                </p:oleObj>
              </mc:Fallback>
            </mc:AlternateContent>
          </a:graphicData>
        </a:graphic>
      </p:graphicFrame>
      <p:graphicFrame>
        <p:nvGraphicFramePr>
          <p:cNvPr id="2" name="Object 1"/>
          <p:cNvGraphicFramePr>
            <a:graphicFrameLocks noGrp="1" noChangeAspect="1"/>
          </p:cNvGraphicFramePr>
          <p:nvPr>
            <p:extLst>
              <p:ext uri="{D42A27DB-BD31-4B8C-83A1-F6EECF244321}">
                <p14:modId xmlns:p14="http://schemas.microsoft.com/office/powerpoint/2010/main" val="3404274585"/>
              </p:ext>
            </p:extLst>
          </p:nvPr>
        </p:nvGraphicFramePr>
        <p:xfrm>
          <a:off x="6613525" y="4797425"/>
          <a:ext cx="1404938" cy="641350"/>
        </p:xfrm>
        <a:graphic>
          <a:graphicData uri="http://schemas.openxmlformats.org/presentationml/2006/ole">
            <mc:AlternateContent xmlns:mc="http://schemas.openxmlformats.org/markup-compatibility/2006">
              <mc:Choice xmlns:v="urn:schemas-microsoft-com:vml" Requires="v">
                <p:oleObj spid="_x0000_s1646" name="Ecuación" r:id="rId9" imgW="863280" imgH="393480" progId="Equation.3">
                  <p:embed/>
                </p:oleObj>
              </mc:Choice>
              <mc:Fallback>
                <p:oleObj name="Ecuación" r:id="rId9" imgW="863280" imgH="393480" progId="Equation.3">
                  <p:embed/>
                  <p:pic>
                    <p:nvPicPr>
                      <p:cNvPr id="0" name=""/>
                      <p:cNvPicPr>
                        <a:picLocks noGrp="1" noChangeAspect="1" noChangeArrowheads="1"/>
                      </p:cNvPicPr>
                      <p:nvPr/>
                    </p:nvPicPr>
                    <p:blipFill>
                      <a:blip r:embed="rId10"/>
                      <a:srcRect/>
                      <a:stretch>
                        <a:fillRect/>
                      </a:stretch>
                    </p:blipFill>
                    <p:spPr bwMode="auto">
                      <a:xfrm>
                        <a:off x="6613525" y="4797425"/>
                        <a:ext cx="1404938" cy="641350"/>
                      </a:xfrm>
                      <a:prstGeom prst="rect">
                        <a:avLst/>
                      </a:prstGeom>
                      <a:solidFill>
                        <a:schemeClr val="bg1"/>
                      </a:solidFill>
                      <a:ln>
                        <a:noFill/>
                      </a:ln>
                    </p:spPr>
                  </p:pic>
                </p:oleObj>
              </mc:Fallback>
            </mc:AlternateContent>
          </a:graphicData>
        </a:graphic>
      </p:graphicFrame>
      <p:pic>
        <p:nvPicPr>
          <p:cNvPr id="3" name="Imagen 2"/>
          <p:cNvPicPr>
            <a:picLocks noChangeAspect="1"/>
          </p:cNvPicPr>
          <p:nvPr/>
        </p:nvPicPr>
        <p:blipFill>
          <a:blip r:embed="rId11"/>
          <a:stretch>
            <a:fillRect/>
          </a:stretch>
        </p:blipFill>
        <p:spPr>
          <a:xfrm>
            <a:off x="8364229" y="3051618"/>
            <a:ext cx="3634579" cy="2186213"/>
          </a:xfrm>
          <a:prstGeom prst="rect">
            <a:avLst/>
          </a:prstGeom>
        </p:spPr>
      </p:pic>
    </p:spTree>
    <p:extLst>
      <p:ext uri="{BB962C8B-B14F-4D97-AF65-F5344CB8AC3E}">
        <p14:creationId xmlns:p14="http://schemas.microsoft.com/office/powerpoint/2010/main" val="1836171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029074" y="2742950"/>
            <a:ext cx="4100513" cy="1016000"/>
          </a:xfrm>
          <a:prstGeom prst="rect">
            <a:avLst/>
          </a:prstGeom>
          <a:noFill/>
        </p:spPr>
        <p:txBody>
          <a:bodyPr anchor="b">
            <a:spAutoFit/>
          </a:bodyPr>
          <a:lstStyle/>
          <a:p>
            <a:pPr algn="ctr">
              <a:defRPr/>
            </a:pPr>
            <a:r>
              <a:rPr lang="es-DO" sz="6000" b="1" dirty="0">
                <a:solidFill>
                  <a:srgbClr val="002060"/>
                </a:solidFill>
                <a:effectLst>
                  <a:outerShdw blurRad="38100" dist="38100" dir="2700000" algn="tl">
                    <a:srgbClr val="000000">
                      <a:alpha val="43137"/>
                    </a:srgbClr>
                  </a:outerShdw>
                </a:effectLst>
                <a:latin typeface="+mj-lt"/>
                <a:cs typeface="Arial" charset="0"/>
              </a:rPr>
              <a:t>Contexto</a:t>
            </a:r>
            <a:endParaRPr lang="es-DO" sz="3600" b="1" dirty="0">
              <a:solidFill>
                <a:srgbClr val="002060"/>
              </a:solidFill>
              <a:effectLst>
                <a:outerShdw blurRad="38100" dist="38100" dir="2700000" algn="tl">
                  <a:srgbClr val="000000">
                    <a:alpha val="43137"/>
                  </a:srgbClr>
                </a:outerShdw>
              </a:effectLst>
              <a:latin typeface="+mj-lt"/>
              <a:cs typeface="Arial" charset="0"/>
            </a:endParaRPr>
          </a:p>
        </p:txBody>
      </p:sp>
      <p:sp>
        <p:nvSpPr>
          <p:cNvPr id="9" name="TextBox 8"/>
          <p:cNvSpPr txBox="1"/>
          <p:nvPr/>
        </p:nvSpPr>
        <p:spPr>
          <a:xfrm>
            <a:off x="7860409" y="1487845"/>
            <a:ext cx="2806700" cy="830997"/>
          </a:xfrm>
          <a:prstGeom prst="rect">
            <a:avLst/>
          </a:prstGeom>
          <a:noFill/>
        </p:spPr>
        <p:txBody>
          <a:bodyPr>
            <a:spAutoFit/>
          </a:bodyPr>
          <a:lstStyle/>
          <a:p>
            <a:pPr algn="r">
              <a:defRPr/>
            </a:pPr>
            <a:r>
              <a:rPr lang="es-DO" sz="2400" dirty="0">
                <a:solidFill>
                  <a:schemeClr val="tx1">
                    <a:lumMod val="85000"/>
                  </a:schemeClr>
                </a:solidFill>
                <a:effectLst>
                  <a:outerShdw blurRad="38100" dist="38100" dir="2700000" algn="tl">
                    <a:srgbClr val="000000">
                      <a:alpha val="43137"/>
                    </a:srgbClr>
                  </a:outerShdw>
                </a:effectLst>
                <a:latin typeface="+mj-lt"/>
                <a:cs typeface="Arial" charset="0"/>
              </a:rPr>
              <a:t>Creciente</a:t>
            </a:r>
            <a:r>
              <a:rPr lang="es-DO" sz="2400" dirty="0">
                <a:solidFill>
                  <a:schemeClr val="bg1"/>
                </a:solidFill>
                <a:effectLst>
                  <a:outerShdw blurRad="38100" dist="38100" dir="2700000" algn="tl">
                    <a:srgbClr val="000000">
                      <a:alpha val="43137"/>
                    </a:srgbClr>
                  </a:outerShdw>
                </a:effectLst>
                <a:latin typeface="+mj-lt"/>
                <a:cs typeface="Arial" charset="0"/>
              </a:rPr>
              <a:t> </a:t>
            </a:r>
          </a:p>
          <a:p>
            <a:pPr algn="r">
              <a:defRPr/>
            </a:pPr>
            <a:r>
              <a:rPr lang="es-DO" sz="2400" dirty="0">
                <a:solidFill>
                  <a:schemeClr val="accent2">
                    <a:lumMod val="50000"/>
                  </a:schemeClr>
                </a:solidFill>
                <a:effectLst>
                  <a:outerShdw blurRad="38100" dist="38100" dir="2700000" algn="tl">
                    <a:srgbClr val="000000">
                      <a:alpha val="43137"/>
                    </a:srgbClr>
                  </a:outerShdw>
                </a:effectLst>
                <a:latin typeface="+mj-lt"/>
                <a:cs typeface="Arial" charset="0"/>
              </a:rPr>
              <a:t>inestabilidad </a:t>
            </a:r>
          </a:p>
        </p:txBody>
      </p:sp>
      <p:sp>
        <p:nvSpPr>
          <p:cNvPr id="12" name="TextBox 11"/>
          <p:cNvSpPr txBox="1"/>
          <p:nvPr/>
        </p:nvSpPr>
        <p:spPr>
          <a:xfrm>
            <a:off x="1552330" y="4419422"/>
            <a:ext cx="3534019" cy="1200329"/>
          </a:xfrm>
          <a:prstGeom prst="rect">
            <a:avLst/>
          </a:prstGeom>
          <a:noFill/>
        </p:spPr>
        <p:txBody>
          <a:bodyPr wrap="square">
            <a:spAutoFit/>
          </a:bodyPr>
          <a:lstStyle/>
          <a:p>
            <a:pPr>
              <a:defRPr/>
            </a:pPr>
            <a:r>
              <a:rPr lang="es-DO" sz="2400" dirty="0">
                <a:solidFill>
                  <a:schemeClr val="accent2">
                    <a:lumMod val="50000"/>
                  </a:schemeClr>
                </a:solidFill>
                <a:effectLst>
                  <a:outerShdw blurRad="38100" dist="38100" dir="2700000" algn="tl">
                    <a:srgbClr val="000000">
                      <a:alpha val="43137"/>
                    </a:srgbClr>
                  </a:outerShdw>
                </a:effectLst>
                <a:latin typeface="+mj-lt"/>
                <a:cs typeface="Arial" charset="0"/>
              </a:rPr>
              <a:t>Suministro estable </a:t>
            </a:r>
            <a:r>
              <a:rPr lang="es-DO" sz="2400" dirty="0">
                <a:solidFill>
                  <a:schemeClr val="tx1">
                    <a:lumMod val="85000"/>
                  </a:schemeClr>
                </a:solidFill>
                <a:effectLst>
                  <a:outerShdw blurRad="38100" dist="38100" dir="2700000" algn="tl">
                    <a:srgbClr val="000000">
                      <a:alpha val="43137"/>
                    </a:srgbClr>
                  </a:outerShdw>
                </a:effectLst>
                <a:latin typeface="+mj-lt"/>
                <a:cs typeface="Arial" charset="0"/>
              </a:rPr>
              <a:t>gracias a </a:t>
            </a:r>
            <a:r>
              <a:rPr lang="es-DO" sz="2400" dirty="0">
                <a:solidFill>
                  <a:schemeClr val="accent2">
                    <a:lumMod val="50000"/>
                  </a:schemeClr>
                </a:solidFill>
                <a:effectLst>
                  <a:outerShdw blurRad="38100" dist="38100" dir="2700000" algn="tl">
                    <a:srgbClr val="000000">
                      <a:alpha val="43137"/>
                    </a:srgbClr>
                  </a:outerShdw>
                </a:effectLst>
                <a:latin typeface="+mj-lt"/>
                <a:cs typeface="Arial" charset="0"/>
              </a:rPr>
              <a:t>centrales térmicas, hidroeléctricas y ERNC</a:t>
            </a:r>
          </a:p>
        </p:txBody>
      </p:sp>
      <p:sp>
        <p:nvSpPr>
          <p:cNvPr id="13" name="TextBox 12"/>
          <p:cNvSpPr txBox="1"/>
          <p:nvPr/>
        </p:nvSpPr>
        <p:spPr>
          <a:xfrm>
            <a:off x="7771509" y="4562297"/>
            <a:ext cx="2984500" cy="830997"/>
          </a:xfrm>
          <a:prstGeom prst="rect">
            <a:avLst/>
          </a:prstGeom>
          <a:noFill/>
        </p:spPr>
        <p:txBody>
          <a:bodyPr>
            <a:spAutoFit/>
          </a:bodyPr>
          <a:lstStyle/>
          <a:p>
            <a:pPr algn="r">
              <a:defRPr/>
            </a:pPr>
            <a:r>
              <a:rPr lang="es-ES" sz="2400" dirty="0">
                <a:solidFill>
                  <a:schemeClr val="tx1">
                    <a:lumMod val="85000"/>
                  </a:schemeClr>
                </a:solidFill>
                <a:effectLst>
                  <a:outerShdw blurRad="38100" dist="38100" dir="2700000" algn="tl">
                    <a:srgbClr val="000000">
                      <a:alpha val="43137"/>
                    </a:srgbClr>
                  </a:outerShdw>
                </a:effectLst>
                <a:latin typeface="+mj-lt"/>
                <a:cs typeface="Arial" charset="0"/>
              </a:rPr>
              <a:t>Señales de </a:t>
            </a:r>
          </a:p>
          <a:p>
            <a:pPr algn="r">
              <a:defRPr/>
            </a:pPr>
            <a:r>
              <a:rPr lang="es-ES" sz="2400" dirty="0">
                <a:solidFill>
                  <a:schemeClr val="accent2">
                    <a:lumMod val="50000"/>
                  </a:schemeClr>
                </a:solidFill>
                <a:effectLst>
                  <a:outerShdw blurRad="38100" dist="38100" dir="2700000" algn="tl">
                    <a:srgbClr val="000000">
                      <a:alpha val="43137"/>
                    </a:srgbClr>
                  </a:outerShdw>
                </a:effectLst>
                <a:latin typeface="+mj-lt"/>
                <a:cs typeface="Arial" charset="0"/>
              </a:rPr>
              <a:t>agotamiento</a:t>
            </a:r>
          </a:p>
        </p:txBody>
      </p:sp>
      <p:sp>
        <p:nvSpPr>
          <p:cNvPr id="14" name="TextBox 13"/>
          <p:cNvSpPr txBox="1"/>
          <p:nvPr/>
        </p:nvSpPr>
        <p:spPr>
          <a:xfrm>
            <a:off x="1436688" y="1385591"/>
            <a:ext cx="3649662" cy="1200329"/>
          </a:xfrm>
          <a:prstGeom prst="rect">
            <a:avLst/>
          </a:prstGeom>
          <a:noFill/>
        </p:spPr>
        <p:txBody>
          <a:bodyPr anchor="b">
            <a:spAutoFit/>
          </a:bodyPr>
          <a:lstStyle/>
          <a:p>
            <a:pPr>
              <a:defRPr/>
            </a:pPr>
            <a:r>
              <a:rPr lang="es-DO" sz="2400" dirty="0">
                <a:solidFill>
                  <a:schemeClr val="tx1">
                    <a:lumMod val="85000"/>
                  </a:schemeClr>
                </a:solidFill>
                <a:effectLst>
                  <a:outerShdw blurRad="38100" dist="38100" dir="2700000" algn="tl">
                    <a:srgbClr val="000000">
                      <a:alpha val="43137"/>
                    </a:srgbClr>
                  </a:outerShdw>
                </a:effectLst>
                <a:latin typeface="+mj-lt"/>
                <a:cs typeface="Arial" charset="0"/>
              </a:rPr>
              <a:t>Suministro </a:t>
            </a:r>
            <a:r>
              <a:rPr lang="es-DO" sz="2400" dirty="0">
                <a:solidFill>
                  <a:schemeClr val="accent2">
                    <a:lumMod val="50000"/>
                  </a:schemeClr>
                </a:solidFill>
                <a:effectLst>
                  <a:outerShdw blurRad="38100" dist="38100" dir="2700000" algn="tl">
                    <a:srgbClr val="000000">
                      <a:alpha val="43137"/>
                    </a:srgbClr>
                  </a:outerShdw>
                </a:effectLst>
                <a:latin typeface="+mj-lt"/>
                <a:cs typeface="Arial" charset="0"/>
              </a:rPr>
              <a:t>confiable </a:t>
            </a:r>
            <a:r>
              <a:rPr lang="es-DO" sz="2400" dirty="0">
                <a:solidFill>
                  <a:schemeClr val="tx1">
                    <a:lumMod val="85000"/>
                  </a:schemeClr>
                </a:solidFill>
                <a:effectLst>
                  <a:outerShdw blurRad="38100" dist="38100" dir="2700000" algn="tl">
                    <a:srgbClr val="000000">
                      <a:alpha val="43137"/>
                    </a:srgbClr>
                  </a:outerShdw>
                </a:effectLst>
                <a:latin typeface="+mj-lt"/>
                <a:cs typeface="Arial" charset="0"/>
              </a:rPr>
              <a:t>necesario para el </a:t>
            </a:r>
            <a:r>
              <a:rPr lang="es-DO" sz="2400" dirty="0">
                <a:solidFill>
                  <a:schemeClr val="accent2">
                    <a:lumMod val="50000"/>
                  </a:schemeClr>
                </a:solidFill>
                <a:effectLst>
                  <a:outerShdw blurRad="38100" dist="38100" dir="2700000" algn="tl">
                    <a:srgbClr val="000000">
                      <a:alpha val="43137"/>
                    </a:srgbClr>
                  </a:outerShdw>
                </a:effectLst>
                <a:latin typeface="+mj-lt"/>
                <a:cs typeface="Arial" charset="0"/>
              </a:rPr>
              <a:t>crecimiento</a:t>
            </a:r>
          </a:p>
        </p:txBody>
      </p:sp>
      <p:sp>
        <p:nvSpPr>
          <p:cNvPr id="7" name="Rectangle 18"/>
          <p:cNvSpPr/>
          <p:nvPr/>
        </p:nvSpPr>
        <p:spPr>
          <a:xfrm>
            <a:off x="5881" y="10685"/>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4"/>
          <p:cNvSpPr/>
          <p:nvPr/>
        </p:nvSpPr>
        <p:spPr>
          <a:xfrm>
            <a:off x="5881" y="10685"/>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15" name="Subtitle 2"/>
          <p:cNvSpPr txBox="1">
            <a:spLocks/>
          </p:cNvSpPr>
          <p:nvPr/>
        </p:nvSpPr>
        <p:spPr>
          <a:xfrm>
            <a:off x="680696" y="561157"/>
            <a:ext cx="744889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RETOS DE LA PLANIFICACIÓN</a:t>
            </a:r>
            <a:endParaRPr lang="en-US" sz="2400" b="1" dirty="0">
              <a:solidFill>
                <a:srgbClr val="1C4584"/>
              </a:solidFill>
            </a:endParaRPr>
          </a:p>
        </p:txBody>
      </p:sp>
      <p:sp>
        <p:nvSpPr>
          <p:cNvPr id="2" name="Flecha a la derecha con bandas 1"/>
          <p:cNvSpPr/>
          <p:nvPr/>
        </p:nvSpPr>
        <p:spPr>
          <a:xfrm>
            <a:off x="5374384" y="1587679"/>
            <a:ext cx="2486025" cy="899995"/>
          </a:xfrm>
          <a:prstGeom prst="stripedRightArrow">
            <a:avLst/>
          </a:prstGeom>
          <a:solidFill>
            <a:schemeClr val="bg1">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echa a la derecha con bandas 15"/>
          <p:cNvSpPr/>
          <p:nvPr/>
        </p:nvSpPr>
        <p:spPr>
          <a:xfrm>
            <a:off x="5526784" y="4527797"/>
            <a:ext cx="2486025" cy="899995"/>
          </a:xfrm>
          <a:prstGeom prst="stripedRightArrow">
            <a:avLst/>
          </a:prstGeom>
          <a:solidFill>
            <a:schemeClr val="bg1">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0574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4" grpId="0"/>
      <p:bldP spid="2"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28800" y="2895600"/>
            <a:ext cx="2286000" cy="1016000"/>
          </a:xfrm>
          <a:prstGeom prst="rect">
            <a:avLst/>
          </a:prstGeom>
          <a:noFill/>
        </p:spPr>
        <p:txBody>
          <a:bodyPr anchor="b">
            <a:spAutoFit/>
          </a:bodyPr>
          <a:lstStyle/>
          <a:p>
            <a:pPr algn="ctr">
              <a:defRPr/>
            </a:pPr>
            <a:r>
              <a:rPr lang="es-DO" sz="6000" b="1" dirty="0">
                <a:solidFill>
                  <a:schemeClr val="tx1">
                    <a:lumMod val="85000"/>
                  </a:schemeClr>
                </a:solidFill>
                <a:effectLst>
                  <a:outerShdw blurRad="38100" dist="38100" dir="2700000" algn="tl">
                    <a:srgbClr val="000000">
                      <a:alpha val="43137"/>
                    </a:srgbClr>
                  </a:outerShdw>
                </a:effectLst>
                <a:latin typeface="+mj-lt"/>
                <a:cs typeface="Arial" charset="0"/>
              </a:rPr>
              <a:t>Reto</a:t>
            </a:r>
            <a:endParaRPr lang="es-DO" sz="3600" b="1" dirty="0">
              <a:solidFill>
                <a:schemeClr val="tx1">
                  <a:lumMod val="85000"/>
                </a:schemeClr>
              </a:solidFill>
              <a:effectLst>
                <a:outerShdw blurRad="38100" dist="38100" dir="2700000" algn="tl">
                  <a:srgbClr val="000000">
                    <a:alpha val="43137"/>
                  </a:srgbClr>
                </a:outerShdw>
              </a:effectLst>
              <a:latin typeface="+mj-lt"/>
              <a:cs typeface="Arial" charset="0"/>
            </a:endParaRPr>
          </a:p>
        </p:txBody>
      </p:sp>
      <p:sp>
        <p:nvSpPr>
          <p:cNvPr id="5" name="TextBox 4"/>
          <p:cNvSpPr txBox="1"/>
          <p:nvPr/>
        </p:nvSpPr>
        <p:spPr>
          <a:xfrm>
            <a:off x="4419600" y="2894172"/>
            <a:ext cx="6019800" cy="1077218"/>
          </a:xfrm>
          <a:prstGeom prst="rect">
            <a:avLst/>
          </a:prstGeom>
          <a:noFill/>
        </p:spPr>
        <p:txBody>
          <a:bodyPr wrap="square" anchor="ctr">
            <a:spAutoFit/>
          </a:bodyPr>
          <a:lstStyle/>
          <a:p>
            <a:pPr>
              <a:defRPr/>
            </a:pPr>
            <a:r>
              <a:rPr lang="es-ES" sz="3200" dirty="0">
                <a:solidFill>
                  <a:schemeClr val="tx1">
                    <a:lumMod val="85000"/>
                  </a:schemeClr>
                </a:solidFill>
                <a:effectLst>
                  <a:outerShdw blurRad="38100" dist="38100" dir="2700000" algn="tl">
                    <a:srgbClr val="000000">
                      <a:alpha val="43137"/>
                    </a:srgbClr>
                  </a:outerShdw>
                </a:effectLst>
                <a:latin typeface="+mj-lt"/>
                <a:cs typeface="Arial" charset="0"/>
              </a:rPr>
              <a:t>Disminuir </a:t>
            </a:r>
            <a:r>
              <a:rPr lang="es-ES" sz="3200" dirty="0">
                <a:solidFill>
                  <a:schemeClr val="accent2">
                    <a:lumMod val="50000"/>
                  </a:schemeClr>
                </a:solidFill>
                <a:effectLst>
                  <a:outerShdw blurRad="38100" dist="38100" dir="2700000" algn="tl">
                    <a:srgbClr val="000000">
                      <a:alpha val="43137"/>
                    </a:srgbClr>
                  </a:outerShdw>
                </a:effectLst>
                <a:latin typeface="+mj-lt"/>
                <a:cs typeface="Arial" charset="0"/>
              </a:rPr>
              <a:t>vulnerabilidades</a:t>
            </a:r>
            <a:r>
              <a:rPr lang="es-ES" sz="3200" dirty="0">
                <a:solidFill>
                  <a:srgbClr val="FFCC00"/>
                </a:solidFill>
                <a:effectLst>
                  <a:outerShdw blurRad="38100" dist="38100" dir="2700000" algn="tl">
                    <a:srgbClr val="000000">
                      <a:alpha val="43137"/>
                    </a:srgbClr>
                  </a:outerShdw>
                </a:effectLst>
                <a:latin typeface="+mj-lt"/>
                <a:cs typeface="Arial" charset="0"/>
              </a:rPr>
              <a:t> </a:t>
            </a:r>
          </a:p>
          <a:p>
            <a:pPr>
              <a:defRPr/>
            </a:pPr>
            <a:r>
              <a:rPr lang="es-ES" sz="3200" dirty="0">
                <a:solidFill>
                  <a:schemeClr val="tx1">
                    <a:lumMod val="85000"/>
                  </a:schemeClr>
                </a:solidFill>
                <a:effectLst>
                  <a:outerShdw blurRad="38100" dist="38100" dir="2700000" algn="tl">
                    <a:srgbClr val="000000">
                      <a:alpha val="43137"/>
                    </a:srgbClr>
                  </a:outerShdw>
                </a:effectLst>
                <a:latin typeface="+mj-lt"/>
                <a:cs typeface="Arial" charset="0"/>
              </a:rPr>
              <a:t>mientras</a:t>
            </a:r>
            <a:r>
              <a:rPr lang="es-ES" sz="3200" dirty="0">
                <a:solidFill>
                  <a:schemeClr val="bg1"/>
                </a:solidFill>
                <a:effectLst>
                  <a:outerShdw blurRad="38100" dist="38100" dir="2700000" algn="tl">
                    <a:srgbClr val="000000">
                      <a:alpha val="43137"/>
                    </a:srgbClr>
                  </a:outerShdw>
                </a:effectLst>
                <a:latin typeface="+mj-lt"/>
                <a:cs typeface="Arial" charset="0"/>
              </a:rPr>
              <a:t> </a:t>
            </a:r>
            <a:r>
              <a:rPr lang="es-ES" sz="3200" dirty="0">
                <a:solidFill>
                  <a:schemeClr val="accent2">
                    <a:lumMod val="50000"/>
                  </a:schemeClr>
                </a:solidFill>
                <a:effectLst>
                  <a:outerShdw blurRad="38100" dist="38100" dir="2700000" algn="tl">
                    <a:srgbClr val="000000">
                      <a:alpha val="43137"/>
                    </a:srgbClr>
                  </a:outerShdw>
                </a:effectLst>
                <a:latin typeface="+mj-lt"/>
                <a:cs typeface="Arial" charset="0"/>
              </a:rPr>
              <a:t>crece la demanda</a:t>
            </a:r>
          </a:p>
        </p:txBody>
      </p:sp>
      <p:sp>
        <p:nvSpPr>
          <p:cNvPr id="4" name="Rectangle 18"/>
          <p:cNvSpPr/>
          <p:nvPr/>
        </p:nvSpPr>
        <p:spPr>
          <a:xfrm>
            <a:off x="5881" y="10685"/>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6" name="Rectangle 4"/>
          <p:cNvSpPr/>
          <p:nvPr/>
        </p:nvSpPr>
        <p:spPr>
          <a:xfrm>
            <a:off x="5881" y="10685"/>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9" name="Subtitle 2"/>
          <p:cNvSpPr txBox="1">
            <a:spLocks/>
          </p:cNvSpPr>
          <p:nvPr/>
        </p:nvSpPr>
        <p:spPr>
          <a:xfrm>
            <a:off x="680696" y="561157"/>
            <a:ext cx="744889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RETOS DE LA PLANIFICACIÓN</a:t>
            </a:r>
            <a:endParaRPr lang="en-US" sz="2400" b="1" dirty="0">
              <a:solidFill>
                <a:srgbClr val="1C4584"/>
              </a:solidFill>
            </a:endParaRPr>
          </a:p>
        </p:txBody>
      </p:sp>
    </p:spTree>
    <p:custDataLst>
      <p:tags r:id="rId1"/>
    </p:custDataLst>
    <p:extLst>
      <p:ext uri="{BB962C8B-B14F-4D97-AF65-F5344CB8AC3E}">
        <p14:creationId xmlns:p14="http://schemas.microsoft.com/office/powerpoint/2010/main" val="382531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8"/>
          <p:cNvSpPr/>
          <p:nvPr/>
        </p:nvSpPr>
        <p:spPr>
          <a:xfrm>
            <a:off x="-39039" y="-29414"/>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2" name="Rectangle 4"/>
          <p:cNvSpPr/>
          <p:nvPr/>
        </p:nvSpPr>
        <p:spPr>
          <a:xfrm>
            <a:off x="-39039" y="-15126"/>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2748" y="449548"/>
            <a:ext cx="2214332" cy="622300"/>
          </a:xfrm>
          <a:prstGeom prst="rect">
            <a:avLst/>
          </a:prstGeom>
        </p:spPr>
      </p:pic>
      <p:sp>
        <p:nvSpPr>
          <p:cNvPr id="24" name="Subtitle 2"/>
          <p:cNvSpPr txBox="1">
            <a:spLocks/>
          </p:cNvSpPr>
          <p:nvPr/>
        </p:nvSpPr>
        <p:spPr>
          <a:xfrm>
            <a:off x="635776" y="480266"/>
            <a:ext cx="8046828"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HORIZONTES TEMPORALES DE LA PLANIFICACIÓN</a:t>
            </a:r>
            <a:endParaRPr lang="en-US" sz="2400" b="1" dirty="0">
              <a:solidFill>
                <a:srgbClr val="1C4584"/>
              </a:solidFill>
            </a:endParaRPr>
          </a:p>
        </p:txBody>
      </p:sp>
      <p:grpSp>
        <p:nvGrpSpPr>
          <p:cNvPr id="4" name="Group 3"/>
          <p:cNvGrpSpPr/>
          <p:nvPr/>
        </p:nvGrpSpPr>
        <p:grpSpPr>
          <a:xfrm>
            <a:off x="1429322" y="1782778"/>
            <a:ext cx="8859592" cy="4284239"/>
            <a:chOff x="0" y="0"/>
            <a:chExt cx="6715125" cy="3038475"/>
          </a:xfrm>
        </p:grpSpPr>
        <p:sp>
          <p:nvSpPr>
            <p:cNvPr id="5" name="Text Box 2"/>
            <p:cNvSpPr txBox="1">
              <a:spLocks noChangeArrowheads="1"/>
            </p:cNvSpPr>
            <p:nvPr/>
          </p:nvSpPr>
          <p:spPr bwMode="auto">
            <a:xfrm>
              <a:off x="19050" y="523875"/>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Actividad de Generación</a:t>
              </a:r>
            </a:p>
            <a:p>
              <a:pPr algn="ctr">
                <a:spcAft>
                  <a:spcPts val="0"/>
                </a:spcAft>
              </a:pPr>
              <a:r>
                <a:rPr lang="es-DO" sz="140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s-DO"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0" y="1457325"/>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n-US"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Horizonte Temporal</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9525" y="2381250"/>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Dimensión de Seguridad de Suministro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Wave 7"/>
            <p:cNvSpPr/>
            <p:nvPr/>
          </p:nvSpPr>
          <p:spPr>
            <a:xfrm>
              <a:off x="1847850" y="352425"/>
              <a:ext cx="1066800" cy="838200"/>
            </a:xfrm>
            <a:prstGeom prst="wave">
              <a:avLst/>
            </a:prstGeom>
            <a:solidFill>
              <a:schemeClr val="accent1">
                <a:lumMod val="20000"/>
                <a:lumOff val="8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Expansión Estratégica</a:t>
              </a:r>
              <a:endParaRPr lang="es-DO" sz="1100">
                <a:effectLst/>
                <a:ea typeface="Calibri" panose="020F0502020204030204" pitchFamily="34" charset="0"/>
                <a:cs typeface="Times New Roman" panose="02020603050405020304" pitchFamily="18" charset="0"/>
              </a:endParaRPr>
            </a:p>
          </p:txBody>
        </p:sp>
        <p:sp>
          <p:nvSpPr>
            <p:cNvPr id="9" name="Wave 8"/>
            <p:cNvSpPr/>
            <p:nvPr/>
          </p:nvSpPr>
          <p:spPr>
            <a:xfrm>
              <a:off x="1790700" y="2133600"/>
              <a:ext cx="1076325" cy="904875"/>
            </a:xfrm>
            <a:prstGeom prst="wave">
              <a:avLst/>
            </a:prstGeom>
            <a:solidFill>
              <a:schemeClr val="accent6">
                <a:lumMod val="20000"/>
                <a:lumOff val="8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Política Energética</a:t>
              </a:r>
              <a:endParaRPr lang="es-DO" sz="1100" dirty="0">
                <a:effectLst/>
                <a:ea typeface="Calibri" panose="020F0502020204030204" pitchFamily="34" charset="0"/>
                <a:cs typeface="Times New Roman" panose="02020603050405020304" pitchFamily="18" charset="0"/>
              </a:endParaRPr>
            </a:p>
          </p:txBody>
        </p:sp>
        <p:sp>
          <p:nvSpPr>
            <p:cNvPr id="10" name="Horizontal Scroll 9"/>
            <p:cNvSpPr/>
            <p:nvPr/>
          </p:nvSpPr>
          <p:spPr>
            <a:xfrm>
              <a:off x="3048000" y="371475"/>
              <a:ext cx="1228725" cy="923925"/>
            </a:xfrm>
            <a:prstGeom prst="horizontalScroll">
              <a:avLst/>
            </a:prstGeom>
            <a:solidFill>
              <a:schemeClr val="accent1">
                <a:lumMod val="40000"/>
                <a:lumOff val="6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Expansión</a:t>
              </a:r>
              <a:endParaRPr lang="es-DO" sz="1100" dirty="0">
                <a:effectLst/>
                <a:ea typeface="Calibri" panose="020F0502020204030204" pitchFamily="34" charset="0"/>
                <a:cs typeface="Times New Roman" panose="02020603050405020304" pitchFamily="18" charset="0"/>
              </a:endParaRPr>
            </a:p>
          </p:txBody>
        </p:sp>
        <p:sp>
          <p:nvSpPr>
            <p:cNvPr id="11" name="Horizontal Scroll 10"/>
            <p:cNvSpPr/>
            <p:nvPr/>
          </p:nvSpPr>
          <p:spPr>
            <a:xfrm>
              <a:off x="2981325" y="2114550"/>
              <a:ext cx="1276350" cy="876300"/>
            </a:xfrm>
            <a:prstGeom prst="horizontalScroll">
              <a:avLst/>
            </a:prstGeom>
            <a:solidFill>
              <a:schemeClr val="accent6">
                <a:lumMod val="40000"/>
                <a:lumOff val="6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 </a:t>
              </a:r>
              <a:endParaRPr lang="es-DO" sz="1100">
                <a:effectLst/>
                <a:ea typeface="Calibri" panose="020F0502020204030204" pitchFamily="34" charset="0"/>
                <a:cs typeface="Times New Roman" panose="02020603050405020304" pitchFamily="18" charset="0"/>
              </a:endParaRPr>
            </a:p>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Suficiencia</a:t>
              </a:r>
              <a:endParaRPr lang="es-DO" sz="1100">
                <a:effectLst/>
                <a:ea typeface="Calibri" panose="020F0502020204030204" pitchFamily="34" charset="0"/>
                <a:cs typeface="Times New Roman" panose="02020603050405020304" pitchFamily="18" charset="0"/>
              </a:endParaRPr>
            </a:p>
            <a:p>
              <a:pPr algn="ctr">
                <a:spcAft>
                  <a:spcPts val="0"/>
                </a:spcAft>
              </a:pPr>
              <a:r>
                <a:rPr lang="es-DO" sz="1100">
                  <a:ln>
                    <a:noFill/>
                  </a:ln>
                  <a:solidFill>
                    <a:srgbClr val="000000"/>
                  </a:solidFill>
                  <a:effectLst/>
                  <a:ea typeface="Calibri" panose="020F0502020204030204" pitchFamily="34" charset="0"/>
                  <a:cs typeface="Times New Roman" panose="02020603050405020304" pitchFamily="18" charset="0"/>
                </a:rPr>
                <a:t> </a:t>
              </a:r>
              <a:endParaRPr lang="es-DO" sz="1100">
                <a:effectLst/>
                <a:ea typeface="Calibri" panose="020F0502020204030204" pitchFamily="34" charset="0"/>
                <a:cs typeface="Times New Roman" panose="02020603050405020304" pitchFamily="18" charset="0"/>
              </a:endParaRPr>
            </a:p>
          </p:txBody>
        </p:sp>
        <p:sp>
          <p:nvSpPr>
            <p:cNvPr id="12" name="Flowchart: Process 11"/>
            <p:cNvSpPr/>
            <p:nvPr/>
          </p:nvSpPr>
          <p:spPr>
            <a:xfrm>
              <a:off x="4373673" y="485713"/>
              <a:ext cx="1123950" cy="685800"/>
            </a:xfrm>
            <a:prstGeom prst="flowChartProcess">
              <a:avLst/>
            </a:prstGeom>
            <a:solidFill>
              <a:schemeClr val="accent1">
                <a:lumMod val="60000"/>
                <a:lumOff val="4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Planificación</a:t>
              </a:r>
              <a:endParaRPr lang="es-DO" sz="1100" dirty="0">
                <a:effectLst/>
                <a:ea typeface="Calibri" panose="020F0502020204030204" pitchFamily="34" charset="0"/>
                <a:cs typeface="Times New Roman" panose="02020603050405020304" pitchFamily="18" charset="0"/>
              </a:endParaRPr>
            </a:p>
          </p:txBody>
        </p:sp>
        <p:sp>
          <p:nvSpPr>
            <p:cNvPr id="13" name="Flowchart: Process 12"/>
            <p:cNvSpPr/>
            <p:nvPr/>
          </p:nvSpPr>
          <p:spPr>
            <a:xfrm>
              <a:off x="4343400" y="2190811"/>
              <a:ext cx="1123950" cy="685800"/>
            </a:xfrm>
            <a:prstGeom prst="flowChartProcess">
              <a:avLst/>
            </a:prstGeom>
            <a:solidFill>
              <a:schemeClr val="accent6">
                <a:lumMod val="60000"/>
                <a:lumOff val="4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Firmeza</a:t>
              </a:r>
              <a:endParaRPr lang="es-DO" sz="1100">
                <a:effectLst/>
                <a:ea typeface="Calibri" panose="020F0502020204030204" pitchFamily="34" charset="0"/>
                <a:cs typeface="Times New Roman" panose="02020603050405020304" pitchFamily="18" charset="0"/>
              </a:endParaRPr>
            </a:p>
          </p:txBody>
        </p:sp>
        <p:sp>
          <p:nvSpPr>
            <p:cNvPr id="14" name="Flowchart: Process 13"/>
            <p:cNvSpPr/>
            <p:nvPr/>
          </p:nvSpPr>
          <p:spPr>
            <a:xfrm>
              <a:off x="5562600" y="487652"/>
              <a:ext cx="1123950" cy="685800"/>
            </a:xfrm>
            <a:prstGeom prst="flowChartProcess">
              <a:avLst/>
            </a:prstGeom>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Operación</a:t>
              </a:r>
              <a:endParaRPr lang="es-DO" sz="1100">
                <a:effectLst/>
                <a:ea typeface="Calibri" panose="020F0502020204030204" pitchFamily="34" charset="0"/>
                <a:cs typeface="Times New Roman" panose="02020603050405020304" pitchFamily="18" charset="0"/>
              </a:endParaRPr>
            </a:p>
          </p:txBody>
        </p:sp>
        <p:sp>
          <p:nvSpPr>
            <p:cNvPr id="15" name="Flowchart: Process 14"/>
            <p:cNvSpPr/>
            <p:nvPr/>
          </p:nvSpPr>
          <p:spPr>
            <a:xfrm>
              <a:off x="5562600" y="2188872"/>
              <a:ext cx="1123950" cy="685800"/>
            </a:xfrm>
            <a:prstGeom prst="flowChartProcess">
              <a:avLst/>
            </a:prstGeom>
            <a:solidFill>
              <a:schemeClr val="accent6">
                <a:lumMod val="75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Seguridad</a:t>
              </a:r>
              <a:endParaRPr lang="es-DO" sz="1100">
                <a:effectLst/>
                <a:ea typeface="Calibri" panose="020F0502020204030204" pitchFamily="34" charset="0"/>
                <a:cs typeface="Times New Roman" panose="02020603050405020304" pitchFamily="18" charset="0"/>
              </a:endParaRPr>
            </a:p>
          </p:txBody>
        </p:sp>
        <p:sp>
          <p:nvSpPr>
            <p:cNvPr id="16" name="Text Box 2"/>
            <p:cNvSpPr txBox="1">
              <a:spLocks noChangeArrowheads="1"/>
            </p:cNvSpPr>
            <p:nvPr/>
          </p:nvSpPr>
          <p:spPr bwMode="auto">
            <a:xfrm>
              <a:off x="1790700" y="1447800"/>
              <a:ext cx="1171575"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Muy Largo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p:cNvSpPr txBox="1">
              <a:spLocks noChangeArrowheads="1"/>
            </p:cNvSpPr>
            <p:nvPr/>
          </p:nvSpPr>
          <p:spPr bwMode="auto">
            <a:xfrm>
              <a:off x="3048000" y="1457325"/>
              <a:ext cx="1171575" cy="428625"/>
            </a:xfrm>
            <a:prstGeom prst="rect">
              <a:avLst/>
            </a:prstGeom>
            <a:solidFill>
              <a:schemeClr val="accent4">
                <a:lumMod val="40000"/>
                <a:lumOff val="60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Largo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2"/>
            <p:cNvSpPr txBox="1">
              <a:spLocks noChangeArrowheads="1"/>
            </p:cNvSpPr>
            <p:nvPr/>
          </p:nvSpPr>
          <p:spPr bwMode="auto">
            <a:xfrm>
              <a:off x="4295775" y="1466850"/>
              <a:ext cx="1171575" cy="428625"/>
            </a:xfrm>
            <a:prstGeom prst="rect">
              <a:avLst/>
            </a:prstGeom>
            <a:solidFill>
              <a:schemeClr val="accent4">
                <a:lumMod val="60000"/>
                <a:lumOff val="40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Mediano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 Box 2"/>
            <p:cNvSpPr txBox="1">
              <a:spLocks noChangeArrowheads="1"/>
            </p:cNvSpPr>
            <p:nvPr/>
          </p:nvSpPr>
          <p:spPr bwMode="auto">
            <a:xfrm>
              <a:off x="5543550" y="1466850"/>
              <a:ext cx="1171575" cy="428625"/>
            </a:xfrm>
            <a:prstGeom prst="rect">
              <a:avLst/>
            </a:prstGeom>
            <a:solidFill>
              <a:schemeClr val="accent4">
                <a:lumMod val="75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Corto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Right Arrow 19"/>
            <p:cNvSpPr/>
            <p:nvPr/>
          </p:nvSpPr>
          <p:spPr>
            <a:xfrm>
              <a:off x="1828800" y="0"/>
              <a:ext cx="4791075" cy="190500"/>
            </a:xfrm>
            <a:prstGeom prst="rightArrow">
              <a:avLst/>
            </a:prstGeom>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s-DO"/>
            </a:p>
          </p:txBody>
        </p:sp>
      </p:grpSp>
    </p:spTree>
    <p:extLst>
      <p:ext uri="{BB962C8B-B14F-4D97-AF65-F5344CB8AC3E}">
        <p14:creationId xmlns:p14="http://schemas.microsoft.com/office/powerpoint/2010/main" val="46342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8"/>
          <p:cNvSpPr/>
          <p:nvPr/>
        </p:nvSpPr>
        <p:spPr>
          <a:xfrm>
            <a:off x="-39039" y="-29414"/>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2" name="Rectangle 4"/>
          <p:cNvSpPr/>
          <p:nvPr/>
        </p:nvSpPr>
        <p:spPr>
          <a:xfrm>
            <a:off x="-39039" y="-15126"/>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2748" y="449548"/>
            <a:ext cx="2214332" cy="622300"/>
          </a:xfrm>
          <a:prstGeom prst="rect">
            <a:avLst/>
          </a:prstGeom>
        </p:spPr>
      </p:pic>
      <p:sp>
        <p:nvSpPr>
          <p:cNvPr id="24" name="Subtitle 2"/>
          <p:cNvSpPr txBox="1">
            <a:spLocks/>
          </p:cNvSpPr>
          <p:nvPr/>
        </p:nvSpPr>
        <p:spPr>
          <a:xfrm>
            <a:off x="635776" y="480266"/>
            <a:ext cx="8046828"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HORIZONTES TEMPORALES DE LA PLANIFICACIÓN</a:t>
            </a:r>
            <a:endParaRPr lang="en-US" sz="2400" b="1" dirty="0">
              <a:solidFill>
                <a:srgbClr val="1C4584"/>
              </a:solidFill>
            </a:endParaRPr>
          </a:p>
        </p:txBody>
      </p:sp>
      <p:grpSp>
        <p:nvGrpSpPr>
          <p:cNvPr id="4" name="Group 3"/>
          <p:cNvGrpSpPr/>
          <p:nvPr/>
        </p:nvGrpSpPr>
        <p:grpSpPr>
          <a:xfrm>
            <a:off x="1429322" y="1782778"/>
            <a:ext cx="8859592" cy="4284239"/>
            <a:chOff x="0" y="0"/>
            <a:chExt cx="6715125" cy="3038475"/>
          </a:xfrm>
        </p:grpSpPr>
        <p:sp>
          <p:nvSpPr>
            <p:cNvPr id="5" name="Text Box 2"/>
            <p:cNvSpPr txBox="1">
              <a:spLocks noChangeArrowheads="1"/>
            </p:cNvSpPr>
            <p:nvPr/>
          </p:nvSpPr>
          <p:spPr bwMode="auto">
            <a:xfrm>
              <a:off x="19050" y="523875"/>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Actividad de Generación</a:t>
              </a:r>
            </a:p>
            <a:p>
              <a:pPr algn="ctr">
                <a:spcAft>
                  <a:spcPts val="0"/>
                </a:spcAft>
              </a:pPr>
              <a:r>
                <a:rPr lang="es-DO" sz="140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s-DO"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0" y="1457325"/>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n-US"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Horizonte Temporal</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9525" y="2381250"/>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Dimensión de Seguridad de Suministro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Wave 7"/>
            <p:cNvSpPr/>
            <p:nvPr/>
          </p:nvSpPr>
          <p:spPr>
            <a:xfrm>
              <a:off x="1847850" y="352425"/>
              <a:ext cx="1066800" cy="838200"/>
            </a:xfrm>
            <a:prstGeom prst="wave">
              <a:avLst/>
            </a:prstGeom>
            <a:solidFill>
              <a:schemeClr val="accent1">
                <a:lumMod val="20000"/>
                <a:lumOff val="8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Expansión Estratégica</a:t>
              </a:r>
              <a:endParaRPr lang="es-DO" sz="1100">
                <a:effectLst/>
                <a:ea typeface="Calibri" panose="020F0502020204030204" pitchFamily="34" charset="0"/>
                <a:cs typeface="Times New Roman" panose="02020603050405020304" pitchFamily="18" charset="0"/>
              </a:endParaRPr>
            </a:p>
          </p:txBody>
        </p:sp>
        <p:sp>
          <p:nvSpPr>
            <p:cNvPr id="9" name="Wave 8"/>
            <p:cNvSpPr/>
            <p:nvPr/>
          </p:nvSpPr>
          <p:spPr>
            <a:xfrm>
              <a:off x="1790700" y="2133600"/>
              <a:ext cx="1076325" cy="904875"/>
            </a:xfrm>
            <a:prstGeom prst="wave">
              <a:avLst/>
            </a:prstGeom>
            <a:solidFill>
              <a:schemeClr val="accent6">
                <a:lumMod val="20000"/>
                <a:lumOff val="8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Política Energética</a:t>
              </a:r>
              <a:endParaRPr lang="es-DO" sz="1100" dirty="0">
                <a:effectLst/>
                <a:ea typeface="Calibri" panose="020F0502020204030204" pitchFamily="34" charset="0"/>
                <a:cs typeface="Times New Roman" panose="02020603050405020304" pitchFamily="18" charset="0"/>
              </a:endParaRPr>
            </a:p>
          </p:txBody>
        </p:sp>
        <p:sp>
          <p:nvSpPr>
            <p:cNvPr id="10" name="Horizontal Scroll 9"/>
            <p:cNvSpPr/>
            <p:nvPr/>
          </p:nvSpPr>
          <p:spPr>
            <a:xfrm>
              <a:off x="3048000" y="371475"/>
              <a:ext cx="1228725" cy="923925"/>
            </a:xfrm>
            <a:prstGeom prst="horizontalScroll">
              <a:avLst/>
            </a:prstGeom>
            <a:solidFill>
              <a:schemeClr val="accent1">
                <a:lumMod val="40000"/>
                <a:lumOff val="6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Expansión</a:t>
              </a:r>
              <a:endParaRPr lang="es-DO" sz="1100" dirty="0">
                <a:effectLst/>
                <a:ea typeface="Calibri" panose="020F0502020204030204" pitchFamily="34" charset="0"/>
                <a:cs typeface="Times New Roman" panose="02020603050405020304" pitchFamily="18" charset="0"/>
              </a:endParaRPr>
            </a:p>
          </p:txBody>
        </p:sp>
        <p:sp>
          <p:nvSpPr>
            <p:cNvPr id="11" name="Horizontal Scroll 10"/>
            <p:cNvSpPr/>
            <p:nvPr/>
          </p:nvSpPr>
          <p:spPr>
            <a:xfrm>
              <a:off x="2981325" y="2114550"/>
              <a:ext cx="1276350" cy="876300"/>
            </a:xfrm>
            <a:prstGeom prst="horizontalScroll">
              <a:avLst/>
            </a:prstGeom>
            <a:solidFill>
              <a:schemeClr val="accent6">
                <a:lumMod val="40000"/>
                <a:lumOff val="6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 </a:t>
              </a:r>
              <a:endParaRPr lang="es-DO" sz="1100">
                <a:effectLst/>
                <a:ea typeface="Calibri" panose="020F0502020204030204" pitchFamily="34" charset="0"/>
                <a:cs typeface="Times New Roman" panose="02020603050405020304" pitchFamily="18" charset="0"/>
              </a:endParaRPr>
            </a:p>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Suficiencia</a:t>
              </a:r>
              <a:endParaRPr lang="es-DO" sz="1100">
                <a:effectLst/>
                <a:ea typeface="Calibri" panose="020F0502020204030204" pitchFamily="34" charset="0"/>
                <a:cs typeface="Times New Roman" panose="02020603050405020304" pitchFamily="18" charset="0"/>
              </a:endParaRPr>
            </a:p>
            <a:p>
              <a:pPr algn="ctr">
                <a:spcAft>
                  <a:spcPts val="0"/>
                </a:spcAft>
              </a:pPr>
              <a:r>
                <a:rPr lang="es-DO" sz="1100">
                  <a:ln>
                    <a:noFill/>
                  </a:ln>
                  <a:solidFill>
                    <a:srgbClr val="000000"/>
                  </a:solidFill>
                  <a:effectLst/>
                  <a:ea typeface="Calibri" panose="020F0502020204030204" pitchFamily="34" charset="0"/>
                  <a:cs typeface="Times New Roman" panose="02020603050405020304" pitchFamily="18" charset="0"/>
                </a:rPr>
                <a:t> </a:t>
              </a:r>
              <a:endParaRPr lang="es-DO" sz="1100">
                <a:effectLst/>
                <a:ea typeface="Calibri" panose="020F0502020204030204" pitchFamily="34" charset="0"/>
                <a:cs typeface="Times New Roman" panose="02020603050405020304" pitchFamily="18" charset="0"/>
              </a:endParaRPr>
            </a:p>
          </p:txBody>
        </p:sp>
        <p:sp>
          <p:nvSpPr>
            <p:cNvPr id="12" name="Flowchart: Process 11"/>
            <p:cNvSpPr/>
            <p:nvPr/>
          </p:nvSpPr>
          <p:spPr>
            <a:xfrm>
              <a:off x="4373673" y="485713"/>
              <a:ext cx="1123950" cy="685800"/>
            </a:xfrm>
            <a:prstGeom prst="flowChartProcess">
              <a:avLst/>
            </a:prstGeom>
            <a:solidFill>
              <a:schemeClr val="accent1">
                <a:lumMod val="60000"/>
                <a:lumOff val="4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Planificación</a:t>
              </a:r>
              <a:endParaRPr lang="es-DO" sz="1100" dirty="0">
                <a:effectLst/>
                <a:ea typeface="Calibri" panose="020F0502020204030204" pitchFamily="34" charset="0"/>
                <a:cs typeface="Times New Roman" panose="02020603050405020304" pitchFamily="18" charset="0"/>
              </a:endParaRPr>
            </a:p>
          </p:txBody>
        </p:sp>
        <p:sp>
          <p:nvSpPr>
            <p:cNvPr id="13" name="Flowchart: Process 12"/>
            <p:cNvSpPr/>
            <p:nvPr/>
          </p:nvSpPr>
          <p:spPr>
            <a:xfrm>
              <a:off x="4343400" y="2190811"/>
              <a:ext cx="1123950" cy="685800"/>
            </a:xfrm>
            <a:prstGeom prst="flowChartProcess">
              <a:avLst/>
            </a:prstGeom>
            <a:solidFill>
              <a:schemeClr val="accent6">
                <a:lumMod val="60000"/>
                <a:lumOff val="4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Firmeza</a:t>
              </a:r>
              <a:endParaRPr lang="es-DO" sz="1100">
                <a:effectLst/>
                <a:ea typeface="Calibri" panose="020F0502020204030204" pitchFamily="34" charset="0"/>
                <a:cs typeface="Times New Roman" panose="02020603050405020304" pitchFamily="18" charset="0"/>
              </a:endParaRPr>
            </a:p>
          </p:txBody>
        </p:sp>
        <p:sp>
          <p:nvSpPr>
            <p:cNvPr id="14" name="Flowchart: Process 13"/>
            <p:cNvSpPr/>
            <p:nvPr/>
          </p:nvSpPr>
          <p:spPr>
            <a:xfrm>
              <a:off x="5562600" y="487652"/>
              <a:ext cx="1123950" cy="685800"/>
            </a:xfrm>
            <a:prstGeom prst="flowChartProcess">
              <a:avLst/>
            </a:prstGeom>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Operación</a:t>
              </a:r>
              <a:endParaRPr lang="es-DO" sz="1100">
                <a:effectLst/>
                <a:ea typeface="Calibri" panose="020F0502020204030204" pitchFamily="34" charset="0"/>
                <a:cs typeface="Times New Roman" panose="02020603050405020304" pitchFamily="18" charset="0"/>
              </a:endParaRPr>
            </a:p>
          </p:txBody>
        </p:sp>
        <p:sp>
          <p:nvSpPr>
            <p:cNvPr id="15" name="Flowchart: Process 14"/>
            <p:cNvSpPr/>
            <p:nvPr/>
          </p:nvSpPr>
          <p:spPr>
            <a:xfrm>
              <a:off x="5562600" y="2188872"/>
              <a:ext cx="1123950" cy="685800"/>
            </a:xfrm>
            <a:prstGeom prst="flowChartProcess">
              <a:avLst/>
            </a:prstGeom>
            <a:solidFill>
              <a:schemeClr val="accent6">
                <a:lumMod val="75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Seguridad</a:t>
              </a:r>
              <a:endParaRPr lang="es-DO" sz="1100">
                <a:effectLst/>
                <a:ea typeface="Calibri" panose="020F0502020204030204" pitchFamily="34" charset="0"/>
                <a:cs typeface="Times New Roman" panose="02020603050405020304" pitchFamily="18" charset="0"/>
              </a:endParaRPr>
            </a:p>
          </p:txBody>
        </p:sp>
        <p:sp>
          <p:nvSpPr>
            <p:cNvPr id="16" name="Text Box 2"/>
            <p:cNvSpPr txBox="1">
              <a:spLocks noChangeArrowheads="1"/>
            </p:cNvSpPr>
            <p:nvPr/>
          </p:nvSpPr>
          <p:spPr bwMode="auto">
            <a:xfrm>
              <a:off x="1790700" y="1447800"/>
              <a:ext cx="1171575"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Muy Largo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p:cNvSpPr txBox="1">
              <a:spLocks noChangeArrowheads="1"/>
            </p:cNvSpPr>
            <p:nvPr/>
          </p:nvSpPr>
          <p:spPr bwMode="auto">
            <a:xfrm>
              <a:off x="3048000" y="1457325"/>
              <a:ext cx="1171575" cy="428625"/>
            </a:xfrm>
            <a:prstGeom prst="rect">
              <a:avLst/>
            </a:prstGeom>
            <a:solidFill>
              <a:schemeClr val="accent4">
                <a:lumMod val="40000"/>
                <a:lumOff val="60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Largo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2"/>
            <p:cNvSpPr txBox="1">
              <a:spLocks noChangeArrowheads="1"/>
            </p:cNvSpPr>
            <p:nvPr/>
          </p:nvSpPr>
          <p:spPr bwMode="auto">
            <a:xfrm>
              <a:off x="4295775" y="1466850"/>
              <a:ext cx="1171575" cy="428625"/>
            </a:xfrm>
            <a:prstGeom prst="rect">
              <a:avLst/>
            </a:prstGeom>
            <a:solidFill>
              <a:schemeClr val="accent4">
                <a:lumMod val="60000"/>
                <a:lumOff val="40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Mediano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 Box 2"/>
            <p:cNvSpPr txBox="1">
              <a:spLocks noChangeArrowheads="1"/>
            </p:cNvSpPr>
            <p:nvPr/>
          </p:nvSpPr>
          <p:spPr bwMode="auto">
            <a:xfrm>
              <a:off x="5543550" y="1466850"/>
              <a:ext cx="1171575" cy="428625"/>
            </a:xfrm>
            <a:prstGeom prst="rect">
              <a:avLst/>
            </a:prstGeom>
            <a:solidFill>
              <a:schemeClr val="accent4">
                <a:lumMod val="75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Corto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Right Arrow 19"/>
            <p:cNvSpPr/>
            <p:nvPr/>
          </p:nvSpPr>
          <p:spPr>
            <a:xfrm>
              <a:off x="1828800" y="0"/>
              <a:ext cx="4791075" cy="190500"/>
            </a:xfrm>
            <a:prstGeom prst="rightArrow">
              <a:avLst/>
            </a:prstGeom>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s-DO"/>
            </a:p>
          </p:txBody>
        </p:sp>
      </p:grpSp>
      <p:sp>
        <p:nvSpPr>
          <p:cNvPr id="25" name="Llamada rectangular 24"/>
          <p:cNvSpPr/>
          <p:nvPr/>
        </p:nvSpPr>
        <p:spPr>
          <a:xfrm>
            <a:off x="5566798" y="3193999"/>
            <a:ext cx="5489129" cy="1946333"/>
          </a:xfrm>
          <a:prstGeom prst="wedgeRectCallout">
            <a:avLst>
              <a:gd name="adj1" fmla="val -94592"/>
              <a:gd name="adj2" fmla="val -62058"/>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s-DO" sz="2000" dirty="0"/>
              <a:t>La liberación y descentralización de las decisiones de inversión trasladan a cada agente individual la responsabilidad de evaluar, en términos puramente de costo – beneficio propio, la conveniencia de invertir en nuevas instalaciones de generación.</a:t>
            </a:r>
          </a:p>
        </p:txBody>
      </p:sp>
    </p:spTree>
    <p:extLst>
      <p:ext uri="{BB962C8B-B14F-4D97-AF65-F5344CB8AC3E}">
        <p14:creationId xmlns:p14="http://schemas.microsoft.com/office/powerpoint/2010/main" val="1112559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8"/>
          <p:cNvSpPr/>
          <p:nvPr/>
        </p:nvSpPr>
        <p:spPr>
          <a:xfrm>
            <a:off x="-39039" y="-29414"/>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2" name="Rectangle 4"/>
          <p:cNvSpPr/>
          <p:nvPr/>
        </p:nvSpPr>
        <p:spPr>
          <a:xfrm>
            <a:off x="-39039" y="-15126"/>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2748" y="449548"/>
            <a:ext cx="2214332" cy="622300"/>
          </a:xfrm>
          <a:prstGeom prst="rect">
            <a:avLst/>
          </a:prstGeom>
        </p:spPr>
      </p:pic>
      <p:sp>
        <p:nvSpPr>
          <p:cNvPr id="24" name="Subtitle 2"/>
          <p:cNvSpPr txBox="1">
            <a:spLocks/>
          </p:cNvSpPr>
          <p:nvPr/>
        </p:nvSpPr>
        <p:spPr>
          <a:xfrm>
            <a:off x="635776" y="480266"/>
            <a:ext cx="8046828"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HORIZONTES TEMPORALES DE LA PLANIFICACIÓN</a:t>
            </a:r>
            <a:endParaRPr lang="en-US" sz="2400" b="1" dirty="0">
              <a:solidFill>
                <a:srgbClr val="1C4584"/>
              </a:solidFill>
            </a:endParaRPr>
          </a:p>
        </p:txBody>
      </p:sp>
      <p:grpSp>
        <p:nvGrpSpPr>
          <p:cNvPr id="4" name="Group 3"/>
          <p:cNvGrpSpPr/>
          <p:nvPr/>
        </p:nvGrpSpPr>
        <p:grpSpPr>
          <a:xfrm>
            <a:off x="1429322" y="1782778"/>
            <a:ext cx="8859592" cy="4284239"/>
            <a:chOff x="0" y="0"/>
            <a:chExt cx="6715125" cy="3038475"/>
          </a:xfrm>
        </p:grpSpPr>
        <p:sp>
          <p:nvSpPr>
            <p:cNvPr id="5" name="Text Box 2"/>
            <p:cNvSpPr txBox="1">
              <a:spLocks noChangeArrowheads="1"/>
            </p:cNvSpPr>
            <p:nvPr/>
          </p:nvSpPr>
          <p:spPr bwMode="auto">
            <a:xfrm>
              <a:off x="19050" y="523875"/>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Actividad de Generación</a:t>
              </a:r>
            </a:p>
            <a:p>
              <a:pPr algn="ctr">
                <a:spcAft>
                  <a:spcPts val="0"/>
                </a:spcAft>
              </a:pPr>
              <a:r>
                <a:rPr lang="es-DO" sz="140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s-DO"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0" y="1457325"/>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n-US"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Horizonte Temporal</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9525" y="2381250"/>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Dimensión de Seguridad de Suministro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Wave 7"/>
            <p:cNvSpPr/>
            <p:nvPr/>
          </p:nvSpPr>
          <p:spPr>
            <a:xfrm>
              <a:off x="1847850" y="352425"/>
              <a:ext cx="1066800" cy="838200"/>
            </a:xfrm>
            <a:prstGeom prst="wave">
              <a:avLst/>
            </a:prstGeom>
            <a:solidFill>
              <a:schemeClr val="accent1">
                <a:lumMod val="20000"/>
                <a:lumOff val="8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Expansión Estratégica</a:t>
              </a:r>
              <a:endParaRPr lang="es-DO" sz="1100">
                <a:effectLst/>
                <a:ea typeface="Calibri" panose="020F0502020204030204" pitchFamily="34" charset="0"/>
                <a:cs typeface="Times New Roman" panose="02020603050405020304" pitchFamily="18" charset="0"/>
              </a:endParaRPr>
            </a:p>
          </p:txBody>
        </p:sp>
        <p:sp>
          <p:nvSpPr>
            <p:cNvPr id="9" name="Wave 8"/>
            <p:cNvSpPr/>
            <p:nvPr/>
          </p:nvSpPr>
          <p:spPr>
            <a:xfrm>
              <a:off x="1790700" y="2133600"/>
              <a:ext cx="1076325" cy="904875"/>
            </a:xfrm>
            <a:prstGeom prst="wave">
              <a:avLst/>
            </a:prstGeom>
            <a:solidFill>
              <a:schemeClr val="accent6">
                <a:lumMod val="20000"/>
                <a:lumOff val="8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Política Energética</a:t>
              </a:r>
              <a:endParaRPr lang="es-DO" sz="1100" dirty="0">
                <a:effectLst/>
                <a:ea typeface="Calibri" panose="020F0502020204030204" pitchFamily="34" charset="0"/>
                <a:cs typeface="Times New Roman" panose="02020603050405020304" pitchFamily="18" charset="0"/>
              </a:endParaRPr>
            </a:p>
          </p:txBody>
        </p:sp>
        <p:sp>
          <p:nvSpPr>
            <p:cNvPr id="10" name="Horizontal Scroll 9"/>
            <p:cNvSpPr/>
            <p:nvPr/>
          </p:nvSpPr>
          <p:spPr>
            <a:xfrm>
              <a:off x="3048000" y="371475"/>
              <a:ext cx="1228725" cy="923925"/>
            </a:xfrm>
            <a:prstGeom prst="horizontalScroll">
              <a:avLst/>
            </a:prstGeom>
            <a:solidFill>
              <a:schemeClr val="accent1">
                <a:lumMod val="40000"/>
                <a:lumOff val="6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Expansión</a:t>
              </a:r>
              <a:endParaRPr lang="es-DO" sz="1100" dirty="0">
                <a:effectLst/>
                <a:ea typeface="Calibri" panose="020F0502020204030204" pitchFamily="34" charset="0"/>
                <a:cs typeface="Times New Roman" panose="02020603050405020304" pitchFamily="18" charset="0"/>
              </a:endParaRPr>
            </a:p>
          </p:txBody>
        </p:sp>
        <p:sp>
          <p:nvSpPr>
            <p:cNvPr id="11" name="Horizontal Scroll 10"/>
            <p:cNvSpPr/>
            <p:nvPr/>
          </p:nvSpPr>
          <p:spPr>
            <a:xfrm>
              <a:off x="2981325" y="2114550"/>
              <a:ext cx="1276350" cy="876300"/>
            </a:xfrm>
            <a:prstGeom prst="horizontalScroll">
              <a:avLst/>
            </a:prstGeom>
            <a:solidFill>
              <a:schemeClr val="accent6">
                <a:lumMod val="40000"/>
                <a:lumOff val="6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 </a:t>
              </a:r>
              <a:endParaRPr lang="es-DO" sz="1100">
                <a:effectLst/>
                <a:ea typeface="Calibri" panose="020F0502020204030204" pitchFamily="34" charset="0"/>
                <a:cs typeface="Times New Roman" panose="02020603050405020304" pitchFamily="18" charset="0"/>
              </a:endParaRPr>
            </a:p>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Suficiencia</a:t>
              </a:r>
              <a:endParaRPr lang="es-DO" sz="1100">
                <a:effectLst/>
                <a:ea typeface="Calibri" panose="020F0502020204030204" pitchFamily="34" charset="0"/>
                <a:cs typeface="Times New Roman" panose="02020603050405020304" pitchFamily="18" charset="0"/>
              </a:endParaRPr>
            </a:p>
            <a:p>
              <a:pPr algn="ctr">
                <a:spcAft>
                  <a:spcPts val="0"/>
                </a:spcAft>
              </a:pPr>
              <a:r>
                <a:rPr lang="es-DO" sz="1100">
                  <a:ln>
                    <a:noFill/>
                  </a:ln>
                  <a:solidFill>
                    <a:srgbClr val="000000"/>
                  </a:solidFill>
                  <a:effectLst/>
                  <a:ea typeface="Calibri" panose="020F0502020204030204" pitchFamily="34" charset="0"/>
                  <a:cs typeface="Times New Roman" panose="02020603050405020304" pitchFamily="18" charset="0"/>
                </a:rPr>
                <a:t> </a:t>
              </a:r>
              <a:endParaRPr lang="es-DO" sz="1100">
                <a:effectLst/>
                <a:ea typeface="Calibri" panose="020F0502020204030204" pitchFamily="34" charset="0"/>
                <a:cs typeface="Times New Roman" panose="02020603050405020304" pitchFamily="18" charset="0"/>
              </a:endParaRPr>
            </a:p>
          </p:txBody>
        </p:sp>
        <p:sp>
          <p:nvSpPr>
            <p:cNvPr id="12" name="Flowchart: Process 11"/>
            <p:cNvSpPr/>
            <p:nvPr/>
          </p:nvSpPr>
          <p:spPr>
            <a:xfrm>
              <a:off x="4373673" y="485713"/>
              <a:ext cx="1123950" cy="685800"/>
            </a:xfrm>
            <a:prstGeom prst="flowChartProcess">
              <a:avLst/>
            </a:prstGeom>
            <a:solidFill>
              <a:schemeClr val="accent1">
                <a:lumMod val="60000"/>
                <a:lumOff val="4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Planificación</a:t>
              </a:r>
              <a:endParaRPr lang="es-DO" sz="1100" dirty="0">
                <a:effectLst/>
                <a:ea typeface="Calibri" panose="020F0502020204030204" pitchFamily="34" charset="0"/>
                <a:cs typeface="Times New Roman" panose="02020603050405020304" pitchFamily="18" charset="0"/>
              </a:endParaRPr>
            </a:p>
          </p:txBody>
        </p:sp>
        <p:sp>
          <p:nvSpPr>
            <p:cNvPr id="13" name="Flowchart: Process 12"/>
            <p:cNvSpPr/>
            <p:nvPr/>
          </p:nvSpPr>
          <p:spPr>
            <a:xfrm>
              <a:off x="4343400" y="2190811"/>
              <a:ext cx="1123950" cy="685800"/>
            </a:xfrm>
            <a:prstGeom prst="flowChartProcess">
              <a:avLst/>
            </a:prstGeom>
            <a:solidFill>
              <a:schemeClr val="accent6">
                <a:lumMod val="60000"/>
                <a:lumOff val="4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Firmeza</a:t>
              </a:r>
              <a:endParaRPr lang="es-DO" sz="1100">
                <a:effectLst/>
                <a:ea typeface="Calibri" panose="020F0502020204030204" pitchFamily="34" charset="0"/>
                <a:cs typeface="Times New Roman" panose="02020603050405020304" pitchFamily="18" charset="0"/>
              </a:endParaRPr>
            </a:p>
          </p:txBody>
        </p:sp>
        <p:sp>
          <p:nvSpPr>
            <p:cNvPr id="14" name="Flowchart: Process 13"/>
            <p:cNvSpPr/>
            <p:nvPr/>
          </p:nvSpPr>
          <p:spPr>
            <a:xfrm>
              <a:off x="5562600" y="487652"/>
              <a:ext cx="1123950" cy="685800"/>
            </a:xfrm>
            <a:prstGeom prst="flowChartProcess">
              <a:avLst/>
            </a:prstGeom>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Operación</a:t>
              </a:r>
              <a:endParaRPr lang="es-DO" sz="1100">
                <a:effectLst/>
                <a:ea typeface="Calibri" panose="020F0502020204030204" pitchFamily="34" charset="0"/>
                <a:cs typeface="Times New Roman" panose="02020603050405020304" pitchFamily="18" charset="0"/>
              </a:endParaRPr>
            </a:p>
          </p:txBody>
        </p:sp>
        <p:sp>
          <p:nvSpPr>
            <p:cNvPr id="15" name="Flowchart: Process 14"/>
            <p:cNvSpPr/>
            <p:nvPr/>
          </p:nvSpPr>
          <p:spPr>
            <a:xfrm>
              <a:off x="5562600" y="2188872"/>
              <a:ext cx="1123950" cy="685800"/>
            </a:xfrm>
            <a:prstGeom prst="flowChartProcess">
              <a:avLst/>
            </a:prstGeom>
            <a:solidFill>
              <a:schemeClr val="accent6">
                <a:lumMod val="75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Seguridad</a:t>
              </a:r>
              <a:endParaRPr lang="es-DO" sz="1100">
                <a:effectLst/>
                <a:ea typeface="Calibri" panose="020F0502020204030204" pitchFamily="34" charset="0"/>
                <a:cs typeface="Times New Roman" panose="02020603050405020304" pitchFamily="18" charset="0"/>
              </a:endParaRPr>
            </a:p>
          </p:txBody>
        </p:sp>
        <p:sp>
          <p:nvSpPr>
            <p:cNvPr id="16" name="Text Box 2"/>
            <p:cNvSpPr txBox="1">
              <a:spLocks noChangeArrowheads="1"/>
            </p:cNvSpPr>
            <p:nvPr/>
          </p:nvSpPr>
          <p:spPr bwMode="auto">
            <a:xfrm>
              <a:off x="1790700" y="1447800"/>
              <a:ext cx="1171575"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Muy Largo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p:cNvSpPr txBox="1">
              <a:spLocks noChangeArrowheads="1"/>
            </p:cNvSpPr>
            <p:nvPr/>
          </p:nvSpPr>
          <p:spPr bwMode="auto">
            <a:xfrm>
              <a:off x="3048000" y="1457325"/>
              <a:ext cx="1171575" cy="428625"/>
            </a:xfrm>
            <a:prstGeom prst="rect">
              <a:avLst/>
            </a:prstGeom>
            <a:solidFill>
              <a:schemeClr val="accent4">
                <a:lumMod val="40000"/>
                <a:lumOff val="60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Largo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2"/>
            <p:cNvSpPr txBox="1">
              <a:spLocks noChangeArrowheads="1"/>
            </p:cNvSpPr>
            <p:nvPr/>
          </p:nvSpPr>
          <p:spPr bwMode="auto">
            <a:xfrm>
              <a:off x="4295775" y="1466850"/>
              <a:ext cx="1171575" cy="428625"/>
            </a:xfrm>
            <a:prstGeom prst="rect">
              <a:avLst/>
            </a:prstGeom>
            <a:solidFill>
              <a:schemeClr val="accent4">
                <a:lumMod val="60000"/>
                <a:lumOff val="40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Mediano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 Box 2"/>
            <p:cNvSpPr txBox="1">
              <a:spLocks noChangeArrowheads="1"/>
            </p:cNvSpPr>
            <p:nvPr/>
          </p:nvSpPr>
          <p:spPr bwMode="auto">
            <a:xfrm>
              <a:off x="5543550" y="1466850"/>
              <a:ext cx="1171575" cy="428625"/>
            </a:xfrm>
            <a:prstGeom prst="rect">
              <a:avLst/>
            </a:prstGeom>
            <a:solidFill>
              <a:schemeClr val="accent4">
                <a:lumMod val="75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Corto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Right Arrow 19"/>
            <p:cNvSpPr/>
            <p:nvPr/>
          </p:nvSpPr>
          <p:spPr>
            <a:xfrm>
              <a:off x="1828800" y="0"/>
              <a:ext cx="4791075" cy="190500"/>
            </a:xfrm>
            <a:prstGeom prst="rightArrow">
              <a:avLst/>
            </a:prstGeom>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s-DO"/>
            </a:p>
          </p:txBody>
        </p:sp>
      </p:grpSp>
    </p:spTree>
    <p:extLst>
      <p:ext uri="{BB962C8B-B14F-4D97-AF65-F5344CB8AC3E}">
        <p14:creationId xmlns:p14="http://schemas.microsoft.com/office/powerpoint/2010/main" val="1339490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8"/>
          <p:cNvSpPr/>
          <p:nvPr/>
        </p:nvSpPr>
        <p:spPr>
          <a:xfrm>
            <a:off x="-39039" y="-29414"/>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2" name="Rectangle 4"/>
          <p:cNvSpPr/>
          <p:nvPr/>
        </p:nvSpPr>
        <p:spPr>
          <a:xfrm>
            <a:off x="-39039" y="-15126"/>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2748" y="449548"/>
            <a:ext cx="2214332" cy="622300"/>
          </a:xfrm>
          <a:prstGeom prst="rect">
            <a:avLst/>
          </a:prstGeom>
        </p:spPr>
      </p:pic>
      <p:sp>
        <p:nvSpPr>
          <p:cNvPr id="24" name="Subtitle 2"/>
          <p:cNvSpPr txBox="1">
            <a:spLocks/>
          </p:cNvSpPr>
          <p:nvPr/>
        </p:nvSpPr>
        <p:spPr>
          <a:xfrm>
            <a:off x="635776" y="480266"/>
            <a:ext cx="8046828"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HORIZONTES TEMPORALES DE LA PLANIFICACIÓN</a:t>
            </a:r>
            <a:endParaRPr lang="en-US" sz="2400" b="1" dirty="0">
              <a:solidFill>
                <a:srgbClr val="1C4584"/>
              </a:solidFill>
            </a:endParaRPr>
          </a:p>
        </p:txBody>
      </p:sp>
      <p:grpSp>
        <p:nvGrpSpPr>
          <p:cNvPr id="4" name="Group 3"/>
          <p:cNvGrpSpPr/>
          <p:nvPr/>
        </p:nvGrpSpPr>
        <p:grpSpPr>
          <a:xfrm>
            <a:off x="1429322" y="1782778"/>
            <a:ext cx="8859592" cy="4284239"/>
            <a:chOff x="0" y="0"/>
            <a:chExt cx="6715125" cy="3038475"/>
          </a:xfrm>
        </p:grpSpPr>
        <p:sp>
          <p:nvSpPr>
            <p:cNvPr id="5" name="Text Box 2"/>
            <p:cNvSpPr txBox="1">
              <a:spLocks noChangeArrowheads="1"/>
            </p:cNvSpPr>
            <p:nvPr/>
          </p:nvSpPr>
          <p:spPr bwMode="auto">
            <a:xfrm>
              <a:off x="19050" y="523875"/>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Actividad de Generación</a:t>
              </a:r>
            </a:p>
            <a:p>
              <a:pPr algn="ctr">
                <a:spcAft>
                  <a:spcPts val="0"/>
                </a:spcAft>
              </a:pPr>
              <a:r>
                <a:rPr lang="es-DO" sz="140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s-DO"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0" y="1457325"/>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n-US"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Horizonte Temporal</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9525" y="2381250"/>
              <a:ext cx="1676400"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Dimensión de Seguridad de Suministro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Wave 7"/>
            <p:cNvSpPr/>
            <p:nvPr/>
          </p:nvSpPr>
          <p:spPr>
            <a:xfrm>
              <a:off x="1847850" y="352425"/>
              <a:ext cx="1066800" cy="838200"/>
            </a:xfrm>
            <a:prstGeom prst="wave">
              <a:avLst/>
            </a:prstGeom>
            <a:solidFill>
              <a:schemeClr val="accent1">
                <a:lumMod val="20000"/>
                <a:lumOff val="8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Expansión Estratégica</a:t>
              </a:r>
              <a:endParaRPr lang="es-DO" sz="1100">
                <a:effectLst/>
                <a:ea typeface="Calibri" panose="020F0502020204030204" pitchFamily="34" charset="0"/>
                <a:cs typeface="Times New Roman" panose="02020603050405020304" pitchFamily="18" charset="0"/>
              </a:endParaRPr>
            </a:p>
          </p:txBody>
        </p:sp>
        <p:sp>
          <p:nvSpPr>
            <p:cNvPr id="9" name="Wave 8"/>
            <p:cNvSpPr/>
            <p:nvPr/>
          </p:nvSpPr>
          <p:spPr>
            <a:xfrm>
              <a:off x="1790700" y="2133600"/>
              <a:ext cx="1076325" cy="904875"/>
            </a:xfrm>
            <a:prstGeom prst="wave">
              <a:avLst/>
            </a:prstGeom>
            <a:solidFill>
              <a:schemeClr val="accent6">
                <a:lumMod val="20000"/>
                <a:lumOff val="8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Política Energética</a:t>
              </a:r>
              <a:endParaRPr lang="es-DO" sz="1100" dirty="0">
                <a:effectLst/>
                <a:ea typeface="Calibri" panose="020F0502020204030204" pitchFamily="34" charset="0"/>
                <a:cs typeface="Times New Roman" panose="02020603050405020304" pitchFamily="18" charset="0"/>
              </a:endParaRPr>
            </a:p>
          </p:txBody>
        </p:sp>
        <p:sp>
          <p:nvSpPr>
            <p:cNvPr id="10" name="Horizontal Scroll 9"/>
            <p:cNvSpPr/>
            <p:nvPr/>
          </p:nvSpPr>
          <p:spPr>
            <a:xfrm>
              <a:off x="3048000" y="371475"/>
              <a:ext cx="1228725" cy="923925"/>
            </a:xfrm>
            <a:prstGeom prst="horizontalScroll">
              <a:avLst/>
            </a:prstGeom>
            <a:solidFill>
              <a:schemeClr val="accent1">
                <a:lumMod val="40000"/>
                <a:lumOff val="6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Expansión</a:t>
              </a:r>
              <a:endParaRPr lang="es-DO" sz="1100" dirty="0">
                <a:effectLst/>
                <a:ea typeface="Calibri" panose="020F0502020204030204" pitchFamily="34" charset="0"/>
                <a:cs typeface="Times New Roman" panose="02020603050405020304" pitchFamily="18" charset="0"/>
              </a:endParaRPr>
            </a:p>
          </p:txBody>
        </p:sp>
        <p:sp>
          <p:nvSpPr>
            <p:cNvPr id="11" name="Horizontal Scroll 10"/>
            <p:cNvSpPr/>
            <p:nvPr/>
          </p:nvSpPr>
          <p:spPr>
            <a:xfrm>
              <a:off x="2981325" y="2114550"/>
              <a:ext cx="1276350" cy="876300"/>
            </a:xfrm>
            <a:prstGeom prst="horizontalScroll">
              <a:avLst/>
            </a:prstGeom>
            <a:solidFill>
              <a:schemeClr val="accent6">
                <a:lumMod val="40000"/>
                <a:lumOff val="6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 </a:t>
              </a:r>
              <a:endParaRPr lang="es-DO" sz="1100">
                <a:effectLst/>
                <a:ea typeface="Calibri" panose="020F0502020204030204" pitchFamily="34" charset="0"/>
                <a:cs typeface="Times New Roman" panose="02020603050405020304" pitchFamily="18" charset="0"/>
              </a:endParaRPr>
            </a:p>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Suficiencia</a:t>
              </a:r>
              <a:endParaRPr lang="es-DO" sz="1100">
                <a:effectLst/>
                <a:ea typeface="Calibri" panose="020F0502020204030204" pitchFamily="34" charset="0"/>
                <a:cs typeface="Times New Roman" panose="02020603050405020304" pitchFamily="18" charset="0"/>
              </a:endParaRPr>
            </a:p>
            <a:p>
              <a:pPr algn="ctr">
                <a:spcAft>
                  <a:spcPts val="0"/>
                </a:spcAft>
              </a:pPr>
              <a:r>
                <a:rPr lang="es-DO" sz="1100">
                  <a:ln>
                    <a:noFill/>
                  </a:ln>
                  <a:solidFill>
                    <a:srgbClr val="000000"/>
                  </a:solidFill>
                  <a:effectLst/>
                  <a:ea typeface="Calibri" panose="020F0502020204030204" pitchFamily="34" charset="0"/>
                  <a:cs typeface="Times New Roman" panose="02020603050405020304" pitchFamily="18" charset="0"/>
                </a:rPr>
                <a:t> </a:t>
              </a:r>
              <a:endParaRPr lang="es-DO" sz="1100">
                <a:effectLst/>
                <a:ea typeface="Calibri" panose="020F0502020204030204" pitchFamily="34" charset="0"/>
                <a:cs typeface="Times New Roman" panose="02020603050405020304" pitchFamily="18" charset="0"/>
              </a:endParaRPr>
            </a:p>
          </p:txBody>
        </p:sp>
        <p:sp>
          <p:nvSpPr>
            <p:cNvPr id="12" name="Flowchart: Process 11"/>
            <p:cNvSpPr/>
            <p:nvPr/>
          </p:nvSpPr>
          <p:spPr>
            <a:xfrm>
              <a:off x="4373673" y="485713"/>
              <a:ext cx="1123950" cy="685800"/>
            </a:xfrm>
            <a:prstGeom prst="flowChartProcess">
              <a:avLst/>
            </a:prstGeom>
            <a:solidFill>
              <a:schemeClr val="accent1">
                <a:lumMod val="60000"/>
                <a:lumOff val="4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dirty="0">
                  <a:ln>
                    <a:noFill/>
                  </a:ln>
                  <a:solidFill>
                    <a:srgbClr val="000000"/>
                  </a:solidFill>
                  <a:effectLst/>
                  <a:ea typeface="Calibri" panose="020F0502020204030204" pitchFamily="34" charset="0"/>
                  <a:cs typeface="Times New Roman" panose="02020603050405020304" pitchFamily="18" charset="0"/>
                </a:rPr>
                <a:t>Planificación</a:t>
              </a:r>
              <a:endParaRPr lang="es-DO" sz="1100" dirty="0">
                <a:effectLst/>
                <a:ea typeface="Calibri" panose="020F0502020204030204" pitchFamily="34" charset="0"/>
                <a:cs typeface="Times New Roman" panose="02020603050405020304" pitchFamily="18" charset="0"/>
              </a:endParaRPr>
            </a:p>
          </p:txBody>
        </p:sp>
        <p:sp>
          <p:nvSpPr>
            <p:cNvPr id="13" name="Flowchart: Process 12"/>
            <p:cNvSpPr/>
            <p:nvPr/>
          </p:nvSpPr>
          <p:spPr>
            <a:xfrm>
              <a:off x="4343400" y="2190811"/>
              <a:ext cx="1123950" cy="685800"/>
            </a:xfrm>
            <a:prstGeom prst="flowChartProcess">
              <a:avLst/>
            </a:prstGeom>
            <a:solidFill>
              <a:schemeClr val="accent6">
                <a:lumMod val="60000"/>
                <a:lumOff val="40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Firmeza</a:t>
              </a:r>
              <a:endParaRPr lang="es-DO" sz="1100">
                <a:effectLst/>
                <a:ea typeface="Calibri" panose="020F0502020204030204" pitchFamily="34" charset="0"/>
                <a:cs typeface="Times New Roman" panose="02020603050405020304" pitchFamily="18" charset="0"/>
              </a:endParaRPr>
            </a:p>
          </p:txBody>
        </p:sp>
        <p:sp>
          <p:nvSpPr>
            <p:cNvPr id="14" name="Flowchart: Process 13"/>
            <p:cNvSpPr/>
            <p:nvPr/>
          </p:nvSpPr>
          <p:spPr>
            <a:xfrm>
              <a:off x="5562600" y="487652"/>
              <a:ext cx="1123950" cy="685800"/>
            </a:xfrm>
            <a:prstGeom prst="flowChartProcess">
              <a:avLst/>
            </a:prstGeom>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Operación</a:t>
              </a:r>
              <a:endParaRPr lang="es-DO" sz="1100">
                <a:effectLst/>
                <a:ea typeface="Calibri" panose="020F0502020204030204" pitchFamily="34" charset="0"/>
                <a:cs typeface="Times New Roman" panose="02020603050405020304" pitchFamily="18" charset="0"/>
              </a:endParaRPr>
            </a:p>
          </p:txBody>
        </p:sp>
        <p:sp>
          <p:nvSpPr>
            <p:cNvPr id="15" name="Flowchart: Process 14"/>
            <p:cNvSpPr/>
            <p:nvPr/>
          </p:nvSpPr>
          <p:spPr>
            <a:xfrm>
              <a:off x="5562600" y="2188872"/>
              <a:ext cx="1123950" cy="685800"/>
            </a:xfrm>
            <a:prstGeom prst="flowChartProcess">
              <a:avLst/>
            </a:prstGeom>
            <a:solidFill>
              <a:schemeClr val="accent6">
                <a:lumMod val="75000"/>
              </a:schemeClr>
            </a:solidFill>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DO" sz="1100" b="1">
                  <a:ln>
                    <a:noFill/>
                  </a:ln>
                  <a:solidFill>
                    <a:srgbClr val="000000"/>
                  </a:solidFill>
                  <a:effectLst/>
                  <a:ea typeface="Calibri" panose="020F0502020204030204" pitchFamily="34" charset="0"/>
                  <a:cs typeface="Times New Roman" panose="02020603050405020304" pitchFamily="18" charset="0"/>
                </a:rPr>
                <a:t>Seguridad</a:t>
              </a:r>
              <a:endParaRPr lang="es-DO" sz="1100">
                <a:effectLst/>
                <a:ea typeface="Calibri" panose="020F0502020204030204" pitchFamily="34" charset="0"/>
                <a:cs typeface="Times New Roman" panose="02020603050405020304" pitchFamily="18" charset="0"/>
              </a:endParaRPr>
            </a:p>
          </p:txBody>
        </p:sp>
        <p:sp>
          <p:nvSpPr>
            <p:cNvPr id="16" name="Text Box 2"/>
            <p:cNvSpPr txBox="1">
              <a:spLocks noChangeArrowheads="1"/>
            </p:cNvSpPr>
            <p:nvPr/>
          </p:nvSpPr>
          <p:spPr bwMode="auto">
            <a:xfrm>
              <a:off x="1790700" y="1447800"/>
              <a:ext cx="1171575" cy="428625"/>
            </a:xfrm>
            <a:prstGeom prst="rect">
              <a:avLst/>
            </a:prstGeom>
            <a:solidFill>
              <a:srgbClr val="FFFFFF"/>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Muy Largo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p:cNvSpPr txBox="1">
              <a:spLocks noChangeArrowheads="1"/>
            </p:cNvSpPr>
            <p:nvPr/>
          </p:nvSpPr>
          <p:spPr bwMode="auto">
            <a:xfrm>
              <a:off x="3048000" y="1457325"/>
              <a:ext cx="1171575" cy="428625"/>
            </a:xfrm>
            <a:prstGeom prst="rect">
              <a:avLst/>
            </a:prstGeom>
            <a:solidFill>
              <a:schemeClr val="accent4">
                <a:lumMod val="40000"/>
                <a:lumOff val="60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Largo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2"/>
            <p:cNvSpPr txBox="1">
              <a:spLocks noChangeArrowheads="1"/>
            </p:cNvSpPr>
            <p:nvPr/>
          </p:nvSpPr>
          <p:spPr bwMode="auto">
            <a:xfrm>
              <a:off x="4295775" y="1466850"/>
              <a:ext cx="1171575" cy="428625"/>
            </a:xfrm>
            <a:prstGeom prst="rect">
              <a:avLst/>
            </a:prstGeom>
            <a:solidFill>
              <a:schemeClr val="accent4">
                <a:lumMod val="60000"/>
                <a:lumOff val="40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Mediano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 Box 2"/>
            <p:cNvSpPr txBox="1">
              <a:spLocks noChangeArrowheads="1"/>
            </p:cNvSpPr>
            <p:nvPr/>
          </p:nvSpPr>
          <p:spPr bwMode="auto">
            <a:xfrm>
              <a:off x="5543550" y="1466850"/>
              <a:ext cx="1171575" cy="428625"/>
            </a:xfrm>
            <a:prstGeom prst="rect">
              <a:avLst/>
            </a:prstGeom>
            <a:solidFill>
              <a:schemeClr val="accent4">
                <a:lumMod val="75000"/>
              </a:schemeClr>
            </a:solidFill>
            <a:ln w="19050">
              <a:solidFill>
                <a:schemeClr val="tx1">
                  <a:alpha val="97000"/>
                </a:schemeClr>
              </a:solidFill>
              <a:miter lim="800000"/>
              <a:headEnd/>
              <a:tailEnd/>
            </a:ln>
          </p:spPr>
          <p:txBody>
            <a:bodyPr rot="0" vert="horz" wrap="square" lIns="91440" tIns="45720" rIns="91440" bIns="45720" anchor="ctr" anchorCtr="0">
              <a:noAutofit/>
            </a:bodyPr>
            <a:lstStyle/>
            <a:p>
              <a:pPr algn="ctr">
                <a:spcAft>
                  <a:spcPts val="0"/>
                </a:spcAft>
              </a:pPr>
              <a:r>
                <a:rPr lang="es-DO" sz="1400" b="1">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Corto Plazo</a:t>
              </a:r>
              <a:endParaRPr lang="es-DO"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Right Arrow 19"/>
            <p:cNvSpPr/>
            <p:nvPr/>
          </p:nvSpPr>
          <p:spPr>
            <a:xfrm>
              <a:off x="1828800" y="0"/>
              <a:ext cx="4791075" cy="190500"/>
            </a:xfrm>
            <a:prstGeom prst="rightArrow">
              <a:avLst/>
            </a:prstGeom>
            <a:ln w="19050">
              <a:solidFill>
                <a:schemeClr val="tx1">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s-DO"/>
            </a:p>
          </p:txBody>
        </p:sp>
      </p:grpSp>
      <p:sp>
        <p:nvSpPr>
          <p:cNvPr id="2" name="Llamada rectangular 1"/>
          <p:cNvSpPr/>
          <p:nvPr/>
        </p:nvSpPr>
        <p:spPr>
          <a:xfrm>
            <a:off x="5729380" y="1768099"/>
            <a:ext cx="5826567" cy="2642057"/>
          </a:xfrm>
          <a:prstGeom prst="wedgeRectCallout">
            <a:avLst>
              <a:gd name="adj1" fmla="val -63442"/>
              <a:gd name="adj2" fmla="val 86867"/>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s-DO" sz="2000" dirty="0"/>
              <a:t>La política energética se define como una intervención </a:t>
            </a:r>
            <a:r>
              <a:rPr lang="es-DO" sz="2000" dirty="0" err="1"/>
              <a:t>abarcativa</a:t>
            </a:r>
            <a:r>
              <a:rPr lang="es-DO" sz="2000" dirty="0"/>
              <a:t> estratégica del Estado, que involucra un conjunto de fuentes de cadenas energéticas, de instrumentos y de instituciones, con el objetivo de garantizar el suministro presente y futuro de energía necesario para el desarrollo económico y bienestar de la sociedad.</a:t>
            </a:r>
          </a:p>
        </p:txBody>
      </p:sp>
    </p:spTree>
    <p:extLst>
      <p:ext uri="{BB962C8B-B14F-4D97-AF65-F5344CB8AC3E}">
        <p14:creationId xmlns:p14="http://schemas.microsoft.com/office/powerpoint/2010/main" val="434382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39038" y="-4252"/>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4"/>
          <p:cNvSpPr/>
          <p:nvPr/>
        </p:nvSpPr>
        <p:spPr>
          <a:xfrm>
            <a:off x="-39038" y="-4254"/>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680697" y="561157"/>
            <a:ext cx="8106116"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rPr>
              <a:t>ESQUEMA DE PLANIFICACIÓN DE LA OPERACIÓN</a:t>
            </a:r>
            <a:endParaRPr lang="en-US" sz="2400" b="1" dirty="0">
              <a:solidFill>
                <a:srgbClr val="1C4584"/>
              </a:solidFill>
            </a:endParaRPr>
          </a:p>
        </p:txBody>
      </p:sp>
      <p:pic>
        <p:nvPicPr>
          <p:cNvPr id="10"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22530" name="Slide Number Placeholder 5"/>
          <p:cNvSpPr>
            <a:spLocks noGrp="1"/>
          </p:cNvSpPr>
          <p:nvPr>
            <p:ph type="sldNum" sz="quarter" idx="12"/>
          </p:nvPr>
        </p:nvSpPr>
        <p:spPr>
          <a:noFill/>
        </p:spPr>
        <p:txBody>
          <a:bodyPr/>
          <a:lstStyle/>
          <a:p>
            <a:fld id="{84B08628-614E-45DF-910D-5543EE6EC092}" type="slidenum">
              <a:rPr lang="en-US"/>
              <a:pPr/>
              <a:t>16</a:t>
            </a:fld>
            <a:endParaRPr lang="en-US"/>
          </a:p>
        </p:txBody>
      </p:sp>
      <p:pic>
        <p:nvPicPr>
          <p:cNvPr id="22532" name="Picture 16"/>
          <p:cNvPicPr>
            <a:picLocks noGrp="1" noChangeAspect="1" noChangeArrowheads="1"/>
          </p:cNvPicPr>
          <p:nvPr>
            <p:ph type="body" idx="1"/>
          </p:nvPr>
        </p:nvPicPr>
        <p:blipFill>
          <a:blip r:embed="rId3" cstate="print"/>
          <a:srcRect/>
          <a:stretch>
            <a:fillRect/>
          </a:stretch>
        </p:blipFill>
        <p:spPr>
          <a:xfrm>
            <a:off x="1695451" y="2057401"/>
            <a:ext cx="6608763" cy="4454525"/>
          </a:xfrm>
          <a:noFill/>
        </p:spPr>
      </p:pic>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4672" y="1562983"/>
            <a:ext cx="4340903" cy="2583871"/>
          </a:xfrm>
          <a:prstGeom prst="rect">
            <a:avLst/>
          </a:prstGeom>
        </p:spPr>
      </p:pic>
    </p:spTree>
    <p:extLst>
      <p:ext uri="{BB962C8B-B14F-4D97-AF65-F5344CB8AC3E}">
        <p14:creationId xmlns:p14="http://schemas.microsoft.com/office/powerpoint/2010/main" val="1022704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39038" y="210066"/>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 name="Rectangle 4"/>
          <p:cNvSpPr/>
          <p:nvPr/>
        </p:nvSpPr>
        <p:spPr>
          <a:xfrm>
            <a:off x="-39038" y="210066"/>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p:nvSpPr>
        <p:spPr>
          <a:xfrm>
            <a:off x="680697" y="561157"/>
            <a:ext cx="5395784"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PLANIFICACIÓN DE LARGO PLAZO</a:t>
            </a:r>
          </a:p>
        </p:txBody>
      </p:sp>
      <p:pic>
        <p:nvPicPr>
          <p:cNvPr id="9"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23554" name="Slide Number Placeholder 5"/>
          <p:cNvSpPr>
            <a:spLocks noGrp="1"/>
          </p:cNvSpPr>
          <p:nvPr>
            <p:ph type="sldNum" sz="quarter" idx="12"/>
          </p:nvPr>
        </p:nvSpPr>
        <p:spPr>
          <a:noFill/>
        </p:spPr>
        <p:txBody>
          <a:bodyPr/>
          <a:lstStyle/>
          <a:p>
            <a:fld id="{E9C18E13-BA3E-41EF-B33A-DDB209B318FA}" type="slidenum">
              <a:rPr lang="en-US"/>
              <a:pPr/>
              <a:t>17</a:t>
            </a:fld>
            <a:endParaRPr lang="en-US"/>
          </a:p>
        </p:txBody>
      </p:sp>
      <p:sp>
        <p:nvSpPr>
          <p:cNvPr id="610307" name="Rectangle 3"/>
          <p:cNvSpPr>
            <a:spLocks noGrp="1" noChangeArrowheads="1"/>
          </p:cNvSpPr>
          <p:nvPr>
            <p:ph type="body" idx="1"/>
          </p:nvPr>
        </p:nvSpPr>
        <p:spPr>
          <a:xfrm>
            <a:off x="680696" y="1514662"/>
            <a:ext cx="11049341" cy="4841687"/>
          </a:xfrm>
        </p:spPr>
        <p:txBody>
          <a:bodyPr>
            <a:noAutofit/>
          </a:bodyPr>
          <a:lstStyle/>
          <a:p>
            <a:pPr eaLnBrk="1" hangingPunct="1">
              <a:buFont typeface="Wingdings" panose="05000000000000000000" pitchFamily="2" charset="2"/>
              <a:buChar char="ü"/>
              <a:defRPr/>
            </a:pPr>
            <a:r>
              <a:rPr lang="es-DO" sz="2000" dirty="0"/>
              <a:t>El primer nivel de decisiones, en el entorno de 4 años, para determinar las inversiones necesarias en nuevos equipos de generación y red en función de:</a:t>
            </a:r>
          </a:p>
          <a:p>
            <a:pPr marL="0" indent="0" eaLnBrk="1" hangingPunct="1">
              <a:buNone/>
              <a:defRPr/>
            </a:pPr>
            <a:endParaRPr lang="es-DO" sz="2000" dirty="0"/>
          </a:p>
          <a:p>
            <a:pPr lvl="1">
              <a:buFont typeface="Wingdings" panose="05000000000000000000" pitchFamily="2" charset="2"/>
              <a:buChar char="ü"/>
              <a:defRPr/>
            </a:pPr>
            <a:r>
              <a:rPr lang="es-DO" sz="1600" dirty="0"/>
              <a:t>Previsión del crecimiento de la demanda</a:t>
            </a:r>
          </a:p>
          <a:p>
            <a:pPr lvl="1">
              <a:buFont typeface="Wingdings" panose="05000000000000000000" pitchFamily="2" charset="2"/>
              <a:buChar char="ü"/>
              <a:defRPr/>
            </a:pPr>
            <a:r>
              <a:rPr lang="es-DO" sz="1600" dirty="0"/>
              <a:t>Alternativas de tecnologías y costos.</a:t>
            </a:r>
          </a:p>
          <a:p>
            <a:pPr lvl="1">
              <a:buFont typeface="Wingdings" panose="05000000000000000000" pitchFamily="2" charset="2"/>
              <a:buChar char="ü"/>
              <a:defRPr/>
            </a:pPr>
            <a:r>
              <a:rPr lang="es-DO" sz="1600" dirty="0"/>
              <a:t>Estimación de la evolución de la disponibilidad y precios de los combustibles.</a:t>
            </a:r>
          </a:p>
          <a:p>
            <a:pPr lvl="1">
              <a:buFont typeface="Wingdings" panose="05000000000000000000" pitchFamily="2" charset="2"/>
              <a:buChar char="ü"/>
              <a:defRPr/>
            </a:pPr>
            <a:r>
              <a:rPr lang="es-DO" sz="1600" dirty="0"/>
              <a:t>Criterios de fiabilidad adoptados.</a:t>
            </a:r>
          </a:p>
          <a:p>
            <a:pPr lvl="1">
              <a:buFont typeface="Wingdings" panose="05000000000000000000" pitchFamily="2" charset="2"/>
              <a:buChar char="ü"/>
              <a:defRPr/>
            </a:pPr>
            <a:r>
              <a:rPr lang="es-DO" sz="1600" dirty="0"/>
              <a:t>Condiciones de impactos medioambientales.</a:t>
            </a:r>
          </a:p>
          <a:p>
            <a:pPr lvl="1">
              <a:buFont typeface="Wingdings" panose="05000000000000000000" pitchFamily="2" charset="2"/>
              <a:buChar char="ü"/>
              <a:defRPr/>
            </a:pPr>
            <a:r>
              <a:rPr lang="es-DO" sz="1600" dirty="0"/>
              <a:t>Políticas de diversificación.</a:t>
            </a:r>
          </a:p>
          <a:p>
            <a:pPr marL="0" indent="0" eaLnBrk="1" hangingPunct="1">
              <a:buNone/>
              <a:defRPr/>
            </a:pPr>
            <a:endParaRPr lang="es-DO" sz="2000" dirty="0"/>
          </a:p>
          <a:p>
            <a:pPr>
              <a:buFont typeface="Wingdings" panose="05000000000000000000" pitchFamily="2" charset="2"/>
              <a:buChar char="ü"/>
              <a:defRPr/>
            </a:pPr>
            <a:r>
              <a:rPr lang="es-DO" sz="2000" dirty="0"/>
              <a:t>En la planificación de largo plazo, se obtiene de manera gruesa, los valores  de </a:t>
            </a:r>
            <a:r>
              <a:rPr lang="es-DO" sz="2000" dirty="0">
                <a:solidFill>
                  <a:srgbClr val="CC0000"/>
                </a:solidFill>
              </a:rPr>
              <a:t>energía generada</a:t>
            </a:r>
            <a:r>
              <a:rPr lang="es-DO" sz="2000" dirty="0"/>
              <a:t>, los posibles </a:t>
            </a:r>
            <a:r>
              <a:rPr lang="es-DO" sz="2000" dirty="0">
                <a:solidFill>
                  <a:srgbClr val="CC0000"/>
                </a:solidFill>
              </a:rPr>
              <a:t>costos marginales futuros</a:t>
            </a:r>
            <a:r>
              <a:rPr lang="es-DO" sz="2000" dirty="0"/>
              <a:t>, y los requerimientos de capacidad del sistema. (</a:t>
            </a:r>
            <a:r>
              <a:rPr lang="es-DO" sz="2000" b="1" dirty="0">
                <a:solidFill>
                  <a:schemeClr val="accent2">
                    <a:lumMod val="75000"/>
                  </a:schemeClr>
                </a:solidFill>
              </a:rPr>
              <a:t>Inversiones</a:t>
            </a:r>
            <a:r>
              <a:rPr lang="es-DO" sz="2000" dirty="0"/>
              <a:t>).</a:t>
            </a:r>
          </a:p>
          <a:p>
            <a:pPr marL="0" indent="0">
              <a:buNone/>
              <a:defRPr/>
            </a:pPr>
            <a:endParaRPr lang="es-DO" sz="2000" dirty="0"/>
          </a:p>
          <a:p>
            <a:pPr eaLnBrk="1" hangingPunct="1">
              <a:buFont typeface="Wingdings" panose="05000000000000000000" pitchFamily="2" charset="2"/>
              <a:buChar char="ü"/>
              <a:defRPr/>
            </a:pPr>
            <a:r>
              <a:rPr lang="es-DO" sz="2000" dirty="0"/>
              <a:t>Básicamente el agente verifica esta planificación para tomar sus decisiones de inversión. </a:t>
            </a:r>
            <a:endParaRPr lang="en-US" sz="2000" dirty="0"/>
          </a:p>
        </p:txBody>
      </p:sp>
    </p:spTree>
    <p:extLst>
      <p:ext uri="{BB962C8B-B14F-4D97-AF65-F5344CB8AC3E}">
        <p14:creationId xmlns:p14="http://schemas.microsoft.com/office/powerpoint/2010/main" val="1855949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39038" y="210066"/>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 name="Rectangle 4"/>
          <p:cNvSpPr/>
          <p:nvPr/>
        </p:nvSpPr>
        <p:spPr>
          <a:xfrm>
            <a:off x="-39038" y="210066"/>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p:nvSpPr>
        <p:spPr>
          <a:xfrm>
            <a:off x="680697" y="561157"/>
            <a:ext cx="5395784"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PLANIFICACIÓN DE MEDIANO PLAZO</a:t>
            </a:r>
          </a:p>
        </p:txBody>
      </p:sp>
      <p:pic>
        <p:nvPicPr>
          <p:cNvPr id="9"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24578" name="Slide Number Placeholder 5"/>
          <p:cNvSpPr>
            <a:spLocks noGrp="1"/>
          </p:cNvSpPr>
          <p:nvPr>
            <p:ph type="sldNum" sz="quarter" idx="12"/>
          </p:nvPr>
        </p:nvSpPr>
        <p:spPr>
          <a:noFill/>
        </p:spPr>
        <p:txBody>
          <a:bodyPr/>
          <a:lstStyle/>
          <a:p>
            <a:fld id="{24526003-5107-4745-A2C0-379352E55155}" type="slidenum">
              <a:rPr lang="en-US"/>
              <a:pPr/>
              <a:t>18</a:t>
            </a:fld>
            <a:endParaRPr lang="en-US"/>
          </a:p>
        </p:txBody>
      </p:sp>
      <p:sp>
        <p:nvSpPr>
          <p:cNvPr id="24580" name="Rectangle 3"/>
          <p:cNvSpPr>
            <a:spLocks noGrp="1" noChangeArrowheads="1"/>
          </p:cNvSpPr>
          <p:nvPr>
            <p:ph type="body" idx="1"/>
          </p:nvPr>
        </p:nvSpPr>
        <p:spPr>
          <a:xfrm>
            <a:off x="680697" y="1497451"/>
            <a:ext cx="10849316" cy="4800600"/>
          </a:xfrm>
        </p:spPr>
        <p:txBody>
          <a:bodyPr/>
          <a:lstStyle/>
          <a:p>
            <a:pPr eaLnBrk="1" hangingPunct="1">
              <a:buFont typeface="Wingdings" panose="05000000000000000000" pitchFamily="2" charset="2"/>
              <a:buChar char="ü"/>
            </a:pPr>
            <a:endParaRPr lang="es-DO" sz="2400" dirty="0"/>
          </a:p>
          <a:p>
            <a:pPr algn="just" eaLnBrk="1" hangingPunct="1">
              <a:buFont typeface="Wingdings" panose="05000000000000000000" pitchFamily="2" charset="2"/>
              <a:buChar char="ü"/>
            </a:pPr>
            <a:r>
              <a:rPr lang="es-DO" sz="2400" dirty="0"/>
              <a:t>En el mediano plazo, en el entorno de un (1) año, se cuenta con información más definida para varios meses del horizonte de tiempo. En un sistema térmico, el problema estándar a mediano plazo es determinar las siguientes variables:</a:t>
            </a:r>
          </a:p>
          <a:p>
            <a:pPr>
              <a:buFont typeface="Wingdings" panose="05000000000000000000" pitchFamily="2" charset="2"/>
              <a:buChar char="ü"/>
            </a:pPr>
            <a:endParaRPr lang="es-DO" sz="2400" dirty="0"/>
          </a:p>
          <a:p>
            <a:pPr marL="0" indent="0" eaLnBrk="1" hangingPunct="1">
              <a:buNone/>
            </a:pPr>
            <a:r>
              <a:rPr lang="es-DO" sz="2400" dirty="0"/>
              <a:t>a) El </a:t>
            </a:r>
            <a:r>
              <a:rPr lang="es-DO" sz="2400" dirty="0">
                <a:solidFill>
                  <a:srgbClr val="CC0000"/>
                </a:solidFill>
              </a:rPr>
              <a:t>requerimiento de combustible.</a:t>
            </a:r>
          </a:p>
          <a:p>
            <a:pPr marL="0" indent="0" eaLnBrk="1" hangingPunct="1">
              <a:buNone/>
            </a:pPr>
            <a:r>
              <a:rPr lang="es-DO" sz="2400" dirty="0"/>
              <a:t>b) La </a:t>
            </a:r>
            <a:r>
              <a:rPr lang="es-DO" sz="2400" dirty="0">
                <a:solidFill>
                  <a:srgbClr val="CC0000"/>
                </a:solidFill>
              </a:rPr>
              <a:t>coordinación de los mantenimientos</a:t>
            </a:r>
            <a:r>
              <a:rPr lang="es-DO" sz="2400" dirty="0"/>
              <a:t> de las centrales.</a:t>
            </a:r>
          </a:p>
          <a:p>
            <a:pPr marL="0" indent="0" eaLnBrk="1" hangingPunct="1">
              <a:buNone/>
            </a:pPr>
            <a:r>
              <a:rPr lang="es-DO" sz="2400" dirty="0"/>
              <a:t>c) Cuando serán solicitadas las centrales.</a:t>
            </a:r>
          </a:p>
          <a:p>
            <a:pPr eaLnBrk="1" hangingPunct="1">
              <a:buFont typeface="Wingdings" panose="05000000000000000000" pitchFamily="2" charset="2"/>
              <a:buChar char="ü"/>
            </a:pPr>
            <a:endParaRPr lang="en-US" dirty="0"/>
          </a:p>
        </p:txBody>
      </p:sp>
    </p:spTree>
    <p:extLst>
      <p:ext uri="{BB962C8B-B14F-4D97-AF65-F5344CB8AC3E}">
        <p14:creationId xmlns:p14="http://schemas.microsoft.com/office/powerpoint/2010/main" val="283596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8"/>
          <p:cNvSpPr/>
          <p:nvPr/>
        </p:nvSpPr>
        <p:spPr>
          <a:xfrm>
            <a:off x="-39038" y="210066"/>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4"/>
          <p:cNvSpPr/>
          <p:nvPr/>
        </p:nvSpPr>
        <p:spPr>
          <a:xfrm>
            <a:off x="-39038" y="210066"/>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txBox="1">
            <a:spLocks/>
          </p:cNvSpPr>
          <p:nvPr/>
        </p:nvSpPr>
        <p:spPr>
          <a:xfrm>
            <a:off x="680696" y="561157"/>
            <a:ext cx="704884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latin typeface="Knockout 29 Junior Liteweight" charset="0"/>
                <a:ea typeface="Knockout 29 Junior Liteweight" charset="0"/>
                <a:cs typeface="Knockout 29 Junior Liteweight" charset="0"/>
              </a:rPr>
              <a:t>REQUERIMIENTO DE COMBUSTIBLE </a:t>
            </a:r>
            <a:endParaRPr lang="en-US" sz="2400" b="1" dirty="0">
              <a:solidFill>
                <a:srgbClr val="1C4584"/>
              </a:solidFill>
            </a:endParaRPr>
          </a:p>
        </p:txBody>
      </p:sp>
      <p:pic>
        <p:nvPicPr>
          <p:cNvPr id="12"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25602" name="Slide Number Placeholder 5"/>
          <p:cNvSpPr>
            <a:spLocks noGrp="1"/>
          </p:cNvSpPr>
          <p:nvPr>
            <p:ph type="sldNum" sz="quarter" idx="12"/>
          </p:nvPr>
        </p:nvSpPr>
        <p:spPr>
          <a:noFill/>
        </p:spPr>
        <p:txBody>
          <a:bodyPr/>
          <a:lstStyle/>
          <a:p>
            <a:fld id="{C5C63114-7637-4148-B47C-8FB8AEE35A08}" type="slidenum">
              <a:rPr lang="en-US"/>
              <a:pPr/>
              <a:t>19</a:t>
            </a:fld>
            <a:endParaRPr lang="en-US"/>
          </a:p>
        </p:txBody>
      </p:sp>
      <p:pic>
        <p:nvPicPr>
          <p:cNvPr id="25605" name="Picture 4" descr="contaminacion"/>
          <p:cNvPicPr>
            <a:picLocks noChangeAspect="1" noChangeArrowheads="1"/>
          </p:cNvPicPr>
          <p:nvPr/>
        </p:nvPicPr>
        <p:blipFill>
          <a:blip r:embed="rId3" cstate="print"/>
          <a:srcRect/>
          <a:stretch>
            <a:fillRect/>
          </a:stretch>
        </p:blipFill>
        <p:spPr bwMode="auto">
          <a:xfrm>
            <a:off x="833437" y="1514662"/>
            <a:ext cx="3124200" cy="2971800"/>
          </a:xfrm>
          <a:prstGeom prst="rect">
            <a:avLst/>
          </a:prstGeom>
          <a:noFill/>
          <a:ln w="9525">
            <a:noFill/>
            <a:miter lim="800000"/>
            <a:headEnd/>
            <a:tailEnd/>
          </a:ln>
        </p:spPr>
      </p:pic>
      <p:pic>
        <p:nvPicPr>
          <p:cNvPr id="25606" name="Picture 5" descr="plataforma_Troll_gas_natural"/>
          <p:cNvPicPr>
            <a:picLocks noChangeAspect="1" noChangeArrowheads="1"/>
          </p:cNvPicPr>
          <p:nvPr/>
        </p:nvPicPr>
        <p:blipFill>
          <a:blip r:embed="rId4" cstate="print"/>
          <a:srcRect/>
          <a:stretch>
            <a:fillRect/>
          </a:stretch>
        </p:blipFill>
        <p:spPr bwMode="auto">
          <a:xfrm>
            <a:off x="5672141" y="1419230"/>
            <a:ext cx="5181600" cy="5334000"/>
          </a:xfrm>
          <a:prstGeom prst="rect">
            <a:avLst/>
          </a:prstGeom>
          <a:noFill/>
          <a:ln w="9525">
            <a:noFill/>
            <a:miter lim="800000"/>
            <a:headEnd/>
            <a:tailEnd/>
          </a:ln>
        </p:spPr>
      </p:pic>
      <p:pic>
        <p:nvPicPr>
          <p:cNvPr id="25607" name="Picture 6" descr="Carbon_Additive___Carbon_Riser___Recarburizer_CPC"/>
          <p:cNvPicPr>
            <a:picLocks noChangeAspect="1" noChangeArrowheads="1"/>
          </p:cNvPicPr>
          <p:nvPr/>
        </p:nvPicPr>
        <p:blipFill>
          <a:blip r:embed="rId5" cstate="print"/>
          <a:srcRect/>
          <a:stretch>
            <a:fillRect/>
          </a:stretch>
        </p:blipFill>
        <p:spPr bwMode="auto">
          <a:xfrm>
            <a:off x="833437" y="4559308"/>
            <a:ext cx="3124200" cy="2209800"/>
          </a:xfrm>
          <a:prstGeom prst="rect">
            <a:avLst/>
          </a:prstGeom>
          <a:noFill/>
          <a:ln w="9525">
            <a:noFill/>
            <a:miter lim="800000"/>
            <a:headEnd/>
            <a:tailEnd/>
          </a:ln>
        </p:spPr>
      </p:pic>
    </p:spTree>
    <p:extLst>
      <p:ext uri="{BB962C8B-B14F-4D97-AF65-F5344CB8AC3E}">
        <p14:creationId xmlns:p14="http://schemas.microsoft.com/office/powerpoint/2010/main" val="2853873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39038" y="10034"/>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4"/>
          <p:cNvSpPr/>
          <p:nvPr/>
        </p:nvSpPr>
        <p:spPr>
          <a:xfrm>
            <a:off x="-39038" y="-4254"/>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680696" y="487241"/>
            <a:ext cx="7929903"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COORDINACIÓN DE LOS MANTENIMIENTOS DE CENTRALES</a:t>
            </a:r>
          </a:p>
        </p:txBody>
      </p:sp>
      <p:pic>
        <p:nvPicPr>
          <p:cNvPr id="10"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26626" name="Slide Number Placeholder 5"/>
          <p:cNvSpPr>
            <a:spLocks noGrp="1"/>
          </p:cNvSpPr>
          <p:nvPr>
            <p:ph type="sldNum" sz="quarter" idx="12"/>
          </p:nvPr>
        </p:nvSpPr>
        <p:spPr>
          <a:noFill/>
        </p:spPr>
        <p:txBody>
          <a:bodyPr/>
          <a:lstStyle/>
          <a:p>
            <a:fld id="{586CC550-4B72-47FF-B984-C151C8320AE5}" type="slidenum">
              <a:rPr lang="en-US"/>
              <a:pPr/>
              <a:t>20</a:t>
            </a:fld>
            <a:endParaRPr lang="en-US"/>
          </a:p>
        </p:txBody>
      </p:sp>
      <p:pic>
        <p:nvPicPr>
          <p:cNvPr id="26629" name="Picture 4" descr="Cogeneracion_-_Objetivos_y_Ventajas"/>
          <p:cNvPicPr>
            <a:picLocks noChangeAspect="1" noChangeArrowheads="1"/>
          </p:cNvPicPr>
          <p:nvPr/>
        </p:nvPicPr>
        <p:blipFill>
          <a:blip r:embed="rId3" cstate="print"/>
          <a:srcRect/>
          <a:stretch>
            <a:fillRect/>
          </a:stretch>
        </p:blipFill>
        <p:spPr bwMode="auto">
          <a:xfrm>
            <a:off x="2286000" y="1295400"/>
            <a:ext cx="7239000" cy="4800600"/>
          </a:xfrm>
          <a:prstGeom prst="rect">
            <a:avLst/>
          </a:prstGeom>
          <a:noFill/>
          <a:ln w="9525">
            <a:noFill/>
            <a:miter lim="800000"/>
            <a:headEnd/>
            <a:tailEnd/>
          </a:ln>
        </p:spPr>
      </p:pic>
    </p:spTree>
    <p:extLst>
      <p:ext uri="{BB962C8B-B14F-4D97-AF65-F5344CB8AC3E}">
        <p14:creationId xmlns:p14="http://schemas.microsoft.com/office/powerpoint/2010/main" val="2759491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18542"/>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4"/>
          <p:cNvSpPr/>
          <p:nvPr/>
        </p:nvSpPr>
        <p:spPr>
          <a:xfrm>
            <a:off x="3826" y="-18542"/>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680697" y="561157"/>
            <a:ext cx="8849066"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REPRESENTACIÓN MATEMÁTICA DEL PROBLEMA DE PLANIFICACIÓN</a:t>
            </a:r>
          </a:p>
        </p:txBody>
      </p:sp>
      <p:pic>
        <p:nvPicPr>
          <p:cNvPr id="10"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27650" name="Slide Number Placeholder 5"/>
          <p:cNvSpPr>
            <a:spLocks noGrp="1"/>
          </p:cNvSpPr>
          <p:nvPr>
            <p:ph type="sldNum" sz="quarter" idx="12"/>
          </p:nvPr>
        </p:nvSpPr>
        <p:spPr>
          <a:noFill/>
        </p:spPr>
        <p:txBody>
          <a:bodyPr/>
          <a:lstStyle/>
          <a:p>
            <a:fld id="{E830FA95-A2AB-4776-86CD-3238280234E0}" type="slidenum">
              <a:rPr lang="en-US"/>
              <a:pPr/>
              <a:t>21</a:t>
            </a:fld>
            <a:endParaRPr lang="en-US"/>
          </a:p>
        </p:txBody>
      </p:sp>
      <p:sp>
        <p:nvSpPr>
          <p:cNvPr id="612355" name="Rectangle 3"/>
          <p:cNvSpPr>
            <a:spLocks noGrp="1" noChangeArrowheads="1"/>
          </p:cNvSpPr>
          <p:nvPr>
            <p:ph type="body" idx="1"/>
          </p:nvPr>
        </p:nvSpPr>
        <p:spPr>
          <a:xfrm>
            <a:off x="923924" y="2138362"/>
            <a:ext cx="6905625" cy="3119438"/>
          </a:xfrm>
        </p:spPr>
        <p:txBody>
          <a:bodyPr>
            <a:normAutofit/>
          </a:bodyPr>
          <a:lstStyle/>
          <a:p>
            <a:pPr eaLnBrk="1" hangingPunct="1">
              <a:buFont typeface="Wingdings" panose="05000000000000000000" pitchFamily="2" charset="2"/>
              <a:buChar char="ü"/>
              <a:defRPr/>
            </a:pPr>
            <a:r>
              <a:rPr lang="es-DO" sz="2400" dirty="0"/>
              <a:t>Normalmente el volumen de datos en el mediano y largo plazo es enorme.</a:t>
            </a:r>
          </a:p>
          <a:p>
            <a:pPr marL="0" indent="0" eaLnBrk="1" hangingPunct="1">
              <a:buNone/>
              <a:defRPr/>
            </a:pPr>
            <a:endParaRPr lang="es-DO" sz="2400" dirty="0"/>
          </a:p>
          <a:p>
            <a:pPr eaLnBrk="1" hangingPunct="1">
              <a:buFont typeface="Wingdings" panose="05000000000000000000" pitchFamily="2" charset="2"/>
              <a:buChar char="ü"/>
              <a:defRPr/>
            </a:pPr>
            <a:r>
              <a:rPr lang="es-DO" sz="2400" dirty="0"/>
              <a:t>Ciertas aproximaciones tienen que ser realizadas.</a:t>
            </a:r>
          </a:p>
          <a:p>
            <a:pPr marL="0" indent="0" eaLnBrk="1" hangingPunct="1">
              <a:buNone/>
              <a:defRPr/>
            </a:pPr>
            <a:endParaRPr lang="es-DO" sz="2400" dirty="0"/>
          </a:p>
          <a:p>
            <a:pPr eaLnBrk="1" hangingPunct="1">
              <a:buFont typeface="Wingdings" panose="05000000000000000000" pitchFamily="2" charset="2"/>
              <a:buChar char="ü"/>
              <a:defRPr/>
            </a:pPr>
            <a:r>
              <a:rPr lang="es-DO" sz="2400" dirty="0"/>
              <a:t>En este horizonte de planificación aparecen variables inciertas (</a:t>
            </a:r>
            <a:r>
              <a:rPr lang="es-DO" sz="2400" dirty="0">
                <a:solidFill>
                  <a:schemeClr val="accent2">
                    <a:lumMod val="75000"/>
                  </a:schemeClr>
                </a:solidFill>
              </a:rPr>
              <a:t>estocásticas</a:t>
            </a:r>
            <a:r>
              <a:rPr lang="es-DO" sz="2400" dirty="0"/>
              <a:t>)</a:t>
            </a:r>
          </a:p>
          <a:p>
            <a:pPr eaLnBrk="1" hangingPunct="1">
              <a:buFont typeface="Wingdings" panose="05000000000000000000" pitchFamily="2" charset="2"/>
              <a:buChar char="ü"/>
              <a:defRPr/>
            </a:pPr>
            <a:endParaRPr lang="en-US" dirty="0"/>
          </a:p>
        </p:txBody>
      </p:sp>
      <p:pic>
        <p:nvPicPr>
          <p:cNvPr id="27653" name="Picture 5" descr="500note%20chess"/>
          <p:cNvPicPr>
            <a:picLocks noChangeAspect="1" noChangeArrowheads="1"/>
          </p:cNvPicPr>
          <p:nvPr/>
        </p:nvPicPr>
        <p:blipFill>
          <a:blip r:embed="rId3" cstate="print"/>
          <a:srcRect/>
          <a:stretch>
            <a:fillRect/>
          </a:stretch>
        </p:blipFill>
        <p:spPr bwMode="auto">
          <a:xfrm>
            <a:off x="8610600" y="1981200"/>
            <a:ext cx="2298700" cy="3276600"/>
          </a:xfrm>
          <a:prstGeom prst="rect">
            <a:avLst/>
          </a:prstGeom>
          <a:noFill/>
          <a:ln w="9525">
            <a:noFill/>
            <a:miter lim="800000"/>
            <a:headEnd/>
            <a:tailEnd/>
          </a:ln>
        </p:spPr>
      </p:pic>
    </p:spTree>
    <p:extLst>
      <p:ext uri="{BB962C8B-B14F-4D97-AF65-F5344CB8AC3E}">
        <p14:creationId xmlns:p14="http://schemas.microsoft.com/office/powerpoint/2010/main" val="4150156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39038" y="-18540"/>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4"/>
          <p:cNvSpPr/>
          <p:nvPr/>
        </p:nvSpPr>
        <p:spPr>
          <a:xfrm>
            <a:off x="-39038" y="10035"/>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680696" y="561157"/>
            <a:ext cx="813469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PROBLEMA DE PLANIFICACIÓN OPERACIÓN CORTO PLAZO</a:t>
            </a:r>
          </a:p>
        </p:txBody>
      </p:sp>
      <p:pic>
        <p:nvPicPr>
          <p:cNvPr id="10"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275328"/>
            <a:ext cx="2214332" cy="622300"/>
          </a:xfrm>
          <a:prstGeom prst="rect">
            <a:avLst/>
          </a:prstGeom>
        </p:spPr>
      </p:pic>
      <p:sp>
        <p:nvSpPr>
          <p:cNvPr id="29698" name="Slide Number Placeholder 5"/>
          <p:cNvSpPr>
            <a:spLocks noGrp="1"/>
          </p:cNvSpPr>
          <p:nvPr>
            <p:ph type="sldNum" sz="quarter" idx="12"/>
          </p:nvPr>
        </p:nvSpPr>
        <p:spPr>
          <a:noFill/>
        </p:spPr>
        <p:txBody>
          <a:bodyPr/>
          <a:lstStyle/>
          <a:p>
            <a:fld id="{DBD240B7-D53A-44CA-9344-8B8F6A93BEE2}" type="slidenum">
              <a:rPr lang="en-US"/>
              <a:pPr/>
              <a:t>22</a:t>
            </a:fld>
            <a:endParaRPr lang="en-US"/>
          </a:p>
        </p:txBody>
      </p:sp>
      <p:sp>
        <p:nvSpPr>
          <p:cNvPr id="29700" name="Rectangle 3"/>
          <p:cNvSpPr>
            <a:spLocks noGrp="1" noChangeArrowheads="1"/>
          </p:cNvSpPr>
          <p:nvPr>
            <p:ph type="body" idx="1"/>
          </p:nvPr>
        </p:nvSpPr>
        <p:spPr>
          <a:xfrm>
            <a:off x="506627" y="1733093"/>
            <a:ext cx="10980523" cy="1667332"/>
          </a:xfrm>
        </p:spPr>
        <p:txBody>
          <a:bodyPr/>
          <a:lstStyle/>
          <a:p>
            <a:pPr algn="just" eaLnBrk="1" hangingPunct="1">
              <a:buFont typeface="Wingdings" panose="05000000000000000000" pitchFamily="2" charset="2"/>
              <a:buChar char="ü"/>
            </a:pPr>
            <a:r>
              <a:rPr lang="es-DO" sz="2400" dirty="0"/>
              <a:t>En el corto plazo aumenta la certeza de los datos. Se considera mayor detalle, tales como la representación de la red de transmisión, las restricciones de despacho por limitaciones en la red y por limitaciones de las centrales generadoras.  </a:t>
            </a:r>
            <a:endParaRPr lang="en-US" sz="2400" dirty="0"/>
          </a:p>
        </p:txBody>
      </p:sp>
      <p:pic>
        <p:nvPicPr>
          <p:cNvPr id="29701" name="Picture 4" descr="rewards"/>
          <p:cNvPicPr>
            <a:picLocks noChangeAspect="1" noChangeArrowheads="1"/>
          </p:cNvPicPr>
          <p:nvPr/>
        </p:nvPicPr>
        <p:blipFill>
          <a:blip r:embed="rId3" cstate="print"/>
          <a:srcRect/>
          <a:stretch>
            <a:fillRect/>
          </a:stretch>
        </p:blipFill>
        <p:spPr bwMode="auto">
          <a:xfrm>
            <a:off x="4748041" y="3643312"/>
            <a:ext cx="1981200" cy="2895600"/>
          </a:xfrm>
          <a:prstGeom prst="rect">
            <a:avLst/>
          </a:prstGeom>
          <a:noFill/>
          <a:ln w="9525">
            <a:noFill/>
            <a:miter lim="800000"/>
            <a:headEnd/>
            <a:tailEnd/>
          </a:ln>
        </p:spPr>
      </p:pic>
    </p:spTree>
    <p:extLst>
      <p:ext uri="{BB962C8B-B14F-4D97-AF65-F5344CB8AC3E}">
        <p14:creationId xmlns:p14="http://schemas.microsoft.com/office/powerpoint/2010/main" val="3701881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18542"/>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 name="Rectangle 4"/>
          <p:cNvSpPr/>
          <p:nvPr/>
        </p:nvSpPr>
        <p:spPr>
          <a:xfrm>
            <a:off x="-39038" y="-18542"/>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30722" name="Slide Number Placeholder 5"/>
          <p:cNvSpPr>
            <a:spLocks noGrp="1"/>
          </p:cNvSpPr>
          <p:nvPr>
            <p:ph type="sldNum" sz="quarter" idx="12"/>
          </p:nvPr>
        </p:nvSpPr>
        <p:spPr>
          <a:noFill/>
        </p:spPr>
        <p:txBody>
          <a:bodyPr/>
          <a:lstStyle/>
          <a:p>
            <a:fld id="{66F7EBDC-7147-4F9B-BEA0-D1120ADA99D1}" type="slidenum">
              <a:rPr lang="en-US"/>
              <a:pPr/>
              <a:t>23</a:t>
            </a:fld>
            <a:endParaRPr lang="en-US"/>
          </a:p>
        </p:txBody>
      </p:sp>
      <p:sp>
        <p:nvSpPr>
          <p:cNvPr id="30724" name="Rectangle 3"/>
          <p:cNvSpPr>
            <a:spLocks noGrp="1" noChangeArrowheads="1"/>
          </p:cNvSpPr>
          <p:nvPr>
            <p:ph type="body" idx="1"/>
          </p:nvPr>
        </p:nvSpPr>
        <p:spPr>
          <a:xfrm>
            <a:off x="814388" y="1718805"/>
            <a:ext cx="10329862" cy="3010358"/>
          </a:xfrm>
        </p:spPr>
        <p:txBody>
          <a:bodyPr/>
          <a:lstStyle/>
          <a:p>
            <a:pPr algn="just" eaLnBrk="1" hangingPunct="1">
              <a:buFont typeface="Wingdings" panose="05000000000000000000" pitchFamily="2" charset="2"/>
              <a:buChar char="ü"/>
            </a:pPr>
            <a:r>
              <a:rPr lang="es-DO" dirty="0"/>
              <a:t>Se cuenta con datos de demanda, disponibilidad de centrales, hidrología, mantenimientos, situación del sistema de transmisión, requerimientos para regulación de frecuencia, reserva, soporte de reactivos, etc. Consideraciones y requisitos de calidad del servicio. </a:t>
            </a:r>
          </a:p>
          <a:p>
            <a:pPr eaLnBrk="1" hangingPunct="1">
              <a:buFont typeface="Wingdings" panose="05000000000000000000" pitchFamily="2" charset="2"/>
              <a:buChar char="ü"/>
            </a:pPr>
            <a:endParaRPr lang="es-DO" dirty="0"/>
          </a:p>
        </p:txBody>
      </p:sp>
      <p:sp>
        <p:nvSpPr>
          <p:cNvPr id="11" name="Subtitle 2"/>
          <p:cNvSpPr txBox="1">
            <a:spLocks/>
          </p:cNvSpPr>
          <p:nvPr/>
        </p:nvSpPr>
        <p:spPr>
          <a:xfrm>
            <a:off x="680696" y="561157"/>
            <a:ext cx="813469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PROBLEMA DE PLANIFICACIÓN OPERACIÓN CORTO PLAZO</a:t>
            </a:r>
          </a:p>
        </p:txBody>
      </p:sp>
      <p:pic>
        <p:nvPicPr>
          <p:cNvPr id="8" name="Imagen 7"/>
          <p:cNvPicPr>
            <a:picLocks noChangeAspect="1"/>
          </p:cNvPicPr>
          <p:nvPr/>
        </p:nvPicPr>
        <p:blipFill>
          <a:blip r:embed="rId3"/>
          <a:stretch>
            <a:fillRect/>
          </a:stretch>
        </p:blipFill>
        <p:spPr>
          <a:xfrm>
            <a:off x="3957347" y="3576612"/>
            <a:ext cx="4266844" cy="2779738"/>
          </a:xfrm>
          <a:prstGeom prst="rect">
            <a:avLst/>
          </a:prstGeom>
        </p:spPr>
      </p:pic>
    </p:spTree>
    <p:extLst>
      <p:ext uri="{BB962C8B-B14F-4D97-AF65-F5344CB8AC3E}">
        <p14:creationId xmlns:p14="http://schemas.microsoft.com/office/powerpoint/2010/main" val="2704220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8"/>
          <p:cNvSpPr/>
          <p:nvPr/>
        </p:nvSpPr>
        <p:spPr>
          <a:xfrm>
            <a:off x="-24750" y="-4254"/>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9" name="Rectangle 4"/>
          <p:cNvSpPr/>
          <p:nvPr/>
        </p:nvSpPr>
        <p:spPr>
          <a:xfrm>
            <a:off x="-39038" y="-18542"/>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32770" name="Slide Number Placeholder 5"/>
          <p:cNvSpPr>
            <a:spLocks noGrp="1"/>
          </p:cNvSpPr>
          <p:nvPr>
            <p:ph type="sldNum" sz="quarter" idx="12"/>
          </p:nvPr>
        </p:nvSpPr>
        <p:spPr>
          <a:noFill/>
        </p:spPr>
        <p:txBody>
          <a:bodyPr/>
          <a:lstStyle/>
          <a:p>
            <a:fld id="{CF5E3A44-575F-4823-BFB5-2DF2F6B1FBB6}" type="slidenum">
              <a:rPr lang="en-US"/>
              <a:pPr/>
              <a:t>24</a:t>
            </a:fld>
            <a:endParaRPr lang="en-US"/>
          </a:p>
        </p:txBody>
      </p:sp>
      <p:sp>
        <p:nvSpPr>
          <p:cNvPr id="32772" name="Rectangle 3"/>
          <p:cNvSpPr>
            <a:spLocks noGrp="1" noChangeArrowheads="1"/>
          </p:cNvSpPr>
          <p:nvPr>
            <p:ph type="body" idx="1"/>
          </p:nvPr>
        </p:nvSpPr>
        <p:spPr>
          <a:xfrm>
            <a:off x="1023936" y="1742739"/>
            <a:ext cx="8953731" cy="1828800"/>
          </a:xfrm>
        </p:spPr>
        <p:txBody>
          <a:bodyPr/>
          <a:lstStyle/>
          <a:p>
            <a:pPr eaLnBrk="1" hangingPunct="1">
              <a:buFont typeface="Wingdings" panose="05000000000000000000" pitchFamily="2" charset="2"/>
              <a:buChar char="ü"/>
            </a:pPr>
            <a:r>
              <a:rPr lang="es-DO" dirty="0"/>
              <a:t>Respeto de las restricciones operativas</a:t>
            </a:r>
          </a:p>
          <a:p>
            <a:pPr eaLnBrk="1" hangingPunct="1">
              <a:buFont typeface="Wingdings" panose="05000000000000000000" pitchFamily="2" charset="2"/>
              <a:buChar char="ü"/>
            </a:pPr>
            <a:r>
              <a:rPr lang="es-DO" dirty="0"/>
              <a:t>Restricciones de la unidades generadoras </a:t>
            </a:r>
          </a:p>
          <a:p>
            <a:pPr eaLnBrk="1" hangingPunct="1">
              <a:buFont typeface="Wingdings" panose="05000000000000000000" pitchFamily="2" charset="2"/>
              <a:buChar char="ü"/>
            </a:pPr>
            <a:r>
              <a:rPr lang="es-DO" dirty="0"/>
              <a:t>Calidad y seguridad del servicio</a:t>
            </a:r>
          </a:p>
          <a:p>
            <a:pPr lvl="2" eaLnBrk="1" hangingPunct="1">
              <a:buFont typeface="Wingdings" panose="05000000000000000000" pitchFamily="2" charset="2"/>
              <a:buChar char="ü"/>
            </a:pPr>
            <a:endParaRPr lang="es-DO" dirty="0"/>
          </a:p>
        </p:txBody>
      </p:sp>
      <p:pic>
        <p:nvPicPr>
          <p:cNvPr id="32773" name="Picture 4" descr="2"/>
          <p:cNvPicPr>
            <a:picLocks noChangeAspect="1" noChangeArrowheads="1"/>
          </p:cNvPicPr>
          <p:nvPr/>
        </p:nvPicPr>
        <p:blipFill>
          <a:blip r:embed="rId3" cstate="print"/>
          <a:srcRect/>
          <a:stretch>
            <a:fillRect/>
          </a:stretch>
        </p:blipFill>
        <p:spPr bwMode="auto">
          <a:xfrm>
            <a:off x="3990975" y="3678069"/>
            <a:ext cx="3429000" cy="2571750"/>
          </a:xfrm>
          <a:prstGeom prst="rect">
            <a:avLst/>
          </a:prstGeom>
          <a:noFill/>
          <a:ln w="9525">
            <a:noFill/>
            <a:miter lim="800000"/>
            <a:headEnd/>
            <a:tailEnd/>
          </a:ln>
        </p:spPr>
      </p:pic>
      <p:sp>
        <p:nvSpPr>
          <p:cNvPr id="11" name="Subtitle 2"/>
          <p:cNvSpPr txBox="1">
            <a:spLocks/>
          </p:cNvSpPr>
          <p:nvPr/>
        </p:nvSpPr>
        <p:spPr>
          <a:xfrm>
            <a:off x="680696" y="561157"/>
            <a:ext cx="813469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PLANEACIÓN DE LA OPERACIÓN DEL SENI</a:t>
            </a:r>
          </a:p>
        </p:txBody>
      </p:sp>
    </p:spTree>
    <p:extLst>
      <p:ext uri="{BB962C8B-B14F-4D97-AF65-F5344CB8AC3E}">
        <p14:creationId xmlns:p14="http://schemas.microsoft.com/office/powerpoint/2010/main" val="1104403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32830"/>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4"/>
          <p:cNvSpPr/>
          <p:nvPr/>
        </p:nvSpPr>
        <p:spPr>
          <a:xfrm>
            <a:off x="-39038" y="-18542"/>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475359"/>
            <a:ext cx="2214332" cy="622300"/>
          </a:xfrm>
          <a:prstGeom prst="rect">
            <a:avLst/>
          </a:prstGeom>
        </p:spPr>
      </p:pic>
      <p:sp>
        <p:nvSpPr>
          <p:cNvPr id="10" name="Subtitle 2"/>
          <p:cNvSpPr txBox="1">
            <a:spLocks/>
          </p:cNvSpPr>
          <p:nvPr/>
        </p:nvSpPr>
        <p:spPr>
          <a:xfrm>
            <a:off x="506627" y="223579"/>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REPRESENACIÓN MATEMÁTICA BÁSICA PARA LA PLANIFICACIÓN DE LA OPERACIÓN</a:t>
            </a:r>
          </a:p>
        </p:txBody>
      </p:sp>
      <p:sp>
        <p:nvSpPr>
          <p:cNvPr id="2051" name="Slide Number Placeholder 6"/>
          <p:cNvSpPr>
            <a:spLocks noGrp="1"/>
          </p:cNvSpPr>
          <p:nvPr>
            <p:ph type="sldNum" sz="quarter" idx="12"/>
          </p:nvPr>
        </p:nvSpPr>
        <p:spPr>
          <a:noFill/>
        </p:spPr>
        <p:txBody>
          <a:bodyPr/>
          <a:lstStyle/>
          <a:p>
            <a:fld id="{D4333422-4ED1-443A-B489-AEE4C9065F40}" type="slidenum">
              <a:rPr lang="en-US"/>
              <a:pPr/>
              <a:t>25</a:t>
            </a:fld>
            <a:endParaRPr lang="en-US"/>
          </a:p>
        </p:txBody>
      </p:sp>
      <p:sp>
        <p:nvSpPr>
          <p:cNvPr id="2053" name="Rectangle 3"/>
          <p:cNvSpPr>
            <a:spLocks noGrp="1" noChangeArrowheads="1"/>
          </p:cNvSpPr>
          <p:nvPr>
            <p:ph type="body" sz="half" idx="1"/>
          </p:nvPr>
        </p:nvSpPr>
        <p:spPr>
          <a:xfrm>
            <a:off x="790569" y="1652586"/>
            <a:ext cx="3124200" cy="4454525"/>
          </a:xfrm>
        </p:spPr>
        <p:txBody>
          <a:bodyPr/>
          <a:lstStyle/>
          <a:p>
            <a:pPr eaLnBrk="1" hangingPunct="1"/>
            <a:r>
              <a:rPr lang="es-DO" sz="2400" dirty="0"/>
              <a:t>El problema de optimización:</a:t>
            </a:r>
          </a:p>
          <a:p>
            <a:pPr eaLnBrk="1" hangingPunct="1">
              <a:buFontTx/>
              <a:buNone/>
            </a:pPr>
            <a:endParaRPr lang="es-DO" sz="2400" dirty="0"/>
          </a:p>
          <a:p>
            <a:pPr eaLnBrk="1" hangingPunct="1">
              <a:buFontTx/>
              <a:buNone/>
            </a:pPr>
            <a:r>
              <a:rPr lang="es-DO" sz="2400" dirty="0" err="1"/>
              <a:t>CVi</a:t>
            </a:r>
            <a:r>
              <a:rPr lang="es-DO" sz="2400" dirty="0"/>
              <a:t> = Costo Variable de Producción</a:t>
            </a:r>
          </a:p>
          <a:p>
            <a:pPr eaLnBrk="1" hangingPunct="1">
              <a:buFontTx/>
              <a:buNone/>
            </a:pPr>
            <a:r>
              <a:rPr lang="es-DO" sz="2400" dirty="0" err="1"/>
              <a:t>Pikt</a:t>
            </a:r>
            <a:r>
              <a:rPr lang="es-DO" sz="2400" dirty="0"/>
              <a:t>= Potencia Central i , Bloque k, Etapa t</a:t>
            </a:r>
          </a:p>
          <a:p>
            <a:pPr eaLnBrk="1" hangingPunct="1">
              <a:buFontTx/>
              <a:buNone/>
            </a:pPr>
            <a:r>
              <a:rPr lang="es-DO" sz="2400" dirty="0" err="1"/>
              <a:t>Nkt</a:t>
            </a:r>
            <a:r>
              <a:rPr lang="es-DO" sz="2400" dirty="0"/>
              <a:t>= Numero de horas del bloque k, en etapa t</a:t>
            </a:r>
            <a:endParaRPr lang="en-US" sz="2400" dirty="0"/>
          </a:p>
        </p:txBody>
      </p:sp>
      <p:graphicFrame>
        <p:nvGraphicFramePr>
          <p:cNvPr id="2050" name="Object 4"/>
          <p:cNvGraphicFramePr>
            <a:graphicFrameLocks noGrp="1" noChangeAspect="1"/>
          </p:cNvGraphicFramePr>
          <p:nvPr>
            <p:ph sz="half" idx="2"/>
            <p:extLst>
              <p:ext uri="{D42A27DB-BD31-4B8C-83A1-F6EECF244321}">
                <p14:modId xmlns:p14="http://schemas.microsoft.com/office/powerpoint/2010/main" val="33557589"/>
              </p:ext>
            </p:extLst>
          </p:nvPr>
        </p:nvGraphicFramePr>
        <p:xfrm>
          <a:off x="5267109" y="1772083"/>
          <a:ext cx="5002212" cy="3276600"/>
        </p:xfrm>
        <a:graphic>
          <a:graphicData uri="http://schemas.openxmlformats.org/presentationml/2006/ole">
            <mc:AlternateContent xmlns:mc="http://schemas.openxmlformats.org/markup-compatibility/2006">
              <mc:Choice xmlns:v="urn:schemas-microsoft-com:vml" Requires="v">
                <p:oleObj spid="_x0000_s2255" name="Ecuación" r:id="rId5" imgW="2006280" imgH="1396800" progId="Equation.3">
                  <p:embed/>
                </p:oleObj>
              </mc:Choice>
              <mc:Fallback>
                <p:oleObj name="Ecuación" r:id="rId5" imgW="2006280" imgH="1396800" progId="Equation.3">
                  <p:embed/>
                  <p:pic>
                    <p:nvPicPr>
                      <p:cNvPr id="0" name=""/>
                      <p:cNvPicPr>
                        <a:picLocks noChangeAspect="1" noChangeArrowheads="1"/>
                      </p:cNvPicPr>
                      <p:nvPr/>
                    </p:nvPicPr>
                    <p:blipFill>
                      <a:blip r:embed="rId6"/>
                      <a:srcRect/>
                      <a:stretch>
                        <a:fillRect/>
                      </a:stretch>
                    </p:blipFill>
                    <p:spPr bwMode="auto">
                      <a:xfrm>
                        <a:off x="5267109" y="1772083"/>
                        <a:ext cx="5002212" cy="3276600"/>
                      </a:xfrm>
                      <a:prstGeom prst="rect">
                        <a:avLst/>
                      </a:prstGeom>
                      <a:solidFill>
                        <a:schemeClr val="bg1"/>
                      </a:solidFill>
                    </p:spPr>
                  </p:pic>
                </p:oleObj>
              </mc:Fallback>
            </mc:AlternateContent>
          </a:graphicData>
        </a:graphic>
      </p:graphicFrame>
      <p:sp>
        <p:nvSpPr>
          <p:cNvPr id="11"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6657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49524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PLANIFICACIÓN DE LA OPERACIÓN DEL SENI</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5" name="Slide Number Placeholder 5"/>
          <p:cNvSpPr>
            <a:spLocks noGrp="1"/>
          </p:cNvSpPr>
          <p:nvPr>
            <p:ph type="sldNum" sz="quarter" idx="12"/>
          </p:nvPr>
        </p:nvSpPr>
        <p:spPr>
          <a:noFill/>
        </p:spPr>
        <p:txBody>
          <a:bodyPr/>
          <a:lstStyle/>
          <a:p>
            <a:fld id="{6FB7CD1F-234C-4792-AE92-53CE60950047}" type="slidenum">
              <a:rPr lang="en-US"/>
              <a:pPr/>
              <a:t>26</a:t>
            </a:fld>
            <a:endParaRPr lang="en-US"/>
          </a:p>
        </p:txBody>
      </p:sp>
      <p:pic>
        <p:nvPicPr>
          <p:cNvPr id="3" name="Imagen 2"/>
          <p:cNvPicPr>
            <a:picLocks noChangeAspect="1"/>
          </p:cNvPicPr>
          <p:nvPr/>
        </p:nvPicPr>
        <p:blipFill>
          <a:blip r:embed="rId4"/>
          <a:stretch>
            <a:fillRect/>
          </a:stretch>
        </p:blipFill>
        <p:spPr>
          <a:xfrm>
            <a:off x="2357870" y="1571265"/>
            <a:ext cx="6946196" cy="4319588"/>
          </a:xfrm>
          <a:prstGeom prst="rect">
            <a:avLst/>
          </a:prstGeom>
        </p:spPr>
      </p:pic>
    </p:spTree>
    <p:extLst>
      <p:ext uri="{BB962C8B-B14F-4D97-AF65-F5344CB8AC3E}">
        <p14:creationId xmlns:p14="http://schemas.microsoft.com/office/powerpoint/2010/main" val="239820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flipV="1">
            <a:off x="0" y="6722075"/>
            <a:ext cx="12192000" cy="135923"/>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Subtitle 2"/>
          <p:cNvSpPr>
            <a:spLocks noGrp="1"/>
          </p:cNvSpPr>
          <p:nvPr>
            <p:ph type="subTitle" idx="1"/>
          </p:nvPr>
        </p:nvSpPr>
        <p:spPr>
          <a:xfrm>
            <a:off x="613157" y="616621"/>
            <a:ext cx="6232100" cy="536672"/>
          </a:xfrm>
        </p:spPr>
        <p:txBody>
          <a:bodyPr>
            <a:noAutofit/>
          </a:bodyPr>
          <a:lstStyle/>
          <a:p>
            <a:pPr algn="l"/>
            <a:r>
              <a:rPr lang="en-US" sz="2800" dirty="0">
                <a:solidFill>
                  <a:srgbClr val="1C4584"/>
                </a:solidFill>
                <a:latin typeface="Knockout 29 Junior Liteweight" charset="0"/>
                <a:ea typeface="Knockout 29 Junior Liteweight" charset="0"/>
                <a:cs typeface="Knockout 29 Junior Liteweight" charset="0"/>
              </a:rPr>
              <a:t>PLANIFICACIÓN DE LARGO PLAZO</a:t>
            </a:r>
            <a:endParaRPr lang="en-US" sz="2800" dirty="0">
              <a:solidFill>
                <a:srgbClr val="1C4584"/>
              </a:solidFill>
            </a:endParaRPr>
          </a:p>
        </p:txBody>
      </p:sp>
      <p:cxnSp>
        <p:nvCxnSpPr>
          <p:cNvPr id="10" name="Straight Connector 9"/>
          <p:cNvCxnSpPr/>
          <p:nvPr/>
        </p:nvCxnSpPr>
        <p:spPr>
          <a:xfrm>
            <a:off x="0" y="1421627"/>
            <a:ext cx="7030995" cy="0"/>
          </a:xfrm>
          <a:prstGeom prst="line">
            <a:avLst/>
          </a:prstGeom>
          <a:ln w="19050">
            <a:solidFill>
              <a:srgbClr val="29D3C9"/>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5400000" flipV="1">
            <a:off x="-3362274" y="3337560"/>
            <a:ext cx="6858000" cy="182880"/>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1" name="Subtitle 2"/>
          <p:cNvSpPr txBox="1">
            <a:spLocks/>
          </p:cNvSpPr>
          <p:nvPr/>
        </p:nvSpPr>
        <p:spPr>
          <a:xfrm>
            <a:off x="7962900" y="3501167"/>
            <a:ext cx="3684374" cy="108318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285750" indent="-285750" algn="just">
              <a:lnSpc>
                <a:spcPct val="100000"/>
              </a:lnSpc>
              <a:spcBef>
                <a:spcPts val="600"/>
              </a:spcBef>
              <a:buClr>
                <a:srgbClr val="002060"/>
              </a:buClr>
              <a:buSzPts val="1800"/>
              <a:buFont typeface="Wingdings" panose="05000000000000000000" pitchFamily="2" charset="2"/>
              <a:buChar char="ü"/>
            </a:pPr>
            <a:r>
              <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rPr>
              <a:t>Utilidad de la planificación de largo plazo,</a:t>
            </a:r>
          </a:p>
          <a:p>
            <a:pPr marL="285750" indent="-285750" algn="just">
              <a:lnSpc>
                <a:spcPct val="100000"/>
              </a:lnSpc>
              <a:spcBef>
                <a:spcPts val="600"/>
              </a:spcBef>
              <a:buClr>
                <a:srgbClr val="002060"/>
              </a:buClr>
              <a:buSzPts val="1800"/>
              <a:buFont typeface="Wingdings" panose="05000000000000000000" pitchFamily="2" charset="2"/>
              <a:buChar char="ü"/>
            </a:pPr>
            <a:r>
              <a:rPr lang="es-DO" sz="1600" kern="0" dirty="0">
                <a:solidFill>
                  <a:srgbClr val="002060"/>
                </a:solidFill>
                <a:latin typeface="Segoe UI Semilight" charset="0"/>
                <a:ea typeface="Segoe UI Semilight" charset="0"/>
                <a:cs typeface="Segoe UI Semilight" charset="0"/>
                <a:sym typeface="Raleway"/>
              </a:rPr>
              <a:t>Los insumos necesarios,</a:t>
            </a:r>
          </a:p>
          <a:p>
            <a:pPr marL="285750" indent="-285750" algn="just">
              <a:lnSpc>
                <a:spcPct val="100000"/>
              </a:lnSpc>
              <a:spcBef>
                <a:spcPts val="600"/>
              </a:spcBef>
              <a:buClr>
                <a:srgbClr val="002060"/>
              </a:buClr>
              <a:buSzPts val="1800"/>
              <a:buFont typeface="Wingdings" panose="05000000000000000000" pitchFamily="2" charset="2"/>
              <a:buChar char="ü"/>
            </a:pPr>
            <a:r>
              <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rPr>
              <a:t>Descripción de los programas</a:t>
            </a:r>
            <a:r>
              <a:rPr kumimoji="0" lang="es-DO" sz="1600" b="0" i="0" u="none" strike="noStrike" kern="0" cap="none" spc="0" normalizeH="0" noProof="0" dirty="0">
                <a:ln>
                  <a:noFill/>
                </a:ln>
                <a:solidFill>
                  <a:srgbClr val="002060"/>
                </a:solidFill>
                <a:effectLst/>
                <a:uLnTx/>
                <a:uFillTx/>
                <a:latin typeface="Segoe UI Semilight" charset="0"/>
                <a:ea typeface="Segoe UI Semilight" charset="0"/>
                <a:cs typeface="Segoe UI Semilight" charset="0"/>
                <a:sym typeface="Raleway"/>
              </a:rPr>
              <a:t> de largo plazo del SENI,</a:t>
            </a:r>
          </a:p>
          <a:p>
            <a:pPr marL="285750" indent="-285750" algn="just">
              <a:lnSpc>
                <a:spcPct val="100000"/>
              </a:lnSpc>
              <a:spcBef>
                <a:spcPts val="600"/>
              </a:spcBef>
              <a:buClr>
                <a:srgbClr val="002060"/>
              </a:buClr>
              <a:buSzPts val="1800"/>
              <a:buFont typeface="Wingdings" panose="05000000000000000000" pitchFamily="2" charset="2"/>
              <a:buChar char="ü"/>
            </a:pPr>
            <a:r>
              <a:rPr lang="es-DO" sz="1600" kern="0" baseline="0" dirty="0">
                <a:solidFill>
                  <a:srgbClr val="002060"/>
                </a:solidFill>
                <a:latin typeface="Segoe UI Semilight" charset="0"/>
                <a:ea typeface="Segoe UI Semilight" charset="0"/>
                <a:cs typeface="Segoe UI Semilight" charset="0"/>
                <a:sym typeface="Raleway"/>
              </a:rPr>
              <a:t>Herramientas de análisis.</a:t>
            </a: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marL="285750" indent="-285750" algn="just">
              <a:lnSpc>
                <a:spcPct val="100000"/>
              </a:lnSpc>
              <a:spcBef>
                <a:spcPts val="600"/>
              </a:spcBef>
              <a:buClr>
                <a:srgbClr val="002060"/>
              </a:buClr>
              <a:buSzPts val="1800"/>
              <a:buFont typeface="Wingdings" panose="05000000000000000000" pitchFamily="2" charset="2"/>
              <a:buChar char="ü"/>
            </a:pP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lvl="0" algn="just">
              <a:lnSpc>
                <a:spcPct val="100000"/>
              </a:lnSpc>
              <a:spcBef>
                <a:spcPts val="600"/>
              </a:spcBef>
              <a:buClr>
                <a:srgbClr val="FFFFFF"/>
              </a:buClr>
              <a:buSzPts val="1800"/>
            </a:pP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algn="just"/>
            <a:endParaRPr lang="es-DO" sz="1600" dirty="0">
              <a:solidFill>
                <a:srgbClr val="002060"/>
              </a:solidFill>
              <a:latin typeface="Knockout 29 Junior Liteweight" charset="0"/>
              <a:ea typeface="Knockout 29 Junior Liteweight" charset="0"/>
              <a:cs typeface="Knockout 29 Junior Liteweight" charset="0"/>
            </a:endParaRPr>
          </a:p>
        </p:txBody>
      </p:sp>
      <p:sp>
        <p:nvSpPr>
          <p:cNvPr id="15" name="Subtitle 2"/>
          <p:cNvSpPr txBox="1">
            <a:spLocks/>
          </p:cNvSpPr>
          <p:nvPr/>
        </p:nvSpPr>
        <p:spPr>
          <a:xfrm>
            <a:off x="7962899" y="2993155"/>
            <a:ext cx="3684375" cy="5366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800" dirty="0">
                <a:solidFill>
                  <a:srgbClr val="1C4584"/>
                </a:solidFill>
                <a:latin typeface="Knockout 29 Junior Liteweight" charset="0"/>
                <a:ea typeface="Knockout 29 Junior Liteweight" charset="0"/>
                <a:cs typeface="Knockout 29 Junior Liteweight" charset="0"/>
              </a:rPr>
              <a:t>DESCRIPCIÓN:</a:t>
            </a:r>
            <a:endParaRPr lang="en-US" sz="2800" dirty="0">
              <a:solidFill>
                <a:srgbClr val="1C4584"/>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188" y="3025671"/>
            <a:ext cx="4519612" cy="2996699"/>
          </a:xfrm>
          <a:prstGeom prst="rect">
            <a:avLst/>
          </a:prstGeom>
        </p:spPr>
      </p:pic>
    </p:spTree>
    <p:extLst>
      <p:ext uri="{BB962C8B-B14F-4D97-AF65-F5344CB8AC3E}">
        <p14:creationId xmlns:p14="http://schemas.microsoft.com/office/powerpoint/2010/main" val="426320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49524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PLANIFICACIÓN DE LA OPERACIÓN DEL SENI</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4" name="Slide Number Placeholder 5"/>
          <p:cNvSpPr>
            <a:spLocks noGrp="1"/>
          </p:cNvSpPr>
          <p:nvPr>
            <p:ph type="sldNum" sz="quarter" idx="12"/>
          </p:nvPr>
        </p:nvSpPr>
        <p:spPr>
          <a:noFill/>
        </p:spPr>
        <p:txBody>
          <a:bodyPr/>
          <a:lstStyle/>
          <a:p>
            <a:fld id="{E4A1EAF3-E762-41C8-8559-C16C2D197687}" type="slidenum">
              <a:rPr lang="en-US"/>
              <a:pPr/>
              <a:t>28</a:t>
            </a:fld>
            <a:endParaRPr lang="en-US"/>
          </a:p>
        </p:txBody>
      </p:sp>
      <p:sp>
        <p:nvSpPr>
          <p:cNvPr id="33796" name="Rectangle 3"/>
          <p:cNvSpPr>
            <a:spLocks noGrp="1" noChangeArrowheads="1"/>
          </p:cNvSpPr>
          <p:nvPr>
            <p:ph type="body" idx="1"/>
          </p:nvPr>
        </p:nvSpPr>
        <p:spPr>
          <a:xfrm>
            <a:off x="506627" y="1450026"/>
            <a:ext cx="10480461" cy="4906323"/>
          </a:xfrm>
        </p:spPr>
        <p:txBody>
          <a:bodyPr>
            <a:normAutofit lnSpcReduction="10000"/>
          </a:bodyPr>
          <a:lstStyle/>
          <a:p>
            <a:pPr algn="just" eaLnBrk="1" hangingPunct="1">
              <a:lnSpc>
                <a:spcPct val="80000"/>
              </a:lnSpc>
              <a:buFontTx/>
              <a:buNone/>
            </a:pPr>
            <a:r>
              <a:rPr lang="en-US" sz="1600" b="1" dirty="0"/>
              <a:t>HERRAMIENTAS INFORMÁTICAS DE APOYO </a:t>
            </a:r>
          </a:p>
          <a:p>
            <a:pPr algn="just" eaLnBrk="1" hangingPunct="1">
              <a:lnSpc>
                <a:spcPct val="80000"/>
              </a:lnSpc>
              <a:buFontTx/>
              <a:buNone/>
            </a:pPr>
            <a:r>
              <a:rPr lang="en-US" sz="1600" b="1" dirty="0"/>
              <a:t>A LOS PROGRAMAS DE OPERACION UTILIZADAS POR EL ORGANISMO COORDINADOR DEL SENI</a:t>
            </a:r>
          </a:p>
          <a:p>
            <a:pPr algn="just" eaLnBrk="1" hangingPunct="1">
              <a:lnSpc>
                <a:spcPct val="80000"/>
              </a:lnSpc>
              <a:buFontTx/>
              <a:buNone/>
            </a:pPr>
            <a:r>
              <a:rPr lang="en-US" dirty="0"/>
              <a:t>   </a:t>
            </a:r>
          </a:p>
          <a:p>
            <a:pPr algn="just" eaLnBrk="1" hangingPunct="1">
              <a:lnSpc>
                <a:spcPct val="80000"/>
              </a:lnSpc>
              <a:buFontTx/>
              <a:buNone/>
            </a:pPr>
            <a:r>
              <a:rPr lang="en-US" dirty="0"/>
              <a:t> </a:t>
            </a:r>
            <a:r>
              <a:rPr lang="en-US" b="1" u="sng" dirty="0" err="1"/>
              <a:t>Modelo</a:t>
            </a:r>
            <a:r>
              <a:rPr lang="en-US" b="1" u="sng" dirty="0"/>
              <a:t> de </a:t>
            </a:r>
            <a:r>
              <a:rPr lang="en-US" b="1" u="sng" dirty="0" err="1"/>
              <a:t>Operación</a:t>
            </a:r>
            <a:r>
              <a:rPr lang="en-US" b="1" u="sng" dirty="0"/>
              <a:t> </a:t>
            </a:r>
            <a:r>
              <a:rPr lang="en-US" b="1" u="sng" dirty="0" err="1"/>
              <a:t>Económica</a:t>
            </a:r>
            <a:r>
              <a:rPr lang="en-US" b="1" u="sng" dirty="0"/>
              <a:t> para </a:t>
            </a:r>
            <a:r>
              <a:rPr lang="en-US" b="1" u="sng" dirty="0" err="1"/>
              <a:t>República</a:t>
            </a:r>
            <a:r>
              <a:rPr lang="en-US" b="1" u="sng" dirty="0"/>
              <a:t> </a:t>
            </a:r>
            <a:r>
              <a:rPr lang="en-US" b="1" u="sng" dirty="0" err="1"/>
              <a:t>Dominicana</a:t>
            </a:r>
            <a:r>
              <a:rPr lang="en-US" b="1" u="sng" dirty="0"/>
              <a:t> (MOPERD)</a:t>
            </a:r>
            <a:r>
              <a:rPr lang="en-US" dirty="0"/>
              <a:t> </a:t>
            </a:r>
          </a:p>
          <a:p>
            <a:pPr algn="just" eaLnBrk="1" hangingPunct="1">
              <a:lnSpc>
                <a:spcPct val="80000"/>
              </a:lnSpc>
              <a:buFontTx/>
              <a:buNone/>
            </a:pPr>
            <a:endParaRPr lang="en-US" dirty="0"/>
          </a:p>
          <a:p>
            <a:pPr lvl="1" algn="just" eaLnBrk="1" hangingPunct="1">
              <a:lnSpc>
                <a:spcPct val="80000"/>
              </a:lnSpc>
            </a:pPr>
            <a:r>
              <a:rPr lang="en-US" dirty="0" err="1"/>
              <a:t>Modelo</a:t>
            </a:r>
            <a:r>
              <a:rPr lang="en-US" dirty="0"/>
              <a:t>, </a:t>
            </a:r>
            <a:r>
              <a:rPr lang="en-US" dirty="0" err="1"/>
              <a:t>desarrollado</a:t>
            </a:r>
            <a:r>
              <a:rPr lang="en-US" dirty="0"/>
              <a:t> </a:t>
            </a:r>
            <a:r>
              <a:rPr lang="en-US" dirty="0" err="1"/>
              <a:t>por</a:t>
            </a:r>
            <a:r>
              <a:rPr lang="en-US" dirty="0"/>
              <a:t> SYNEX </a:t>
            </a:r>
            <a:r>
              <a:rPr lang="en-US" dirty="0" err="1"/>
              <a:t>ingenieros</a:t>
            </a:r>
            <a:r>
              <a:rPr lang="en-US" dirty="0"/>
              <a:t> </a:t>
            </a:r>
            <a:r>
              <a:rPr lang="en-US" dirty="0" err="1"/>
              <a:t>consultores</a:t>
            </a:r>
            <a:r>
              <a:rPr lang="en-US" dirty="0"/>
              <a:t>, que </a:t>
            </a:r>
            <a:r>
              <a:rPr lang="en-US" dirty="0" err="1"/>
              <a:t>representa</a:t>
            </a:r>
            <a:r>
              <a:rPr lang="en-US" dirty="0"/>
              <a:t> la </a:t>
            </a:r>
            <a:r>
              <a:rPr lang="en-US" dirty="0" err="1"/>
              <a:t>demanda</a:t>
            </a:r>
            <a:r>
              <a:rPr lang="en-US" dirty="0"/>
              <a:t>, </a:t>
            </a:r>
            <a:r>
              <a:rPr lang="en-US" dirty="0" err="1"/>
              <a:t>en</a:t>
            </a:r>
            <a:r>
              <a:rPr lang="en-US" dirty="0"/>
              <a:t> un </a:t>
            </a:r>
            <a:r>
              <a:rPr lang="en-US" dirty="0" err="1"/>
              <a:t>nudo</a:t>
            </a:r>
            <a:r>
              <a:rPr lang="en-US" dirty="0"/>
              <a:t>, a </a:t>
            </a:r>
            <a:r>
              <a:rPr lang="en-US" dirty="0" err="1"/>
              <a:t>traves</a:t>
            </a:r>
            <a:r>
              <a:rPr lang="en-US" dirty="0"/>
              <a:t> de </a:t>
            </a:r>
            <a:r>
              <a:rPr lang="en-US" dirty="0" err="1"/>
              <a:t>curvas</a:t>
            </a:r>
            <a:r>
              <a:rPr lang="en-US" dirty="0"/>
              <a:t> de </a:t>
            </a:r>
            <a:r>
              <a:rPr lang="en-US" dirty="0" err="1"/>
              <a:t>duración</a:t>
            </a:r>
            <a:r>
              <a:rPr lang="en-US" dirty="0"/>
              <a:t> </a:t>
            </a:r>
            <a:r>
              <a:rPr lang="en-US" dirty="0" err="1"/>
              <a:t>mensual</a:t>
            </a:r>
            <a:r>
              <a:rPr lang="en-US" dirty="0"/>
              <a:t>, la </a:t>
            </a:r>
            <a:r>
              <a:rPr lang="en-US" dirty="0" err="1"/>
              <a:t>aleatoriedad</a:t>
            </a:r>
            <a:r>
              <a:rPr lang="en-US" dirty="0"/>
              <a:t> </a:t>
            </a:r>
            <a:r>
              <a:rPr lang="en-US" dirty="0" err="1"/>
              <a:t>hidrológica</a:t>
            </a:r>
            <a:r>
              <a:rPr lang="en-US" dirty="0"/>
              <a:t> </a:t>
            </a:r>
            <a:r>
              <a:rPr lang="en-US" dirty="0" err="1"/>
              <a:t>mediante</a:t>
            </a:r>
            <a:r>
              <a:rPr lang="en-US" dirty="0"/>
              <a:t> la </a:t>
            </a:r>
            <a:r>
              <a:rPr lang="en-US" dirty="0" err="1"/>
              <a:t>simulación</a:t>
            </a:r>
            <a:r>
              <a:rPr lang="en-US" dirty="0"/>
              <a:t> de </a:t>
            </a:r>
            <a:r>
              <a:rPr lang="en-US" dirty="0" err="1"/>
              <a:t>una</a:t>
            </a:r>
            <a:r>
              <a:rPr lang="en-US" dirty="0"/>
              <a:t> </a:t>
            </a:r>
            <a:r>
              <a:rPr lang="en-US" dirty="0" err="1"/>
              <a:t>muestra</a:t>
            </a:r>
            <a:r>
              <a:rPr lang="en-US" dirty="0"/>
              <a:t> de </a:t>
            </a:r>
            <a:r>
              <a:rPr lang="en-US" dirty="0" err="1"/>
              <a:t>condiciones</a:t>
            </a:r>
            <a:r>
              <a:rPr lang="en-US" dirty="0"/>
              <a:t> </a:t>
            </a:r>
            <a:r>
              <a:rPr lang="en-US" dirty="0" err="1"/>
              <a:t>hidrológicas</a:t>
            </a:r>
            <a:r>
              <a:rPr lang="en-US" dirty="0"/>
              <a:t> </a:t>
            </a:r>
            <a:r>
              <a:rPr lang="en-US" dirty="0" err="1"/>
              <a:t>históricas</a:t>
            </a:r>
            <a:r>
              <a:rPr lang="en-US" dirty="0"/>
              <a:t> y la </a:t>
            </a:r>
            <a:r>
              <a:rPr lang="en-US" dirty="0" err="1"/>
              <a:t>salida</a:t>
            </a:r>
            <a:r>
              <a:rPr lang="en-US" dirty="0"/>
              <a:t> </a:t>
            </a:r>
            <a:r>
              <a:rPr lang="en-US" dirty="0" err="1"/>
              <a:t>forzada</a:t>
            </a:r>
            <a:r>
              <a:rPr lang="en-US" dirty="0"/>
              <a:t> de </a:t>
            </a:r>
            <a:r>
              <a:rPr lang="en-US" dirty="0" err="1"/>
              <a:t>unidades</a:t>
            </a:r>
            <a:r>
              <a:rPr lang="en-US" dirty="0"/>
              <a:t> </a:t>
            </a:r>
            <a:r>
              <a:rPr lang="en-US" dirty="0" err="1"/>
              <a:t>térmicas</a:t>
            </a:r>
            <a:r>
              <a:rPr lang="en-US" dirty="0"/>
              <a:t> </a:t>
            </a:r>
            <a:r>
              <a:rPr lang="en-US" dirty="0" err="1"/>
              <a:t>por</a:t>
            </a:r>
            <a:r>
              <a:rPr lang="en-US" dirty="0"/>
              <a:t> </a:t>
            </a:r>
            <a:r>
              <a:rPr lang="en-US" dirty="0" err="1"/>
              <a:t>medio</a:t>
            </a:r>
            <a:r>
              <a:rPr lang="en-US" dirty="0"/>
              <a:t> de </a:t>
            </a:r>
            <a:r>
              <a:rPr lang="en-US" dirty="0" err="1"/>
              <a:t>sorteos</a:t>
            </a:r>
            <a:r>
              <a:rPr lang="en-US" dirty="0"/>
              <a:t> </a:t>
            </a:r>
            <a:r>
              <a:rPr lang="en-US" dirty="0" err="1"/>
              <a:t>aleatorios</a:t>
            </a:r>
            <a:r>
              <a:rPr lang="en-US" dirty="0"/>
              <a:t>.</a:t>
            </a:r>
          </a:p>
          <a:p>
            <a:pPr lvl="1" algn="just" eaLnBrk="1" hangingPunct="1">
              <a:lnSpc>
                <a:spcPct val="80000"/>
              </a:lnSpc>
            </a:pPr>
            <a:endParaRPr lang="en-US" dirty="0"/>
          </a:p>
          <a:p>
            <a:pPr lvl="1" algn="just" eaLnBrk="1" hangingPunct="1">
              <a:lnSpc>
                <a:spcPct val="80000"/>
              </a:lnSpc>
            </a:pPr>
            <a:r>
              <a:rPr lang="en-US" dirty="0"/>
              <a:t>El </a:t>
            </a:r>
            <a:r>
              <a:rPr lang="en-US" dirty="0" err="1"/>
              <a:t>despacho</a:t>
            </a:r>
            <a:r>
              <a:rPr lang="en-US" dirty="0"/>
              <a:t> de las </a:t>
            </a:r>
            <a:r>
              <a:rPr lang="en-US" dirty="0" err="1"/>
              <a:t>centrales</a:t>
            </a:r>
            <a:r>
              <a:rPr lang="en-US" dirty="0"/>
              <a:t> </a:t>
            </a:r>
            <a:r>
              <a:rPr lang="en-US" dirty="0" err="1"/>
              <a:t>hidroeléctricas</a:t>
            </a:r>
            <a:r>
              <a:rPr lang="en-US" dirty="0"/>
              <a:t> y </a:t>
            </a:r>
            <a:r>
              <a:rPr lang="en-US" dirty="0" err="1"/>
              <a:t>térmicas</a:t>
            </a:r>
            <a:r>
              <a:rPr lang="en-US" dirty="0"/>
              <a:t> con </a:t>
            </a:r>
            <a:r>
              <a:rPr lang="en-US" dirty="0" err="1"/>
              <a:t>factores</a:t>
            </a:r>
            <a:r>
              <a:rPr lang="en-US" dirty="0"/>
              <a:t> de planta </a:t>
            </a:r>
            <a:r>
              <a:rPr lang="en-US" dirty="0" err="1"/>
              <a:t>mínimo</a:t>
            </a:r>
            <a:r>
              <a:rPr lang="en-US" dirty="0"/>
              <a:t> </a:t>
            </a:r>
            <a:r>
              <a:rPr lang="en-US" dirty="0" err="1"/>
              <a:t>mensual</a:t>
            </a:r>
            <a:r>
              <a:rPr lang="en-US" dirty="0"/>
              <a:t> se </a:t>
            </a:r>
            <a:r>
              <a:rPr lang="en-US" dirty="0" err="1"/>
              <a:t>realiza</a:t>
            </a:r>
            <a:r>
              <a:rPr lang="en-US" dirty="0"/>
              <a:t> </a:t>
            </a:r>
            <a:r>
              <a:rPr lang="en-US" dirty="0" err="1"/>
              <a:t>mediante</a:t>
            </a:r>
            <a:r>
              <a:rPr lang="en-US" dirty="0"/>
              <a:t> el </a:t>
            </a:r>
            <a:r>
              <a:rPr lang="en-US" dirty="0" err="1"/>
              <a:t>método</a:t>
            </a:r>
            <a:r>
              <a:rPr lang="en-US" dirty="0"/>
              <a:t> de </a:t>
            </a:r>
            <a:r>
              <a:rPr lang="en-US" dirty="0" err="1"/>
              <a:t>afeitado</a:t>
            </a:r>
            <a:r>
              <a:rPr lang="en-US" dirty="0"/>
              <a:t> (peak shaving) de la </a:t>
            </a:r>
            <a:r>
              <a:rPr lang="en-US" dirty="0" err="1"/>
              <a:t>curva</a:t>
            </a:r>
            <a:r>
              <a:rPr lang="en-US" dirty="0"/>
              <a:t> de </a:t>
            </a:r>
            <a:r>
              <a:rPr lang="en-US" dirty="0" err="1"/>
              <a:t>duración</a:t>
            </a:r>
            <a:r>
              <a:rPr lang="en-US" dirty="0"/>
              <a:t>, que </a:t>
            </a:r>
            <a:r>
              <a:rPr lang="en-US" dirty="0" err="1"/>
              <a:t>garantiza</a:t>
            </a:r>
            <a:r>
              <a:rPr lang="en-US" dirty="0"/>
              <a:t> un </a:t>
            </a:r>
            <a:r>
              <a:rPr lang="en-US" dirty="0" err="1"/>
              <a:t>abastecimiento</a:t>
            </a:r>
            <a:r>
              <a:rPr lang="en-US" dirty="0"/>
              <a:t> a </a:t>
            </a:r>
            <a:r>
              <a:rPr lang="en-US" dirty="0" err="1"/>
              <a:t>mínimo</a:t>
            </a:r>
            <a:r>
              <a:rPr lang="en-US" dirty="0"/>
              <a:t> </a:t>
            </a:r>
            <a:r>
              <a:rPr lang="en-US" dirty="0" err="1"/>
              <a:t>costo</a:t>
            </a:r>
            <a:r>
              <a:rPr lang="en-US" dirty="0"/>
              <a:t>.  </a:t>
            </a:r>
          </a:p>
          <a:p>
            <a:pPr lvl="1" algn="just" eaLnBrk="1" hangingPunct="1">
              <a:lnSpc>
                <a:spcPct val="80000"/>
              </a:lnSpc>
              <a:buFontTx/>
              <a:buNone/>
            </a:pPr>
            <a:endParaRPr lang="en-US" b="1" u="sng" dirty="0"/>
          </a:p>
        </p:txBody>
      </p:sp>
    </p:spTree>
    <p:extLst>
      <p:ext uri="{BB962C8B-B14F-4D97-AF65-F5344CB8AC3E}">
        <p14:creationId xmlns:p14="http://schemas.microsoft.com/office/powerpoint/2010/main" val="2201919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49524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PLANIFICACIÓN DE LA OPERACIÓN DEL SENI</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4" name="Slide Number Placeholder 5"/>
          <p:cNvSpPr>
            <a:spLocks noGrp="1"/>
          </p:cNvSpPr>
          <p:nvPr>
            <p:ph type="sldNum" sz="quarter" idx="12"/>
          </p:nvPr>
        </p:nvSpPr>
        <p:spPr>
          <a:noFill/>
        </p:spPr>
        <p:txBody>
          <a:bodyPr/>
          <a:lstStyle/>
          <a:p>
            <a:fld id="{E4A1EAF3-E762-41C8-8559-C16C2D197687}" type="slidenum">
              <a:rPr lang="en-US"/>
              <a:pPr/>
              <a:t>29</a:t>
            </a:fld>
            <a:endParaRPr lang="en-US"/>
          </a:p>
        </p:txBody>
      </p:sp>
      <p:sp>
        <p:nvSpPr>
          <p:cNvPr id="33796" name="Rectangle 3"/>
          <p:cNvSpPr>
            <a:spLocks noGrp="1" noChangeArrowheads="1"/>
          </p:cNvSpPr>
          <p:nvPr>
            <p:ph type="body" idx="1"/>
          </p:nvPr>
        </p:nvSpPr>
        <p:spPr>
          <a:xfrm>
            <a:off x="506627" y="1450026"/>
            <a:ext cx="10480461" cy="4906323"/>
          </a:xfrm>
        </p:spPr>
        <p:txBody>
          <a:bodyPr>
            <a:normAutofit/>
          </a:bodyPr>
          <a:lstStyle/>
          <a:p>
            <a:pPr algn="just" eaLnBrk="1" hangingPunct="1">
              <a:lnSpc>
                <a:spcPct val="80000"/>
              </a:lnSpc>
              <a:buFontTx/>
              <a:buNone/>
            </a:pPr>
            <a:r>
              <a:rPr lang="en-US" sz="1600" b="1" dirty="0"/>
              <a:t>HERRAMIENTAS INFORMÁTICAS DE APOYO </a:t>
            </a:r>
          </a:p>
          <a:p>
            <a:pPr algn="just" eaLnBrk="1" hangingPunct="1">
              <a:lnSpc>
                <a:spcPct val="80000"/>
              </a:lnSpc>
              <a:buFontTx/>
              <a:buNone/>
            </a:pPr>
            <a:r>
              <a:rPr lang="en-US" sz="1600" b="1" dirty="0"/>
              <a:t>A LOS PROGRAMAS DE OPERACION UTILIZADAS POR EL ORGANISMO COORDINADOR DEL SENI</a:t>
            </a:r>
          </a:p>
          <a:p>
            <a:pPr algn="just" eaLnBrk="1" hangingPunct="1">
              <a:lnSpc>
                <a:spcPct val="80000"/>
              </a:lnSpc>
              <a:buFontTx/>
              <a:buNone/>
            </a:pPr>
            <a:r>
              <a:rPr lang="en-US" dirty="0"/>
              <a:t>   </a:t>
            </a:r>
          </a:p>
          <a:p>
            <a:pPr algn="just" eaLnBrk="1" hangingPunct="1">
              <a:lnSpc>
                <a:spcPct val="80000"/>
              </a:lnSpc>
              <a:buFontTx/>
              <a:buNone/>
            </a:pPr>
            <a:r>
              <a:rPr lang="en-US" dirty="0"/>
              <a:t> </a:t>
            </a:r>
            <a:r>
              <a:rPr lang="en-US" b="1" u="sng" dirty="0" err="1"/>
              <a:t>Modelo</a:t>
            </a:r>
            <a:r>
              <a:rPr lang="en-US" b="1" u="sng" dirty="0"/>
              <a:t> de </a:t>
            </a:r>
            <a:r>
              <a:rPr lang="en-US" b="1" u="sng" dirty="0" err="1"/>
              <a:t>Operación</a:t>
            </a:r>
            <a:r>
              <a:rPr lang="en-US" b="1" u="sng" dirty="0"/>
              <a:t> </a:t>
            </a:r>
            <a:r>
              <a:rPr lang="en-US" b="1" u="sng" dirty="0" err="1"/>
              <a:t>Dominicano</a:t>
            </a:r>
            <a:r>
              <a:rPr lang="en-US" b="1" u="sng" dirty="0"/>
              <a:t> (MODOM)</a:t>
            </a:r>
            <a:r>
              <a:rPr lang="en-US" dirty="0"/>
              <a:t> </a:t>
            </a:r>
          </a:p>
          <a:p>
            <a:pPr algn="just" eaLnBrk="1" hangingPunct="1">
              <a:lnSpc>
                <a:spcPct val="80000"/>
              </a:lnSpc>
              <a:buFontTx/>
              <a:buNone/>
            </a:pPr>
            <a:endParaRPr lang="en-US" dirty="0"/>
          </a:p>
          <a:p>
            <a:pPr lvl="1" algn="just" eaLnBrk="1" hangingPunct="1">
              <a:lnSpc>
                <a:spcPct val="80000"/>
              </a:lnSpc>
            </a:pPr>
            <a:r>
              <a:rPr lang="en-US" dirty="0" err="1"/>
              <a:t>Es</a:t>
            </a:r>
            <a:r>
              <a:rPr lang="en-US" dirty="0"/>
              <a:t> el </a:t>
            </a:r>
            <a:r>
              <a:rPr lang="en-US" dirty="0" err="1"/>
              <a:t>modelo</a:t>
            </a:r>
            <a:r>
              <a:rPr lang="en-US" dirty="0"/>
              <a:t> de </a:t>
            </a:r>
            <a:r>
              <a:rPr lang="en-US" dirty="0" err="1"/>
              <a:t>optimización</a:t>
            </a:r>
            <a:r>
              <a:rPr lang="en-US" dirty="0"/>
              <a:t> </a:t>
            </a:r>
            <a:r>
              <a:rPr lang="en-US" dirty="0" err="1"/>
              <a:t>desarrollado</a:t>
            </a:r>
            <a:r>
              <a:rPr lang="en-US" dirty="0"/>
              <a:t> </a:t>
            </a:r>
            <a:r>
              <a:rPr lang="en-US" dirty="0" err="1"/>
              <a:t>sobre</a:t>
            </a:r>
            <a:r>
              <a:rPr lang="en-US" dirty="0"/>
              <a:t> la base del </a:t>
            </a:r>
            <a:r>
              <a:rPr lang="en-US" dirty="0" err="1"/>
              <a:t>lenguaje</a:t>
            </a:r>
            <a:r>
              <a:rPr lang="en-US" dirty="0"/>
              <a:t> de </a:t>
            </a:r>
            <a:r>
              <a:rPr lang="en-US" dirty="0" err="1"/>
              <a:t>programación</a:t>
            </a:r>
            <a:r>
              <a:rPr lang="en-US" dirty="0"/>
              <a:t> GAMS </a:t>
            </a:r>
            <a:r>
              <a:rPr lang="en-US" dirty="0" err="1"/>
              <a:t>cuya</a:t>
            </a:r>
            <a:r>
              <a:rPr lang="en-US" dirty="0"/>
              <a:t> </a:t>
            </a:r>
            <a:r>
              <a:rPr lang="en-US" dirty="0" err="1"/>
              <a:t>función</a:t>
            </a:r>
            <a:r>
              <a:rPr lang="en-US" dirty="0"/>
              <a:t> </a:t>
            </a:r>
            <a:r>
              <a:rPr lang="en-US" dirty="0" err="1"/>
              <a:t>objetivo</a:t>
            </a:r>
            <a:r>
              <a:rPr lang="en-US" dirty="0"/>
              <a:t> </a:t>
            </a:r>
            <a:r>
              <a:rPr lang="en-US" dirty="0" err="1"/>
              <a:t>es</a:t>
            </a:r>
            <a:r>
              <a:rPr lang="en-US" dirty="0"/>
              <a:t> </a:t>
            </a:r>
            <a:r>
              <a:rPr lang="en-US" dirty="0" err="1"/>
              <a:t>minimizar</a:t>
            </a:r>
            <a:r>
              <a:rPr lang="en-US" dirty="0"/>
              <a:t> el </a:t>
            </a:r>
            <a:r>
              <a:rPr lang="en-US" dirty="0" err="1"/>
              <a:t>costo</a:t>
            </a:r>
            <a:r>
              <a:rPr lang="en-US" dirty="0"/>
              <a:t> de </a:t>
            </a:r>
            <a:r>
              <a:rPr lang="en-US" dirty="0" err="1"/>
              <a:t>abastecimiento</a:t>
            </a:r>
            <a:r>
              <a:rPr lang="en-US" dirty="0"/>
              <a:t> </a:t>
            </a:r>
            <a:r>
              <a:rPr lang="en-US" dirty="0" err="1"/>
              <a:t>respetando</a:t>
            </a:r>
            <a:r>
              <a:rPr lang="en-US" dirty="0"/>
              <a:t> las </a:t>
            </a:r>
            <a:r>
              <a:rPr lang="en-US" dirty="0" err="1"/>
              <a:t>restricciones</a:t>
            </a:r>
            <a:r>
              <a:rPr lang="en-US" dirty="0"/>
              <a:t> </a:t>
            </a:r>
            <a:r>
              <a:rPr lang="en-US" dirty="0" err="1"/>
              <a:t>operativas</a:t>
            </a:r>
            <a:r>
              <a:rPr lang="en-US" dirty="0"/>
              <a:t> y </a:t>
            </a:r>
            <a:r>
              <a:rPr lang="en-US" dirty="0" err="1"/>
              <a:t>ajustado</a:t>
            </a:r>
            <a:r>
              <a:rPr lang="en-US" dirty="0"/>
              <a:t> a las </a:t>
            </a:r>
            <a:r>
              <a:rPr lang="en-US" dirty="0" err="1"/>
              <a:t>necesidades</a:t>
            </a:r>
            <a:r>
              <a:rPr lang="en-US" dirty="0"/>
              <a:t> </a:t>
            </a:r>
            <a:r>
              <a:rPr lang="en-US" dirty="0" err="1"/>
              <a:t>actuales</a:t>
            </a:r>
            <a:r>
              <a:rPr lang="en-US" dirty="0"/>
              <a:t> del SENI.</a:t>
            </a:r>
          </a:p>
          <a:p>
            <a:pPr lvl="1" algn="just" eaLnBrk="1" hangingPunct="1">
              <a:lnSpc>
                <a:spcPct val="80000"/>
              </a:lnSpc>
            </a:pPr>
            <a:endParaRPr lang="en-US" dirty="0"/>
          </a:p>
          <a:p>
            <a:pPr lvl="1" algn="just" eaLnBrk="1" hangingPunct="1">
              <a:lnSpc>
                <a:spcPct val="80000"/>
              </a:lnSpc>
            </a:pPr>
            <a:r>
              <a:rPr lang="en-US" dirty="0"/>
              <a:t>El MODOM </a:t>
            </a:r>
            <a:r>
              <a:rPr lang="en-US" dirty="0" err="1"/>
              <a:t>está</a:t>
            </a:r>
            <a:r>
              <a:rPr lang="en-US" dirty="0"/>
              <a:t> </a:t>
            </a:r>
            <a:r>
              <a:rPr lang="en-US" dirty="0" err="1"/>
              <a:t>compuesto</a:t>
            </a:r>
            <a:r>
              <a:rPr lang="en-US" dirty="0"/>
              <a:t> </a:t>
            </a:r>
            <a:r>
              <a:rPr lang="en-US" dirty="0" err="1"/>
              <a:t>por</a:t>
            </a:r>
            <a:r>
              <a:rPr lang="en-US" dirty="0"/>
              <a:t> </a:t>
            </a:r>
            <a:r>
              <a:rPr lang="en-US" dirty="0" err="1"/>
              <a:t>una</a:t>
            </a:r>
            <a:r>
              <a:rPr lang="en-US" dirty="0"/>
              <a:t> interface </a:t>
            </a:r>
            <a:r>
              <a:rPr lang="en-US" dirty="0" err="1"/>
              <a:t>en</a:t>
            </a:r>
            <a:r>
              <a:rPr lang="en-US" dirty="0"/>
              <a:t> </a:t>
            </a:r>
            <a:r>
              <a:rPr lang="en-US" dirty="0" err="1"/>
              <a:t>formato</a:t>
            </a:r>
            <a:r>
              <a:rPr lang="en-US" dirty="0"/>
              <a:t> de Excel que </a:t>
            </a:r>
            <a:r>
              <a:rPr lang="en-US" dirty="0" err="1"/>
              <a:t>permite</a:t>
            </a:r>
            <a:r>
              <a:rPr lang="en-US" dirty="0"/>
              <a:t> </a:t>
            </a:r>
            <a:r>
              <a:rPr lang="en-US" dirty="0" err="1"/>
              <a:t>interactuar</a:t>
            </a:r>
            <a:r>
              <a:rPr lang="en-US" dirty="0"/>
              <a:t> </a:t>
            </a:r>
            <a:r>
              <a:rPr lang="en-US" dirty="0" err="1"/>
              <a:t>los</a:t>
            </a:r>
            <a:r>
              <a:rPr lang="en-US" dirty="0"/>
              <a:t> </a:t>
            </a:r>
            <a:r>
              <a:rPr lang="en-US" dirty="0" err="1"/>
              <a:t>datos</a:t>
            </a:r>
            <a:r>
              <a:rPr lang="en-US" dirty="0"/>
              <a:t> de entrada, </a:t>
            </a:r>
            <a:r>
              <a:rPr lang="en-US" dirty="0" err="1"/>
              <a:t>ejecución</a:t>
            </a:r>
            <a:r>
              <a:rPr lang="en-US" dirty="0"/>
              <a:t> del </a:t>
            </a:r>
            <a:r>
              <a:rPr lang="en-US" dirty="0" err="1"/>
              <a:t>modelo</a:t>
            </a:r>
            <a:r>
              <a:rPr lang="en-US" dirty="0"/>
              <a:t> y </a:t>
            </a:r>
            <a:r>
              <a:rPr lang="en-US" dirty="0" err="1"/>
              <a:t>envío</a:t>
            </a:r>
            <a:r>
              <a:rPr lang="en-US" dirty="0"/>
              <a:t> de </a:t>
            </a:r>
            <a:r>
              <a:rPr lang="en-US" dirty="0" err="1"/>
              <a:t>los</a:t>
            </a:r>
            <a:r>
              <a:rPr lang="en-US" dirty="0"/>
              <a:t> </a:t>
            </a:r>
            <a:r>
              <a:rPr lang="en-US" dirty="0" err="1"/>
              <a:t>datos</a:t>
            </a:r>
            <a:r>
              <a:rPr lang="en-US" dirty="0"/>
              <a:t> de </a:t>
            </a:r>
            <a:r>
              <a:rPr lang="en-US" dirty="0" err="1"/>
              <a:t>salida</a:t>
            </a:r>
            <a:r>
              <a:rPr lang="en-US" dirty="0"/>
              <a:t>, con el </a:t>
            </a:r>
            <a:r>
              <a:rPr lang="en-US" dirty="0" err="1"/>
              <a:t>propósito</a:t>
            </a:r>
            <a:r>
              <a:rPr lang="en-US" dirty="0"/>
              <a:t> de </a:t>
            </a:r>
            <a:r>
              <a:rPr lang="en-US" dirty="0" err="1"/>
              <a:t>obtener</a:t>
            </a:r>
            <a:r>
              <a:rPr lang="en-US" dirty="0"/>
              <a:t> el </a:t>
            </a:r>
            <a:r>
              <a:rPr lang="en-US" dirty="0" err="1"/>
              <a:t>despacho</a:t>
            </a:r>
            <a:r>
              <a:rPr lang="en-US" dirty="0"/>
              <a:t> </a:t>
            </a:r>
            <a:r>
              <a:rPr lang="en-US" dirty="0" err="1"/>
              <a:t>optimizado</a:t>
            </a:r>
            <a:r>
              <a:rPr lang="en-US" dirty="0"/>
              <a:t> </a:t>
            </a:r>
            <a:r>
              <a:rPr lang="en-US" dirty="0" err="1"/>
              <a:t>acorde</a:t>
            </a:r>
            <a:r>
              <a:rPr lang="en-US" dirty="0"/>
              <a:t> con el </a:t>
            </a:r>
            <a:r>
              <a:rPr lang="en-US" dirty="0" err="1"/>
              <a:t>horizonte</a:t>
            </a:r>
            <a:r>
              <a:rPr lang="en-US" dirty="0"/>
              <a:t> de </a:t>
            </a:r>
            <a:r>
              <a:rPr lang="en-US" dirty="0" err="1"/>
              <a:t>estudio</a:t>
            </a:r>
            <a:r>
              <a:rPr lang="en-US" dirty="0"/>
              <a:t>. </a:t>
            </a:r>
            <a:endParaRPr lang="en-US" b="1" u="sng" dirty="0"/>
          </a:p>
        </p:txBody>
      </p:sp>
    </p:spTree>
    <p:extLst>
      <p:ext uri="{BB962C8B-B14F-4D97-AF65-F5344CB8AC3E}">
        <p14:creationId xmlns:p14="http://schemas.microsoft.com/office/powerpoint/2010/main" val="809389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49524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PLANIFICACIÓN DE LA OPERACIÓN DEL SENI</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4" name="Slide Number Placeholder 5"/>
          <p:cNvSpPr>
            <a:spLocks noGrp="1"/>
          </p:cNvSpPr>
          <p:nvPr>
            <p:ph type="sldNum" sz="quarter" idx="12"/>
          </p:nvPr>
        </p:nvSpPr>
        <p:spPr>
          <a:noFill/>
        </p:spPr>
        <p:txBody>
          <a:bodyPr/>
          <a:lstStyle/>
          <a:p>
            <a:fld id="{E4A1EAF3-E762-41C8-8559-C16C2D197687}" type="slidenum">
              <a:rPr lang="en-US"/>
              <a:pPr/>
              <a:t>30</a:t>
            </a:fld>
            <a:endParaRPr lang="en-US"/>
          </a:p>
        </p:txBody>
      </p:sp>
      <p:sp>
        <p:nvSpPr>
          <p:cNvPr id="33796" name="Rectangle 3"/>
          <p:cNvSpPr>
            <a:spLocks noGrp="1" noChangeArrowheads="1"/>
          </p:cNvSpPr>
          <p:nvPr>
            <p:ph type="body" idx="1"/>
          </p:nvPr>
        </p:nvSpPr>
        <p:spPr>
          <a:xfrm>
            <a:off x="506627" y="1450027"/>
            <a:ext cx="10480461" cy="4612260"/>
          </a:xfrm>
        </p:spPr>
        <p:txBody>
          <a:bodyPr>
            <a:normAutofit lnSpcReduction="10000"/>
          </a:bodyPr>
          <a:lstStyle/>
          <a:p>
            <a:pPr algn="just" eaLnBrk="1" hangingPunct="1">
              <a:lnSpc>
                <a:spcPct val="80000"/>
              </a:lnSpc>
              <a:buFontTx/>
              <a:buNone/>
            </a:pPr>
            <a:r>
              <a:rPr lang="en-US" sz="1600" b="1" dirty="0"/>
              <a:t>HERRAMIENTAS INFORMÁTICAS DE APOYO </a:t>
            </a:r>
          </a:p>
          <a:p>
            <a:pPr algn="just" eaLnBrk="1" hangingPunct="1">
              <a:lnSpc>
                <a:spcPct val="80000"/>
              </a:lnSpc>
              <a:buFontTx/>
              <a:buNone/>
            </a:pPr>
            <a:r>
              <a:rPr lang="en-US" sz="1600" b="1" dirty="0"/>
              <a:t>A LOS PROGRAMAS DE OPERACION UTILIZADAS POR EL ORGANISMO COORDINADOR DEL SENI</a:t>
            </a:r>
          </a:p>
          <a:p>
            <a:pPr algn="just" eaLnBrk="1" hangingPunct="1">
              <a:lnSpc>
                <a:spcPct val="80000"/>
              </a:lnSpc>
              <a:buFontTx/>
              <a:buNone/>
            </a:pPr>
            <a:r>
              <a:rPr lang="en-US" dirty="0"/>
              <a:t>   </a:t>
            </a:r>
          </a:p>
          <a:p>
            <a:pPr algn="just" eaLnBrk="1" hangingPunct="1">
              <a:lnSpc>
                <a:spcPct val="80000"/>
              </a:lnSpc>
              <a:buFontTx/>
              <a:buNone/>
            </a:pPr>
            <a:r>
              <a:rPr lang="en-US" dirty="0"/>
              <a:t> </a:t>
            </a:r>
            <a:r>
              <a:rPr lang="en-US" b="1" u="sng" dirty="0"/>
              <a:t>Mediano y Largo Plazo</a:t>
            </a:r>
            <a:r>
              <a:rPr lang="en-US" dirty="0"/>
              <a:t> </a:t>
            </a:r>
          </a:p>
          <a:p>
            <a:pPr lvl="1" algn="just" eaLnBrk="1" hangingPunct="1">
              <a:lnSpc>
                <a:spcPct val="80000"/>
              </a:lnSpc>
            </a:pPr>
            <a:r>
              <a:rPr lang="en-US" dirty="0">
                <a:solidFill>
                  <a:srgbClr val="009900"/>
                </a:solidFill>
              </a:rPr>
              <a:t>MOPERD &amp; MODOM </a:t>
            </a:r>
            <a:r>
              <a:rPr lang="en-US" dirty="0"/>
              <a:t>=&gt;Despacho de generadores considerando programa de mantenimiento, determina costos marginales esperados, </a:t>
            </a:r>
            <a:r>
              <a:rPr lang="en-US" dirty="0" err="1"/>
              <a:t>energía</a:t>
            </a:r>
            <a:r>
              <a:rPr lang="en-US" dirty="0"/>
              <a:t> </a:t>
            </a:r>
            <a:r>
              <a:rPr lang="en-US" dirty="0" err="1"/>
              <a:t>abastecida</a:t>
            </a:r>
            <a:r>
              <a:rPr lang="en-US" dirty="0"/>
              <a:t>, </a:t>
            </a:r>
            <a:r>
              <a:rPr lang="en-US" dirty="0" err="1"/>
              <a:t>energía</a:t>
            </a:r>
            <a:r>
              <a:rPr lang="en-US" dirty="0"/>
              <a:t> no </a:t>
            </a:r>
            <a:r>
              <a:rPr lang="en-US" dirty="0" err="1"/>
              <a:t>suministrada</a:t>
            </a:r>
            <a:r>
              <a:rPr lang="en-US" dirty="0"/>
              <a:t> y tiempos de utilización. </a:t>
            </a:r>
          </a:p>
          <a:p>
            <a:pPr marL="457200" lvl="1" indent="0" algn="just" eaLnBrk="1" hangingPunct="1">
              <a:lnSpc>
                <a:spcPct val="80000"/>
              </a:lnSpc>
              <a:buNone/>
            </a:pPr>
            <a:endParaRPr lang="en-US" sz="2800" b="1" u="sng" dirty="0"/>
          </a:p>
          <a:p>
            <a:pPr marL="457200" lvl="1" indent="0" algn="just" eaLnBrk="1" hangingPunct="1">
              <a:lnSpc>
                <a:spcPct val="80000"/>
              </a:lnSpc>
              <a:buNone/>
            </a:pPr>
            <a:r>
              <a:rPr lang="en-US" sz="2800" b="1" u="sng" dirty="0" err="1"/>
              <a:t>Corto</a:t>
            </a:r>
            <a:r>
              <a:rPr lang="en-US" sz="2800" b="1" u="sng" dirty="0"/>
              <a:t> Plazo</a:t>
            </a:r>
            <a:r>
              <a:rPr lang="en-US" sz="2800" dirty="0"/>
              <a:t> </a:t>
            </a:r>
          </a:p>
          <a:p>
            <a:pPr lvl="1" algn="just" eaLnBrk="1" hangingPunct="1">
              <a:lnSpc>
                <a:spcPct val="80000"/>
              </a:lnSpc>
            </a:pPr>
            <a:r>
              <a:rPr lang="en-US" dirty="0">
                <a:solidFill>
                  <a:srgbClr val="009900"/>
                </a:solidFill>
              </a:rPr>
              <a:t>MODOM</a:t>
            </a:r>
            <a:r>
              <a:rPr lang="en-US" dirty="0">
                <a:solidFill>
                  <a:schemeClr val="tx2"/>
                </a:solidFill>
              </a:rPr>
              <a:t> </a:t>
            </a:r>
            <a:r>
              <a:rPr lang="en-US" dirty="0"/>
              <a:t>=&gt;factores de nodo de energía, despacho de centrales, lista de </a:t>
            </a:r>
            <a:r>
              <a:rPr lang="en-US" dirty="0" err="1"/>
              <a:t>mérito</a:t>
            </a:r>
            <a:r>
              <a:rPr lang="en-US" dirty="0"/>
              <a:t>, etc. </a:t>
            </a:r>
            <a:r>
              <a:rPr lang="en-US" b="1" dirty="0" err="1">
                <a:solidFill>
                  <a:srgbClr val="FF0000"/>
                </a:solidFill>
              </a:rPr>
              <a:t>Análisis</a:t>
            </a:r>
            <a:r>
              <a:rPr lang="en-US" b="1" dirty="0">
                <a:solidFill>
                  <a:srgbClr val="FF0000"/>
                </a:solidFill>
              </a:rPr>
              <a:t> </a:t>
            </a:r>
            <a:r>
              <a:rPr lang="en-US" b="1" dirty="0" err="1">
                <a:solidFill>
                  <a:srgbClr val="FF0000"/>
                </a:solidFill>
              </a:rPr>
              <a:t>Energético</a:t>
            </a:r>
            <a:r>
              <a:rPr lang="en-US" b="1" dirty="0">
                <a:solidFill>
                  <a:srgbClr val="FF0000"/>
                </a:solidFill>
              </a:rPr>
              <a:t>.</a:t>
            </a:r>
          </a:p>
          <a:p>
            <a:pPr lvl="1" algn="just" eaLnBrk="1" hangingPunct="1">
              <a:lnSpc>
                <a:spcPct val="80000"/>
              </a:lnSpc>
            </a:pPr>
            <a:endParaRPr lang="en-US" b="1" dirty="0">
              <a:solidFill>
                <a:srgbClr val="FF0000"/>
              </a:solidFill>
            </a:endParaRPr>
          </a:p>
          <a:p>
            <a:pPr lvl="1" algn="just" eaLnBrk="1" hangingPunct="1">
              <a:lnSpc>
                <a:spcPct val="80000"/>
              </a:lnSpc>
            </a:pPr>
            <a:r>
              <a:rPr lang="en-US" dirty="0">
                <a:solidFill>
                  <a:srgbClr val="009900"/>
                </a:solidFill>
              </a:rPr>
              <a:t>DIgSILENT</a:t>
            </a:r>
            <a:r>
              <a:rPr lang="en-US" dirty="0"/>
              <a:t>=&gt;corridas de flujo de potencia, cortocircuito, </a:t>
            </a:r>
            <a:r>
              <a:rPr lang="en-US" dirty="0" err="1"/>
              <a:t>estabilidad</a:t>
            </a:r>
            <a:r>
              <a:rPr lang="en-US" dirty="0"/>
              <a:t>, etc. </a:t>
            </a:r>
            <a:r>
              <a:rPr lang="en-US" b="1" dirty="0" err="1">
                <a:solidFill>
                  <a:srgbClr val="FF0000"/>
                </a:solidFill>
              </a:rPr>
              <a:t>Análisis</a:t>
            </a:r>
            <a:r>
              <a:rPr lang="en-US" b="1" dirty="0">
                <a:solidFill>
                  <a:srgbClr val="FF0000"/>
                </a:solidFill>
              </a:rPr>
              <a:t> </a:t>
            </a:r>
            <a:r>
              <a:rPr lang="en-US" b="1" dirty="0" err="1">
                <a:solidFill>
                  <a:srgbClr val="FF0000"/>
                </a:solidFill>
              </a:rPr>
              <a:t>Eléctrico</a:t>
            </a:r>
            <a:r>
              <a:rPr lang="en-US" b="1" dirty="0">
                <a:solidFill>
                  <a:srgbClr val="FF0000"/>
                </a:solidFill>
              </a:rPr>
              <a:t>.</a:t>
            </a:r>
          </a:p>
        </p:txBody>
      </p:sp>
    </p:spTree>
    <p:extLst>
      <p:ext uri="{BB962C8B-B14F-4D97-AF65-F5344CB8AC3E}">
        <p14:creationId xmlns:p14="http://schemas.microsoft.com/office/powerpoint/2010/main" val="1415628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flipV="1">
            <a:off x="0" y="6722075"/>
            <a:ext cx="12192000" cy="135923"/>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Subtitle 2"/>
          <p:cNvSpPr>
            <a:spLocks noGrp="1"/>
          </p:cNvSpPr>
          <p:nvPr>
            <p:ph type="subTitle" idx="1"/>
          </p:nvPr>
        </p:nvSpPr>
        <p:spPr>
          <a:xfrm>
            <a:off x="239071" y="616621"/>
            <a:ext cx="7349743" cy="536672"/>
          </a:xfrm>
        </p:spPr>
        <p:txBody>
          <a:bodyPr>
            <a:noAutofit/>
          </a:bodyPr>
          <a:lstStyle/>
          <a:p>
            <a:pPr algn="l"/>
            <a:r>
              <a:rPr lang="en-US" sz="2800" dirty="0">
                <a:solidFill>
                  <a:srgbClr val="1C4584"/>
                </a:solidFill>
                <a:latin typeface="Knockout 29 Junior Liteweight" charset="0"/>
                <a:ea typeface="Knockout 29 Junior Liteweight" charset="0"/>
                <a:cs typeface="Knockout 29 Junior Liteweight" charset="0"/>
              </a:rPr>
              <a:t>UTILIDAD PLANIFICACION  LARGO PLAZO</a:t>
            </a:r>
            <a:endParaRPr lang="en-US" sz="2800" dirty="0">
              <a:solidFill>
                <a:srgbClr val="1C4584"/>
              </a:solidFill>
            </a:endParaRPr>
          </a:p>
        </p:txBody>
      </p:sp>
      <p:cxnSp>
        <p:nvCxnSpPr>
          <p:cNvPr id="10" name="Straight Connector 9"/>
          <p:cNvCxnSpPr/>
          <p:nvPr/>
        </p:nvCxnSpPr>
        <p:spPr>
          <a:xfrm>
            <a:off x="0" y="1421627"/>
            <a:ext cx="7030995" cy="0"/>
          </a:xfrm>
          <a:prstGeom prst="line">
            <a:avLst/>
          </a:prstGeom>
          <a:ln w="19050">
            <a:solidFill>
              <a:srgbClr val="29D3C9"/>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5400000" flipV="1">
            <a:off x="-3362274" y="3337560"/>
            <a:ext cx="6858000" cy="182880"/>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9" name="Imagen 8"/>
          <p:cNvPicPr>
            <a:picLocks noChangeAspect="1"/>
          </p:cNvPicPr>
          <p:nvPr/>
        </p:nvPicPr>
        <p:blipFill>
          <a:blip r:embed="rId2"/>
          <a:stretch>
            <a:fillRect/>
          </a:stretch>
        </p:blipFill>
        <p:spPr>
          <a:xfrm>
            <a:off x="3232432" y="1689962"/>
            <a:ext cx="5727136" cy="3738258"/>
          </a:xfrm>
          <a:prstGeom prst="rect">
            <a:avLst/>
          </a:prstGeom>
        </p:spPr>
      </p:pic>
    </p:spTree>
    <p:extLst>
      <p:ext uri="{BB962C8B-B14F-4D97-AF65-F5344CB8AC3E}">
        <p14:creationId xmlns:p14="http://schemas.microsoft.com/office/powerpoint/2010/main" val="3777656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49524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EVALUACIÓN PROYECTO DE GENERACIÓN</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1619" name="Picture 4"/>
          <p:cNvPicPr>
            <a:picLocks noChangeAspect="1" noChangeArrowheads="1"/>
          </p:cNvPicPr>
          <p:nvPr/>
        </p:nvPicPr>
        <p:blipFill>
          <a:blip r:embed="rId3" cstate="print"/>
          <a:srcRect t="17763" r="11261"/>
          <a:stretch>
            <a:fillRect/>
          </a:stretch>
        </p:blipFill>
        <p:spPr bwMode="auto">
          <a:xfrm>
            <a:off x="2133601" y="1285888"/>
            <a:ext cx="8008937" cy="5045946"/>
          </a:xfrm>
          <a:prstGeom prst="rect">
            <a:avLst/>
          </a:prstGeom>
          <a:noFill/>
          <a:ln w="9525">
            <a:noFill/>
            <a:miter lim="800000"/>
            <a:headEnd/>
            <a:tailEnd/>
          </a:ln>
        </p:spPr>
      </p:pic>
    </p:spTree>
    <p:extLst>
      <p:ext uri="{BB962C8B-B14F-4D97-AF65-F5344CB8AC3E}">
        <p14:creationId xmlns:p14="http://schemas.microsoft.com/office/powerpoint/2010/main" val="67084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49524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PLANIFICACIÓN DE LA OPERACIÓN DEL SENI</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42" name="Rectangle 2"/>
          <p:cNvSpPr>
            <a:spLocks noGrp="1" noChangeArrowheads="1"/>
          </p:cNvSpPr>
          <p:nvPr>
            <p:ph type="title"/>
          </p:nvPr>
        </p:nvSpPr>
        <p:spPr>
          <a:xfrm>
            <a:off x="2057400" y="1143000"/>
            <a:ext cx="8305800" cy="1143000"/>
          </a:xfrm>
        </p:spPr>
        <p:txBody>
          <a:bodyPr/>
          <a:lstStyle/>
          <a:p>
            <a:r>
              <a:rPr lang="en-US" sz="2800" dirty="0">
                <a:solidFill>
                  <a:srgbClr val="FF0000"/>
                </a:solidFill>
                <a:ea typeface="+mn-ea"/>
                <a:cs typeface="+mn-cs"/>
              </a:rPr>
              <a:t>Flujos de caja proyecto generación</a:t>
            </a:r>
          </a:p>
        </p:txBody>
      </p:sp>
      <p:pic>
        <p:nvPicPr>
          <p:cNvPr id="112643" name="Picture 4"/>
          <p:cNvPicPr>
            <a:picLocks noChangeAspect="1" noChangeArrowheads="1"/>
          </p:cNvPicPr>
          <p:nvPr/>
        </p:nvPicPr>
        <p:blipFill>
          <a:blip r:embed="rId3" cstate="print"/>
          <a:srcRect t="15614" r="2777"/>
          <a:stretch>
            <a:fillRect/>
          </a:stretch>
        </p:blipFill>
        <p:spPr bwMode="auto">
          <a:xfrm>
            <a:off x="1676400" y="2590800"/>
            <a:ext cx="8534400" cy="2058988"/>
          </a:xfrm>
          <a:prstGeom prst="rect">
            <a:avLst/>
          </a:prstGeom>
          <a:noFill/>
          <a:ln w="9525">
            <a:noFill/>
            <a:miter lim="800000"/>
            <a:headEnd/>
            <a:tailEnd/>
          </a:ln>
        </p:spPr>
      </p:pic>
      <p:pic>
        <p:nvPicPr>
          <p:cNvPr id="112644" name="Picture 5"/>
          <p:cNvPicPr>
            <a:picLocks noChangeAspect="1" noChangeArrowheads="1"/>
          </p:cNvPicPr>
          <p:nvPr/>
        </p:nvPicPr>
        <p:blipFill>
          <a:blip r:embed="rId4" cstate="print"/>
          <a:srcRect/>
          <a:stretch>
            <a:fillRect/>
          </a:stretch>
        </p:blipFill>
        <p:spPr bwMode="auto">
          <a:xfrm>
            <a:off x="2667000" y="4648200"/>
            <a:ext cx="6553200" cy="1295400"/>
          </a:xfrm>
          <a:prstGeom prst="rect">
            <a:avLst/>
          </a:prstGeom>
          <a:noFill/>
          <a:ln w="9525">
            <a:noFill/>
            <a:miter lim="800000"/>
            <a:headEnd/>
            <a:tailEnd/>
          </a:ln>
        </p:spPr>
      </p:pic>
      <p:pic>
        <p:nvPicPr>
          <p:cNvPr id="6" name="Picture 6"/>
          <p:cNvPicPr/>
          <p:nvPr/>
        </p:nvPicPr>
        <p:blipFill>
          <a:blip r:embed="rId5" cstate="print"/>
          <a:srcRect/>
          <a:stretch>
            <a:fillRect/>
          </a:stretch>
        </p:blipFill>
        <p:spPr bwMode="auto">
          <a:xfrm>
            <a:off x="1828800" y="6063342"/>
            <a:ext cx="3886200" cy="794658"/>
          </a:xfrm>
          <a:prstGeom prst="rect">
            <a:avLst/>
          </a:prstGeom>
          <a:noFill/>
          <a:ln w="9525">
            <a:noFill/>
            <a:miter lim="800000"/>
            <a:headEnd/>
            <a:tailEnd/>
          </a:ln>
        </p:spPr>
      </p:pic>
    </p:spTree>
    <p:extLst>
      <p:ext uri="{BB962C8B-B14F-4D97-AF65-F5344CB8AC3E}">
        <p14:creationId xmlns:p14="http://schemas.microsoft.com/office/powerpoint/2010/main" val="649943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flipV="1">
            <a:off x="0" y="6722075"/>
            <a:ext cx="12192000" cy="135923"/>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Subtitle 2"/>
          <p:cNvSpPr>
            <a:spLocks noGrp="1"/>
          </p:cNvSpPr>
          <p:nvPr>
            <p:ph type="subTitle" idx="1"/>
          </p:nvPr>
        </p:nvSpPr>
        <p:spPr>
          <a:xfrm>
            <a:off x="613157" y="616621"/>
            <a:ext cx="6232100" cy="536672"/>
          </a:xfrm>
        </p:spPr>
        <p:txBody>
          <a:bodyPr>
            <a:noAutofit/>
          </a:bodyPr>
          <a:lstStyle/>
          <a:p>
            <a:pPr algn="l"/>
            <a:r>
              <a:rPr lang="en-US" sz="2800" dirty="0">
                <a:solidFill>
                  <a:srgbClr val="1C4584"/>
                </a:solidFill>
                <a:latin typeface="Knockout 29 Junior Liteweight" charset="0"/>
                <a:ea typeface="Knockout 29 Junior Liteweight" charset="0"/>
                <a:cs typeface="Knockout 29 Junior Liteweight" charset="0"/>
              </a:rPr>
              <a:t>INSUMOS PLANIFICACIÓN MEDIANO Y LARGO PLAZO</a:t>
            </a:r>
            <a:endParaRPr lang="en-US" sz="2800" dirty="0">
              <a:solidFill>
                <a:srgbClr val="1C4584"/>
              </a:solidFill>
            </a:endParaRPr>
          </a:p>
        </p:txBody>
      </p:sp>
      <p:cxnSp>
        <p:nvCxnSpPr>
          <p:cNvPr id="10" name="Straight Connector 9"/>
          <p:cNvCxnSpPr/>
          <p:nvPr/>
        </p:nvCxnSpPr>
        <p:spPr>
          <a:xfrm>
            <a:off x="0" y="1421627"/>
            <a:ext cx="7030995" cy="0"/>
          </a:xfrm>
          <a:prstGeom prst="line">
            <a:avLst/>
          </a:prstGeom>
          <a:ln w="19050">
            <a:solidFill>
              <a:srgbClr val="29D3C9"/>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5400000" flipV="1">
            <a:off x="-3362274" y="3337560"/>
            <a:ext cx="6858000" cy="182880"/>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5" name="Subtitle 2"/>
          <p:cNvSpPr txBox="1">
            <a:spLocks/>
          </p:cNvSpPr>
          <p:nvPr/>
        </p:nvSpPr>
        <p:spPr>
          <a:xfrm>
            <a:off x="7962899" y="2993155"/>
            <a:ext cx="3684375" cy="5366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800" dirty="0">
                <a:solidFill>
                  <a:srgbClr val="1C4584"/>
                </a:solidFill>
                <a:latin typeface="Knockout 29 Junior Liteweight" charset="0"/>
                <a:ea typeface="Knockout 29 Junior Liteweight" charset="0"/>
                <a:cs typeface="Knockout 29 Junior Liteweight" charset="0"/>
              </a:rPr>
              <a:t>DESCRIPCIÓN:</a:t>
            </a:r>
            <a:endParaRPr lang="en-US" sz="2800" dirty="0">
              <a:solidFill>
                <a:srgbClr val="1C4584"/>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188" y="3025671"/>
            <a:ext cx="4519612" cy="2996699"/>
          </a:xfrm>
          <a:prstGeom prst="rect">
            <a:avLst/>
          </a:prstGeom>
        </p:spPr>
      </p:pic>
      <p:sp>
        <p:nvSpPr>
          <p:cNvPr id="9" name="Subtitle 2"/>
          <p:cNvSpPr txBox="1">
            <a:spLocks/>
          </p:cNvSpPr>
          <p:nvPr/>
        </p:nvSpPr>
        <p:spPr>
          <a:xfrm>
            <a:off x="7962900" y="3501167"/>
            <a:ext cx="3684374" cy="108318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285750" indent="-285750" algn="just">
              <a:lnSpc>
                <a:spcPct val="100000"/>
              </a:lnSpc>
              <a:spcBef>
                <a:spcPts val="600"/>
              </a:spcBef>
              <a:buClr>
                <a:srgbClr val="002060"/>
              </a:buClr>
              <a:buSzPts val="1800"/>
              <a:buFont typeface="Wingdings" panose="05000000000000000000" pitchFamily="2" charset="2"/>
              <a:buChar char="ü"/>
            </a:pPr>
            <a:r>
              <a:rPr lang="es-DO" sz="1600" kern="0" dirty="0">
                <a:solidFill>
                  <a:srgbClr val="002060"/>
                </a:solidFill>
                <a:latin typeface="Segoe UI Semilight" charset="0"/>
                <a:ea typeface="Segoe UI Semilight" charset="0"/>
                <a:cs typeface="Segoe UI Semilight" charset="0"/>
                <a:sym typeface="Raleway"/>
              </a:rPr>
              <a:t>Insumos</a:t>
            </a:r>
            <a:r>
              <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rPr>
              <a:t>,</a:t>
            </a:r>
          </a:p>
          <a:p>
            <a:pPr marL="285750" indent="-285750" algn="just">
              <a:lnSpc>
                <a:spcPct val="100000"/>
              </a:lnSpc>
              <a:spcBef>
                <a:spcPts val="600"/>
              </a:spcBef>
              <a:buClr>
                <a:srgbClr val="002060"/>
              </a:buClr>
              <a:buSzPts val="1800"/>
              <a:buFont typeface="Wingdings" panose="05000000000000000000" pitchFamily="2" charset="2"/>
              <a:buChar char="ü"/>
            </a:pPr>
            <a:r>
              <a:rPr lang="es-DO" sz="1600" kern="0" dirty="0">
                <a:solidFill>
                  <a:srgbClr val="002060"/>
                </a:solidFill>
                <a:latin typeface="Segoe UI Semilight" charset="0"/>
                <a:ea typeface="Segoe UI Semilight" charset="0"/>
                <a:cs typeface="Segoe UI Semilight" charset="0"/>
                <a:sym typeface="Raleway"/>
              </a:rPr>
              <a:t>Escenarios de evaluación,</a:t>
            </a:r>
          </a:p>
          <a:p>
            <a:pPr marL="285750" indent="-285750" algn="just">
              <a:lnSpc>
                <a:spcPct val="100000"/>
              </a:lnSpc>
              <a:spcBef>
                <a:spcPts val="600"/>
              </a:spcBef>
              <a:buClr>
                <a:srgbClr val="002060"/>
              </a:buClr>
              <a:buSzPts val="1800"/>
              <a:buFont typeface="Wingdings" panose="05000000000000000000" pitchFamily="2" charset="2"/>
              <a:buChar char="ü"/>
            </a:pPr>
            <a:r>
              <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rPr>
              <a:t>Análisis de resultados</a:t>
            </a:r>
            <a:r>
              <a:rPr kumimoji="0" lang="es-DO" sz="1600" b="0" i="0" u="none" strike="noStrike" kern="0" cap="none" spc="0" normalizeH="0" noProof="0" dirty="0">
                <a:ln>
                  <a:noFill/>
                </a:ln>
                <a:solidFill>
                  <a:srgbClr val="002060"/>
                </a:solidFill>
                <a:effectLst/>
                <a:uLnTx/>
                <a:uFillTx/>
                <a:latin typeface="Segoe UI Semilight" charset="0"/>
                <a:ea typeface="Segoe UI Semilight" charset="0"/>
                <a:cs typeface="Segoe UI Semilight" charset="0"/>
                <a:sym typeface="Raleway"/>
              </a:rPr>
              <a:t>.</a:t>
            </a: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marL="285750" indent="-285750" algn="just">
              <a:lnSpc>
                <a:spcPct val="100000"/>
              </a:lnSpc>
              <a:spcBef>
                <a:spcPts val="600"/>
              </a:spcBef>
              <a:buClr>
                <a:srgbClr val="002060"/>
              </a:buClr>
              <a:buSzPts val="1800"/>
              <a:buFont typeface="Wingdings" panose="05000000000000000000" pitchFamily="2" charset="2"/>
              <a:buChar char="ü"/>
            </a:pP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lvl="0" algn="just">
              <a:lnSpc>
                <a:spcPct val="100000"/>
              </a:lnSpc>
              <a:spcBef>
                <a:spcPts val="600"/>
              </a:spcBef>
              <a:buClr>
                <a:srgbClr val="FFFFFF"/>
              </a:buClr>
              <a:buSzPts val="1800"/>
            </a:pP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algn="just"/>
            <a:endParaRPr lang="es-DO" sz="1600" dirty="0">
              <a:solidFill>
                <a:srgbClr val="002060"/>
              </a:solidFill>
              <a:latin typeface="Knockout 29 Junior Liteweight" charset="0"/>
              <a:ea typeface="Knockout 29 Junior Liteweight" charset="0"/>
              <a:cs typeface="Knockout 29 Junior Liteweight" charset="0"/>
            </a:endParaRPr>
          </a:p>
        </p:txBody>
      </p:sp>
    </p:spTree>
    <p:extLst>
      <p:ext uri="{BB962C8B-B14F-4D97-AF65-F5344CB8AC3E}">
        <p14:creationId xmlns:p14="http://schemas.microsoft.com/office/powerpoint/2010/main" val="778882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21"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2" name="Subtitle 2"/>
          <p:cNvSpPr txBox="1">
            <a:spLocks/>
          </p:cNvSpPr>
          <p:nvPr/>
        </p:nvSpPr>
        <p:spPr>
          <a:xfrm>
            <a:off x="520915" y="49524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INSUMOS PROBLEMA DE DESPACHO ECONÓMICO</a:t>
            </a:r>
          </a:p>
        </p:txBody>
      </p:sp>
      <p:sp>
        <p:nvSpPr>
          <p:cNvPr id="23"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pPr>
              <a:defRPr/>
            </a:pPr>
            <a:fld id="{ECAF30EA-75F1-4F72-9BC1-E4876D18BB01}" type="slidenum">
              <a:rPr lang="en-US" smtClean="0"/>
              <a:pPr>
                <a:defRPr/>
              </a:pPr>
              <a:t>35</a:t>
            </a:fld>
            <a:endParaRPr lang="en-US"/>
          </a:p>
        </p:txBody>
      </p:sp>
      <p:sp>
        <p:nvSpPr>
          <p:cNvPr id="5285" name="Text Box 165"/>
          <p:cNvSpPr txBox="1">
            <a:spLocks noChangeArrowheads="1"/>
          </p:cNvSpPr>
          <p:nvPr/>
        </p:nvSpPr>
        <p:spPr bwMode="auto">
          <a:xfrm>
            <a:off x="1808163" y="130175"/>
            <a:ext cx="1827212" cy="230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0" name="Text Box 150"/>
          <p:cNvSpPr txBox="1">
            <a:spLocks noChangeArrowheads="1"/>
          </p:cNvSpPr>
          <p:nvPr/>
        </p:nvSpPr>
        <p:spPr bwMode="auto">
          <a:xfrm>
            <a:off x="1976438" y="1535113"/>
            <a:ext cx="531812" cy="2143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3" name="Text Box 153"/>
          <p:cNvSpPr txBox="1">
            <a:spLocks noChangeArrowheads="1"/>
          </p:cNvSpPr>
          <p:nvPr/>
        </p:nvSpPr>
        <p:spPr bwMode="auto">
          <a:xfrm>
            <a:off x="1714501" y="903289"/>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2" name="Text Box 152"/>
          <p:cNvSpPr txBox="1">
            <a:spLocks noChangeArrowheads="1"/>
          </p:cNvSpPr>
          <p:nvPr/>
        </p:nvSpPr>
        <p:spPr bwMode="auto">
          <a:xfrm>
            <a:off x="2014539" y="90170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4" name="Text Box 154"/>
          <p:cNvSpPr txBox="1">
            <a:spLocks noChangeArrowheads="1"/>
          </p:cNvSpPr>
          <p:nvPr/>
        </p:nvSpPr>
        <p:spPr bwMode="auto">
          <a:xfrm>
            <a:off x="2365376" y="908050"/>
            <a:ext cx="4286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5" name="Text Box 155"/>
          <p:cNvSpPr txBox="1">
            <a:spLocks noChangeArrowheads="1"/>
          </p:cNvSpPr>
          <p:nvPr/>
        </p:nvSpPr>
        <p:spPr bwMode="auto">
          <a:xfrm>
            <a:off x="2679701" y="906464"/>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6" name="Text Box 156"/>
          <p:cNvSpPr txBox="1">
            <a:spLocks noChangeArrowheads="1"/>
          </p:cNvSpPr>
          <p:nvPr/>
        </p:nvSpPr>
        <p:spPr bwMode="auto">
          <a:xfrm>
            <a:off x="2976564" y="90805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7" name="Text Box 157"/>
          <p:cNvSpPr txBox="1">
            <a:spLocks noChangeArrowheads="1"/>
          </p:cNvSpPr>
          <p:nvPr/>
        </p:nvSpPr>
        <p:spPr bwMode="auto">
          <a:xfrm>
            <a:off x="3321051" y="900114"/>
            <a:ext cx="428625"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8" name="Text Box 158"/>
          <p:cNvSpPr txBox="1">
            <a:spLocks noChangeArrowheads="1"/>
          </p:cNvSpPr>
          <p:nvPr/>
        </p:nvSpPr>
        <p:spPr bwMode="auto">
          <a:xfrm>
            <a:off x="1643064" y="215901"/>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9" name="Text Box 159"/>
          <p:cNvSpPr txBox="1">
            <a:spLocks noChangeArrowheads="1"/>
          </p:cNvSpPr>
          <p:nvPr/>
        </p:nvSpPr>
        <p:spPr bwMode="auto">
          <a:xfrm>
            <a:off x="1962151" y="4603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0" name="Text Box 160"/>
          <p:cNvSpPr txBox="1">
            <a:spLocks noChangeArrowheads="1"/>
          </p:cNvSpPr>
          <p:nvPr/>
        </p:nvSpPr>
        <p:spPr bwMode="auto">
          <a:xfrm>
            <a:off x="2319339" y="11113"/>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1" name="Text Box 161"/>
          <p:cNvSpPr txBox="1">
            <a:spLocks noChangeArrowheads="1"/>
          </p:cNvSpPr>
          <p:nvPr/>
        </p:nvSpPr>
        <p:spPr bwMode="auto">
          <a:xfrm>
            <a:off x="2609851" y="24288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2" name="Text Box 162"/>
          <p:cNvSpPr txBox="1">
            <a:spLocks noChangeArrowheads="1"/>
          </p:cNvSpPr>
          <p:nvPr/>
        </p:nvSpPr>
        <p:spPr bwMode="auto">
          <a:xfrm>
            <a:off x="2916239" y="60326"/>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graphicFrame>
        <p:nvGraphicFramePr>
          <p:cNvPr id="26" name="Diagram 25"/>
          <p:cNvGraphicFramePr/>
          <p:nvPr>
            <p:extLst>
              <p:ext uri="{D42A27DB-BD31-4B8C-83A1-F6EECF244321}">
                <p14:modId xmlns:p14="http://schemas.microsoft.com/office/powerpoint/2010/main" val="1868150659"/>
              </p:ext>
            </p:extLst>
          </p:nvPr>
        </p:nvGraphicFramePr>
        <p:xfrm>
          <a:off x="2581275" y="1733551"/>
          <a:ext cx="7315200" cy="45355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398889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49524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CONJUNTO DE ESCENARIOS PROBABLES</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pPr>
              <a:defRPr/>
            </a:pPr>
            <a:fld id="{E0886849-DA50-4668-A6BC-2A0CFAF6E0FE}" type="slidenum">
              <a:rPr lang="en-US" smtClean="0"/>
              <a:pPr>
                <a:defRPr/>
              </a:pPr>
              <a:t>36</a:t>
            </a:fld>
            <a:endParaRPr lang="en-US"/>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56" t="7944" r="907"/>
          <a:stretch/>
        </p:blipFill>
        <p:spPr bwMode="auto">
          <a:xfrm>
            <a:off x="2667001" y="1600200"/>
            <a:ext cx="6763109" cy="4248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4437244"/>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9"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0" name="Subtitle 2"/>
          <p:cNvSpPr txBox="1">
            <a:spLocks/>
          </p:cNvSpPr>
          <p:nvPr/>
        </p:nvSpPr>
        <p:spPr>
          <a:xfrm>
            <a:off x="520915" y="49524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INSUMOS PLANEACIÓN MEDIANO Y LARGO PLAZO</a:t>
            </a:r>
          </a:p>
        </p:txBody>
      </p:sp>
      <p:sp>
        <p:nvSpPr>
          <p:cNvPr id="11"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66" name="Slide Number Placeholder 5"/>
          <p:cNvSpPr>
            <a:spLocks noGrp="1"/>
          </p:cNvSpPr>
          <p:nvPr>
            <p:ph type="sldNum" sz="quarter" idx="12"/>
          </p:nvPr>
        </p:nvSpPr>
        <p:spPr>
          <a:noFill/>
        </p:spPr>
        <p:txBody>
          <a:bodyPr/>
          <a:lstStyle/>
          <a:p>
            <a:fld id="{2F43FC52-CD3D-4B06-B8AD-8F13423071C0}" type="slidenum">
              <a:rPr lang="en-US"/>
              <a:pPr/>
              <a:t>37</a:t>
            </a:fld>
            <a:endParaRPr lang="en-US"/>
          </a:p>
        </p:txBody>
      </p:sp>
      <p:sp>
        <p:nvSpPr>
          <p:cNvPr id="36868" name="Rectangle 3"/>
          <p:cNvSpPr>
            <a:spLocks noGrp="1" noChangeArrowheads="1"/>
          </p:cNvSpPr>
          <p:nvPr>
            <p:ph type="body" idx="1"/>
          </p:nvPr>
        </p:nvSpPr>
        <p:spPr>
          <a:xfrm>
            <a:off x="2133600" y="1557337"/>
            <a:ext cx="7772400" cy="4191000"/>
          </a:xfrm>
        </p:spPr>
        <p:txBody>
          <a:bodyPr/>
          <a:lstStyle/>
          <a:p>
            <a:pPr marL="0" indent="0" defTabSz="288925">
              <a:spcAft>
                <a:spcPct val="5000"/>
              </a:spcAft>
              <a:buNone/>
            </a:pPr>
            <a:r>
              <a:rPr lang="es-DO" sz="2000" b="1" dirty="0">
                <a:cs typeface="Arial" charset="0"/>
              </a:rPr>
              <a:t>DEMANDA</a:t>
            </a:r>
            <a:r>
              <a:rPr lang="es-DO" sz="2000" dirty="0">
                <a:cs typeface="Arial" charset="0"/>
              </a:rPr>
              <a:t>: Usualmente se utilizan curvas de duración monótonas. El punto de partida es la demanda total anual histórica. </a:t>
            </a:r>
          </a:p>
        </p:txBody>
      </p:sp>
      <p:pic>
        <p:nvPicPr>
          <p:cNvPr id="1945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570" r="23536"/>
          <a:stretch/>
        </p:blipFill>
        <p:spPr bwMode="auto">
          <a:xfrm>
            <a:off x="1905001" y="2514601"/>
            <a:ext cx="3252159" cy="277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9494" y="2286001"/>
            <a:ext cx="4981575" cy="3700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9549801"/>
      </p:ext>
    </p:extLst>
  </p:cSld>
  <p:clrMapOvr>
    <a:masterClrMapping/>
  </p:clrMapOvr>
  <p:transition spd="slow">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ESTIMACIÓN ANUAL DE ENERGÍA </a:t>
            </a:r>
          </a:p>
          <a:p>
            <a:pPr marL="0" indent="0">
              <a:buNone/>
            </a:pPr>
            <a:r>
              <a:rPr lang="en-US" sz="2400" b="1" dirty="0">
                <a:solidFill>
                  <a:srgbClr val="1C4584"/>
                </a:solidFill>
              </a:rPr>
              <a:t>PROGRAMA LARGO PLAZO 2018-2021</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2" name="Slide Number Placeholder 5"/>
          <p:cNvSpPr>
            <a:spLocks noGrp="1"/>
          </p:cNvSpPr>
          <p:nvPr>
            <p:ph type="sldNum" sz="quarter" idx="12"/>
          </p:nvPr>
        </p:nvSpPr>
        <p:spPr>
          <a:noFill/>
        </p:spPr>
        <p:txBody>
          <a:bodyPr/>
          <a:lstStyle/>
          <a:p>
            <a:fld id="{6BC7002A-CD39-4C47-AEFA-8AE2D29A074C}" type="slidenum">
              <a:rPr lang="en-US"/>
              <a:pPr/>
              <a:t>38</a:t>
            </a:fld>
            <a:endParaRPr lang="en-US"/>
          </a:p>
        </p:txBody>
      </p:sp>
      <p:pic>
        <p:nvPicPr>
          <p:cNvPr id="3" name="Imagen 2"/>
          <p:cNvPicPr>
            <a:picLocks noChangeAspect="1"/>
          </p:cNvPicPr>
          <p:nvPr/>
        </p:nvPicPr>
        <p:blipFill>
          <a:blip r:embed="rId3"/>
          <a:stretch>
            <a:fillRect/>
          </a:stretch>
        </p:blipFill>
        <p:spPr>
          <a:xfrm>
            <a:off x="1568118" y="1362178"/>
            <a:ext cx="8664372" cy="5117242"/>
          </a:xfrm>
          <a:prstGeom prst="rect">
            <a:avLst/>
          </a:prstGeom>
        </p:spPr>
      </p:pic>
    </p:spTree>
    <p:extLst>
      <p:ext uri="{BB962C8B-B14F-4D97-AF65-F5344CB8AC3E}">
        <p14:creationId xmlns:p14="http://schemas.microsoft.com/office/powerpoint/2010/main" val="774412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ESTIMACIÓN MENSUAL DE ENERGÍA </a:t>
            </a:r>
          </a:p>
          <a:p>
            <a:pPr marL="0" indent="0">
              <a:buNone/>
            </a:pPr>
            <a:r>
              <a:rPr lang="en-US" sz="2400" b="1" dirty="0">
                <a:solidFill>
                  <a:srgbClr val="1C4584"/>
                </a:solidFill>
              </a:rPr>
              <a:t>PROGRAMA MEDIANO PLAZO OCTUBRE 2018 - SEPTIEMBRE 2019</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2" name="Slide Number Placeholder 5"/>
          <p:cNvSpPr>
            <a:spLocks noGrp="1"/>
          </p:cNvSpPr>
          <p:nvPr>
            <p:ph type="sldNum" sz="quarter" idx="12"/>
          </p:nvPr>
        </p:nvSpPr>
        <p:spPr>
          <a:noFill/>
        </p:spPr>
        <p:txBody>
          <a:bodyPr/>
          <a:lstStyle/>
          <a:p>
            <a:fld id="{6BC7002A-CD39-4C47-AEFA-8AE2D29A074C}" type="slidenum">
              <a:rPr lang="en-US"/>
              <a:pPr/>
              <a:t>39</a:t>
            </a:fld>
            <a:endParaRPr lang="en-US"/>
          </a:p>
        </p:txBody>
      </p:sp>
      <p:pic>
        <p:nvPicPr>
          <p:cNvPr id="8" name="Imagen 7"/>
          <p:cNvPicPr>
            <a:picLocks noChangeAspect="1"/>
          </p:cNvPicPr>
          <p:nvPr/>
        </p:nvPicPr>
        <p:blipFill>
          <a:blip r:embed="rId3"/>
          <a:stretch>
            <a:fillRect/>
          </a:stretch>
        </p:blipFill>
        <p:spPr>
          <a:xfrm>
            <a:off x="1099163" y="1690687"/>
            <a:ext cx="9693528" cy="4507182"/>
          </a:xfrm>
          <a:prstGeom prst="rect">
            <a:avLst/>
          </a:prstGeom>
        </p:spPr>
      </p:pic>
    </p:spTree>
    <p:extLst>
      <p:ext uri="{BB962C8B-B14F-4D97-AF65-F5344CB8AC3E}">
        <p14:creationId xmlns:p14="http://schemas.microsoft.com/office/powerpoint/2010/main" val="3085401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0" y="-32829"/>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45665" y="510499"/>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CURVA CRONOLOGICA DE DEMANDA MENSUAL</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78" name="Slide Number Placeholder 5"/>
          <p:cNvSpPr>
            <a:spLocks noGrp="1"/>
          </p:cNvSpPr>
          <p:nvPr>
            <p:ph type="sldNum" sz="quarter" idx="12"/>
          </p:nvPr>
        </p:nvSpPr>
        <p:spPr>
          <a:noFill/>
        </p:spPr>
        <p:txBody>
          <a:bodyPr/>
          <a:lstStyle/>
          <a:p>
            <a:fld id="{5EC12319-6F0F-4451-8981-393CC0069883}" type="slidenum">
              <a:rPr lang="en-US"/>
              <a:pPr/>
              <a:t>40</a:t>
            </a:fld>
            <a:endParaRPr lang="en-US"/>
          </a:p>
        </p:txBody>
      </p:sp>
      <p:pic>
        <p:nvPicPr>
          <p:cNvPr id="50180" name="Picture 4"/>
          <p:cNvPicPr>
            <a:picLocks noChangeAspect="1" noChangeArrowheads="1"/>
          </p:cNvPicPr>
          <p:nvPr/>
        </p:nvPicPr>
        <p:blipFill>
          <a:blip r:embed="rId3" cstate="print"/>
          <a:srcRect l="2194" t="9105"/>
          <a:stretch>
            <a:fillRect/>
          </a:stretch>
        </p:blipFill>
        <p:spPr bwMode="auto">
          <a:xfrm>
            <a:off x="1752601" y="1167506"/>
            <a:ext cx="8647113" cy="5419725"/>
          </a:xfrm>
          <a:prstGeom prst="rect">
            <a:avLst/>
          </a:prstGeom>
          <a:noFill/>
          <a:ln w="12700" cap="sq">
            <a:noFill/>
            <a:miter lim="800000"/>
            <a:headEnd type="none" w="sm" len="sm"/>
            <a:tailEnd type="none" w="sm" len="sm"/>
          </a:ln>
        </p:spPr>
      </p:pic>
    </p:spTree>
    <p:extLst>
      <p:ext uri="{BB962C8B-B14F-4D97-AF65-F5344CB8AC3E}">
        <p14:creationId xmlns:p14="http://schemas.microsoft.com/office/powerpoint/2010/main" val="2402419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REPRESENTACIÓN DE LA DEMANDA</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Slide Number Placeholder 5"/>
          <p:cNvSpPr>
            <a:spLocks noGrp="1"/>
          </p:cNvSpPr>
          <p:nvPr>
            <p:ph type="sldNum" sz="quarter" idx="12"/>
          </p:nvPr>
        </p:nvSpPr>
        <p:spPr>
          <a:noFill/>
        </p:spPr>
        <p:txBody>
          <a:bodyPr/>
          <a:lstStyle/>
          <a:p>
            <a:fld id="{5B085EED-3DF3-4443-98AA-CC06AED78549}" type="slidenum">
              <a:rPr lang="en-US"/>
              <a:pPr/>
              <a:t>41</a:t>
            </a:fld>
            <a:endParaRPr lang="en-US"/>
          </a:p>
        </p:txBody>
      </p:sp>
      <p:pic>
        <p:nvPicPr>
          <p:cNvPr id="48132" name="Picture 3"/>
          <p:cNvPicPr>
            <a:picLocks noGrp="1" noChangeAspect="1" noChangeArrowheads="1"/>
          </p:cNvPicPr>
          <p:nvPr>
            <p:ph type="body" idx="4294967295"/>
          </p:nvPr>
        </p:nvPicPr>
        <p:blipFill>
          <a:blip r:embed="rId4" cstate="print"/>
          <a:srcRect/>
          <a:stretch>
            <a:fillRect/>
          </a:stretch>
        </p:blipFill>
        <p:spPr>
          <a:xfrm>
            <a:off x="2895600" y="1371601"/>
            <a:ext cx="6432550" cy="4830763"/>
          </a:xfrm>
          <a:noFill/>
        </p:spPr>
      </p:pic>
    </p:spTree>
    <p:extLst>
      <p:ext uri="{BB962C8B-B14F-4D97-AF65-F5344CB8AC3E}">
        <p14:creationId xmlns:p14="http://schemas.microsoft.com/office/powerpoint/2010/main" val="23094545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CURVA DE DURACIÓN MENSUAL</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02" name="Slide Number Placeholder 5"/>
          <p:cNvSpPr>
            <a:spLocks noGrp="1"/>
          </p:cNvSpPr>
          <p:nvPr>
            <p:ph type="sldNum" sz="quarter" idx="12"/>
          </p:nvPr>
        </p:nvSpPr>
        <p:spPr>
          <a:noFill/>
        </p:spPr>
        <p:txBody>
          <a:bodyPr/>
          <a:lstStyle/>
          <a:p>
            <a:fld id="{B283195D-8F1F-4AE4-A103-84A1BE1E7AC4}" type="slidenum">
              <a:rPr lang="en-US"/>
              <a:pPr/>
              <a:t>42</a:t>
            </a:fld>
            <a:endParaRPr lang="en-US"/>
          </a:p>
        </p:txBody>
      </p:sp>
      <p:pic>
        <p:nvPicPr>
          <p:cNvPr id="51204" name="Picture 4"/>
          <p:cNvPicPr>
            <a:picLocks noChangeAspect="1" noChangeArrowheads="1"/>
          </p:cNvPicPr>
          <p:nvPr/>
        </p:nvPicPr>
        <p:blipFill>
          <a:blip r:embed="rId4" cstate="print"/>
          <a:srcRect/>
          <a:stretch>
            <a:fillRect/>
          </a:stretch>
        </p:blipFill>
        <p:spPr bwMode="auto">
          <a:xfrm>
            <a:off x="1792289" y="1219201"/>
            <a:ext cx="8607425" cy="5191125"/>
          </a:xfrm>
          <a:prstGeom prst="rect">
            <a:avLst/>
          </a:prstGeom>
          <a:noFill/>
          <a:ln w="12700" cap="sq">
            <a:noFill/>
            <a:miter lim="800000"/>
            <a:headEnd type="none" w="sm" len="sm"/>
            <a:tailEnd type="none" w="sm" len="sm"/>
          </a:ln>
        </p:spPr>
      </p:pic>
    </p:spTree>
    <p:extLst>
      <p:ext uri="{BB962C8B-B14F-4D97-AF65-F5344CB8AC3E}">
        <p14:creationId xmlns:p14="http://schemas.microsoft.com/office/powerpoint/2010/main" val="3437577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CURVA DE DURACIÓN MENSUAL</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02" name="Slide Number Placeholder 5"/>
          <p:cNvSpPr>
            <a:spLocks noGrp="1"/>
          </p:cNvSpPr>
          <p:nvPr>
            <p:ph type="sldNum" sz="quarter" idx="12"/>
          </p:nvPr>
        </p:nvSpPr>
        <p:spPr>
          <a:noFill/>
        </p:spPr>
        <p:txBody>
          <a:bodyPr/>
          <a:lstStyle/>
          <a:p>
            <a:fld id="{B283195D-8F1F-4AE4-A103-84A1BE1E7AC4}" type="slidenum">
              <a:rPr lang="en-US"/>
              <a:pPr/>
              <a:t>43</a:t>
            </a:fld>
            <a:endParaRPr lang="en-US"/>
          </a:p>
        </p:txBody>
      </p:sp>
      <p:pic>
        <p:nvPicPr>
          <p:cNvPr id="51204" name="Picture 4"/>
          <p:cNvPicPr>
            <a:picLocks noChangeAspect="1" noChangeArrowheads="1"/>
          </p:cNvPicPr>
          <p:nvPr/>
        </p:nvPicPr>
        <p:blipFill>
          <a:blip r:embed="rId4" cstate="print"/>
          <a:srcRect/>
          <a:stretch>
            <a:fillRect/>
          </a:stretch>
        </p:blipFill>
        <p:spPr bwMode="auto">
          <a:xfrm>
            <a:off x="1792289" y="1219201"/>
            <a:ext cx="8607425" cy="5191125"/>
          </a:xfrm>
          <a:prstGeom prst="rect">
            <a:avLst/>
          </a:prstGeom>
          <a:noFill/>
          <a:ln w="12700" cap="sq">
            <a:noFill/>
            <a:miter lim="800000"/>
            <a:headEnd type="none" w="sm" len="sm"/>
            <a:tailEnd type="none" w="sm" len="sm"/>
          </a:ln>
        </p:spPr>
      </p:pic>
      <p:sp>
        <p:nvSpPr>
          <p:cNvPr id="2" name="Llamada rectangular 1"/>
          <p:cNvSpPr/>
          <p:nvPr/>
        </p:nvSpPr>
        <p:spPr>
          <a:xfrm>
            <a:off x="7832350" y="1448679"/>
            <a:ext cx="4207250" cy="2486012"/>
          </a:xfrm>
          <a:prstGeom prst="wedgeRectCallout">
            <a:avLst>
              <a:gd name="adj1" fmla="val -115791"/>
              <a:gd name="adj2" fmla="val 58080"/>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s-DO" dirty="0"/>
              <a:t>Cuando se realizan estudios de cara al futuro y es necesario trabajar con previsiones de demanda sujetas a un cierto grado de incertidumbre, es común utilizar una monótona de carga probabilista en la que el eje de abscisas se representa la probabilidad de superar la demanda.</a:t>
            </a:r>
          </a:p>
        </p:txBody>
      </p:sp>
    </p:spTree>
    <p:extLst>
      <p:ext uri="{BB962C8B-B14F-4D97-AF65-F5344CB8AC3E}">
        <p14:creationId xmlns:p14="http://schemas.microsoft.com/office/powerpoint/2010/main" val="2977942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409517"/>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REPRESENTACIÓN DEMANDA BLOQUES</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98" name="Slide Number Placeholder 5"/>
          <p:cNvSpPr>
            <a:spLocks noGrp="1"/>
          </p:cNvSpPr>
          <p:nvPr>
            <p:ph type="sldNum" sz="quarter" idx="12"/>
          </p:nvPr>
        </p:nvSpPr>
        <p:spPr>
          <a:noFill/>
        </p:spPr>
        <p:txBody>
          <a:bodyPr/>
          <a:lstStyle/>
          <a:p>
            <a:fld id="{7D8CCD40-7AA1-4429-828F-9A940A7B22F5}" type="slidenum">
              <a:rPr lang="en-US"/>
              <a:pPr/>
              <a:t>44</a:t>
            </a:fld>
            <a:endParaRPr lang="en-US"/>
          </a:p>
        </p:txBody>
      </p:sp>
      <p:sp>
        <p:nvSpPr>
          <p:cNvPr id="55300" name="Rectangle 3"/>
          <p:cNvSpPr>
            <a:spLocks noGrp="1" noChangeArrowheads="1"/>
          </p:cNvSpPr>
          <p:nvPr>
            <p:ph type="body" idx="1"/>
          </p:nvPr>
        </p:nvSpPr>
        <p:spPr>
          <a:xfrm>
            <a:off x="1285876" y="1578034"/>
            <a:ext cx="8691792" cy="4495800"/>
          </a:xfrm>
        </p:spPr>
        <p:txBody>
          <a:bodyPr/>
          <a:lstStyle/>
          <a:p>
            <a:pPr eaLnBrk="1" hangingPunct="1">
              <a:lnSpc>
                <a:spcPct val="90000"/>
              </a:lnSpc>
            </a:pPr>
            <a:r>
              <a:rPr lang="en-US" sz="2400" dirty="0"/>
              <a:t>La potencia de cada bloque se obtiene con el siguiente cálculo:</a:t>
            </a:r>
          </a:p>
          <a:p>
            <a:pPr eaLnBrk="1" hangingPunct="1">
              <a:lnSpc>
                <a:spcPct val="90000"/>
              </a:lnSpc>
              <a:buFontTx/>
              <a:buNone/>
            </a:pPr>
            <a:r>
              <a:rPr lang="en-US" sz="3600" b="1" dirty="0"/>
              <a:t>Pbm= EA*FEM*FDB/</a:t>
            </a:r>
            <a:r>
              <a:rPr lang="en-US" sz="3600" b="1" dirty="0" err="1"/>
              <a:t>Hm</a:t>
            </a:r>
            <a:endParaRPr lang="en-US" sz="3600" b="1" dirty="0"/>
          </a:p>
          <a:p>
            <a:pPr eaLnBrk="1" hangingPunct="1">
              <a:lnSpc>
                <a:spcPct val="90000"/>
              </a:lnSpc>
              <a:buFontTx/>
              <a:buNone/>
            </a:pPr>
            <a:r>
              <a:rPr lang="en-US" sz="2400" dirty="0"/>
              <a:t>Donde :</a:t>
            </a:r>
          </a:p>
          <a:p>
            <a:pPr eaLnBrk="1" hangingPunct="1">
              <a:lnSpc>
                <a:spcPct val="90000"/>
              </a:lnSpc>
            </a:pPr>
            <a:r>
              <a:rPr lang="en-US" sz="2400" b="1" dirty="0"/>
              <a:t>Pbm</a:t>
            </a:r>
            <a:r>
              <a:rPr lang="en-US" sz="2400" dirty="0"/>
              <a:t>= Potencia del bloque </a:t>
            </a:r>
            <a:r>
              <a:rPr lang="en-US" sz="2400" b="1" dirty="0"/>
              <a:t>b</a:t>
            </a:r>
            <a:r>
              <a:rPr lang="en-US" sz="2400" dirty="0"/>
              <a:t> en el mes </a:t>
            </a:r>
            <a:r>
              <a:rPr lang="en-US" sz="2400" b="1" dirty="0"/>
              <a:t>m</a:t>
            </a:r>
          </a:p>
          <a:p>
            <a:pPr eaLnBrk="1" hangingPunct="1">
              <a:lnSpc>
                <a:spcPct val="90000"/>
              </a:lnSpc>
            </a:pPr>
            <a:r>
              <a:rPr lang="en-US" sz="2400" b="1" dirty="0"/>
              <a:t>EA</a:t>
            </a:r>
            <a:r>
              <a:rPr lang="en-US" sz="2400" dirty="0"/>
              <a:t>= Energía anual</a:t>
            </a:r>
          </a:p>
          <a:p>
            <a:pPr eaLnBrk="1" hangingPunct="1">
              <a:lnSpc>
                <a:spcPct val="90000"/>
              </a:lnSpc>
            </a:pPr>
            <a:r>
              <a:rPr lang="en-US" sz="2400" b="1" dirty="0"/>
              <a:t>FEM</a:t>
            </a:r>
            <a:r>
              <a:rPr lang="en-US" sz="2400" dirty="0"/>
              <a:t>= Factor energía mensual</a:t>
            </a:r>
          </a:p>
          <a:p>
            <a:pPr eaLnBrk="1" hangingPunct="1">
              <a:lnSpc>
                <a:spcPct val="90000"/>
              </a:lnSpc>
            </a:pPr>
            <a:r>
              <a:rPr lang="en-US" sz="2400" b="1" dirty="0"/>
              <a:t>FDB</a:t>
            </a:r>
            <a:r>
              <a:rPr lang="en-US" sz="2400" dirty="0"/>
              <a:t>= Factor de demanda del bloque referida a la demanda media del mes.</a:t>
            </a:r>
          </a:p>
          <a:p>
            <a:pPr eaLnBrk="1" hangingPunct="1">
              <a:lnSpc>
                <a:spcPct val="90000"/>
              </a:lnSpc>
            </a:pPr>
            <a:r>
              <a:rPr lang="en-US" sz="2400" b="1" dirty="0"/>
              <a:t>Hm</a:t>
            </a:r>
            <a:r>
              <a:rPr lang="en-US" sz="2400" dirty="0"/>
              <a:t> = Horas del mes</a:t>
            </a:r>
            <a:endParaRPr lang="es-ES" sz="2400" dirty="0"/>
          </a:p>
        </p:txBody>
      </p:sp>
    </p:spTree>
    <p:extLst>
      <p:ext uri="{BB962C8B-B14F-4D97-AF65-F5344CB8AC3E}">
        <p14:creationId xmlns:p14="http://schemas.microsoft.com/office/powerpoint/2010/main" val="36672989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409517"/>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REPRESENTACIÓN DEMANDA BLOQUES</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98" name="Slide Number Placeholder 5"/>
          <p:cNvSpPr>
            <a:spLocks noGrp="1"/>
          </p:cNvSpPr>
          <p:nvPr>
            <p:ph type="sldNum" sz="quarter" idx="12"/>
          </p:nvPr>
        </p:nvSpPr>
        <p:spPr>
          <a:noFill/>
        </p:spPr>
        <p:txBody>
          <a:bodyPr/>
          <a:lstStyle/>
          <a:p>
            <a:fld id="{7D8CCD40-7AA1-4429-828F-9A940A7B22F5}" type="slidenum">
              <a:rPr lang="en-US"/>
              <a:pPr/>
              <a:t>45</a:t>
            </a:fld>
            <a:endParaRPr lang="en-US"/>
          </a:p>
        </p:txBody>
      </p:sp>
      <p:pic>
        <p:nvPicPr>
          <p:cNvPr id="3" name="Imagen 2"/>
          <p:cNvPicPr>
            <a:picLocks noChangeAspect="1"/>
          </p:cNvPicPr>
          <p:nvPr/>
        </p:nvPicPr>
        <p:blipFill>
          <a:blip r:embed="rId4"/>
          <a:stretch>
            <a:fillRect/>
          </a:stretch>
        </p:blipFill>
        <p:spPr>
          <a:xfrm>
            <a:off x="791873" y="1784856"/>
            <a:ext cx="2781300" cy="1438275"/>
          </a:xfrm>
          <a:prstGeom prst="rect">
            <a:avLst/>
          </a:prstGeom>
          <a:ln>
            <a:solidFill>
              <a:schemeClr val="accent1"/>
            </a:solidFill>
          </a:ln>
        </p:spPr>
      </p:pic>
      <p:pic>
        <p:nvPicPr>
          <p:cNvPr id="4" name="Imagen 3"/>
          <p:cNvPicPr>
            <a:picLocks noChangeAspect="1"/>
          </p:cNvPicPr>
          <p:nvPr/>
        </p:nvPicPr>
        <p:blipFill>
          <a:blip r:embed="rId5"/>
          <a:stretch>
            <a:fillRect/>
          </a:stretch>
        </p:blipFill>
        <p:spPr>
          <a:xfrm>
            <a:off x="791873" y="3902219"/>
            <a:ext cx="4733925" cy="2295525"/>
          </a:xfrm>
          <a:prstGeom prst="rect">
            <a:avLst/>
          </a:prstGeom>
        </p:spPr>
      </p:pic>
      <p:pic>
        <p:nvPicPr>
          <p:cNvPr id="5" name="Imagen 4"/>
          <p:cNvPicPr>
            <a:picLocks noChangeAspect="1"/>
          </p:cNvPicPr>
          <p:nvPr/>
        </p:nvPicPr>
        <p:blipFill>
          <a:blip r:embed="rId6"/>
          <a:stretch>
            <a:fillRect/>
          </a:stretch>
        </p:blipFill>
        <p:spPr>
          <a:xfrm>
            <a:off x="6319837" y="1784856"/>
            <a:ext cx="4581525" cy="4400550"/>
          </a:xfrm>
          <a:prstGeom prst="rect">
            <a:avLst/>
          </a:prstGeom>
        </p:spPr>
      </p:pic>
      <p:sp>
        <p:nvSpPr>
          <p:cNvPr id="11" name="Llamada rectangular 10"/>
          <p:cNvSpPr/>
          <p:nvPr/>
        </p:nvSpPr>
        <p:spPr>
          <a:xfrm>
            <a:off x="3798345" y="1192255"/>
            <a:ext cx="2439700" cy="997527"/>
          </a:xfrm>
          <a:prstGeom prst="wedgeRectCallout">
            <a:avLst>
              <a:gd name="adj1" fmla="val -73646"/>
              <a:gd name="adj2" fmla="val 8611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DO" b="1" dirty="0"/>
              <a:t>ENERGIA ANUAL PROYECTADA</a:t>
            </a:r>
          </a:p>
        </p:txBody>
      </p:sp>
    </p:spTree>
    <p:extLst>
      <p:ext uri="{BB962C8B-B14F-4D97-AF65-F5344CB8AC3E}">
        <p14:creationId xmlns:p14="http://schemas.microsoft.com/office/powerpoint/2010/main" val="1160755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409517"/>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REPRESENTACIÓN DEMANDA BLOQUES</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98" name="Slide Number Placeholder 5"/>
          <p:cNvSpPr>
            <a:spLocks noGrp="1"/>
          </p:cNvSpPr>
          <p:nvPr>
            <p:ph type="sldNum" sz="quarter" idx="12"/>
          </p:nvPr>
        </p:nvSpPr>
        <p:spPr>
          <a:noFill/>
        </p:spPr>
        <p:txBody>
          <a:bodyPr/>
          <a:lstStyle/>
          <a:p>
            <a:fld id="{7D8CCD40-7AA1-4429-828F-9A940A7B22F5}" type="slidenum">
              <a:rPr lang="en-US"/>
              <a:pPr/>
              <a:t>46</a:t>
            </a:fld>
            <a:endParaRPr lang="en-US"/>
          </a:p>
        </p:txBody>
      </p:sp>
      <p:pic>
        <p:nvPicPr>
          <p:cNvPr id="3" name="Imagen 2"/>
          <p:cNvPicPr>
            <a:picLocks noChangeAspect="1"/>
          </p:cNvPicPr>
          <p:nvPr/>
        </p:nvPicPr>
        <p:blipFill>
          <a:blip r:embed="rId4"/>
          <a:stretch>
            <a:fillRect/>
          </a:stretch>
        </p:blipFill>
        <p:spPr>
          <a:xfrm>
            <a:off x="791873" y="1784856"/>
            <a:ext cx="2781300" cy="1438275"/>
          </a:xfrm>
          <a:prstGeom prst="rect">
            <a:avLst/>
          </a:prstGeom>
        </p:spPr>
      </p:pic>
      <p:pic>
        <p:nvPicPr>
          <p:cNvPr id="4" name="Imagen 3"/>
          <p:cNvPicPr>
            <a:picLocks noChangeAspect="1"/>
          </p:cNvPicPr>
          <p:nvPr/>
        </p:nvPicPr>
        <p:blipFill>
          <a:blip r:embed="rId5"/>
          <a:stretch>
            <a:fillRect/>
          </a:stretch>
        </p:blipFill>
        <p:spPr>
          <a:xfrm>
            <a:off x="791873" y="3902219"/>
            <a:ext cx="4733925" cy="2295525"/>
          </a:xfrm>
          <a:prstGeom prst="rect">
            <a:avLst/>
          </a:prstGeom>
          <a:ln>
            <a:solidFill>
              <a:schemeClr val="accent1"/>
            </a:solidFill>
          </a:ln>
        </p:spPr>
      </p:pic>
      <p:pic>
        <p:nvPicPr>
          <p:cNvPr id="5" name="Imagen 4"/>
          <p:cNvPicPr>
            <a:picLocks noChangeAspect="1"/>
          </p:cNvPicPr>
          <p:nvPr/>
        </p:nvPicPr>
        <p:blipFill>
          <a:blip r:embed="rId6"/>
          <a:stretch>
            <a:fillRect/>
          </a:stretch>
        </p:blipFill>
        <p:spPr>
          <a:xfrm>
            <a:off x="6319837" y="1784856"/>
            <a:ext cx="4581525" cy="4400550"/>
          </a:xfrm>
          <a:prstGeom prst="rect">
            <a:avLst/>
          </a:prstGeom>
        </p:spPr>
      </p:pic>
      <p:sp>
        <p:nvSpPr>
          <p:cNvPr id="10" name="Llamada rectangular 9"/>
          <p:cNvSpPr/>
          <p:nvPr/>
        </p:nvSpPr>
        <p:spPr>
          <a:xfrm>
            <a:off x="3726655" y="2565148"/>
            <a:ext cx="2439700" cy="997527"/>
          </a:xfrm>
          <a:prstGeom prst="wedgeRectCallout">
            <a:avLst>
              <a:gd name="adj1" fmla="val -66832"/>
              <a:gd name="adj2" fmla="val 10555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DO" b="1" dirty="0"/>
              <a:t>FACTOR ENERGIA MENSUAL</a:t>
            </a:r>
          </a:p>
        </p:txBody>
      </p:sp>
    </p:spTree>
    <p:extLst>
      <p:ext uri="{BB962C8B-B14F-4D97-AF65-F5344CB8AC3E}">
        <p14:creationId xmlns:p14="http://schemas.microsoft.com/office/powerpoint/2010/main" val="66075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409517"/>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REPRESENTACIÓN DEMANDA BLOQUES</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98" name="Slide Number Placeholder 5"/>
          <p:cNvSpPr>
            <a:spLocks noGrp="1"/>
          </p:cNvSpPr>
          <p:nvPr>
            <p:ph type="sldNum" sz="quarter" idx="12"/>
          </p:nvPr>
        </p:nvSpPr>
        <p:spPr>
          <a:noFill/>
        </p:spPr>
        <p:txBody>
          <a:bodyPr/>
          <a:lstStyle/>
          <a:p>
            <a:fld id="{7D8CCD40-7AA1-4429-828F-9A940A7B22F5}" type="slidenum">
              <a:rPr lang="en-US"/>
              <a:pPr/>
              <a:t>47</a:t>
            </a:fld>
            <a:endParaRPr lang="en-US"/>
          </a:p>
        </p:txBody>
      </p:sp>
      <p:pic>
        <p:nvPicPr>
          <p:cNvPr id="3" name="Imagen 2"/>
          <p:cNvPicPr>
            <a:picLocks noChangeAspect="1"/>
          </p:cNvPicPr>
          <p:nvPr/>
        </p:nvPicPr>
        <p:blipFill>
          <a:blip r:embed="rId4"/>
          <a:stretch>
            <a:fillRect/>
          </a:stretch>
        </p:blipFill>
        <p:spPr>
          <a:xfrm>
            <a:off x="791873" y="1784856"/>
            <a:ext cx="2781300" cy="1438275"/>
          </a:xfrm>
          <a:prstGeom prst="rect">
            <a:avLst/>
          </a:prstGeom>
        </p:spPr>
      </p:pic>
      <p:pic>
        <p:nvPicPr>
          <p:cNvPr id="4" name="Imagen 3"/>
          <p:cNvPicPr>
            <a:picLocks noChangeAspect="1"/>
          </p:cNvPicPr>
          <p:nvPr/>
        </p:nvPicPr>
        <p:blipFill>
          <a:blip r:embed="rId5"/>
          <a:stretch>
            <a:fillRect/>
          </a:stretch>
        </p:blipFill>
        <p:spPr>
          <a:xfrm>
            <a:off x="791873" y="3902219"/>
            <a:ext cx="4733925" cy="2295525"/>
          </a:xfrm>
          <a:prstGeom prst="rect">
            <a:avLst/>
          </a:prstGeom>
        </p:spPr>
      </p:pic>
      <p:pic>
        <p:nvPicPr>
          <p:cNvPr id="5" name="Imagen 4"/>
          <p:cNvPicPr>
            <a:picLocks noChangeAspect="1"/>
          </p:cNvPicPr>
          <p:nvPr/>
        </p:nvPicPr>
        <p:blipFill>
          <a:blip r:embed="rId6"/>
          <a:stretch>
            <a:fillRect/>
          </a:stretch>
        </p:blipFill>
        <p:spPr>
          <a:xfrm>
            <a:off x="6319837" y="1784856"/>
            <a:ext cx="4581525" cy="4400550"/>
          </a:xfrm>
          <a:prstGeom prst="rect">
            <a:avLst/>
          </a:prstGeom>
          <a:ln>
            <a:solidFill>
              <a:schemeClr val="accent1"/>
            </a:solidFill>
          </a:ln>
        </p:spPr>
      </p:pic>
      <p:sp>
        <p:nvSpPr>
          <p:cNvPr id="10" name="Llamada rectangular 9"/>
          <p:cNvSpPr/>
          <p:nvPr/>
        </p:nvSpPr>
        <p:spPr>
          <a:xfrm>
            <a:off x="3726655" y="2565148"/>
            <a:ext cx="2439700" cy="997527"/>
          </a:xfrm>
          <a:prstGeom prst="wedgeRectCallout">
            <a:avLst>
              <a:gd name="adj1" fmla="val 57534"/>
              <a:gd name="adj2" fmla="val -10694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DO" b="1" dirty="0"/>
              <a:t>FACTOR DE DEMANDA DEL BLOQUE</a:t>
            </a:r>
          </a:p>
        </p:txBody>
      </p:sp>
    </p:spTree>
    <p:extLst>
      <p:ext uri="{BB962C8B-B14F-4D97-AF65-F5344CB8AC3E}">
        <p14:creationId xmlns:p14="http://schemas.microsoft.com/office/powerpoint/2010/main" val="2740661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409517"/>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REPRESENTACIÓN DEMANDA BLOQUES</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98" name="Slide Number Placeholder 5"/>
          <p:cNvSpPr>
            <a:spLocks noGrp="1"/>
          </p:cNvSpPr>
          <p:nvPr>
            <p:ph type="sldNum" sz="quarter" idx="12"/>
          </p:nvPr>
        </p:nvSpPr>
        <p:spPr>
          <a:noFill/>
        </p:spPr>
        <p:txBody>
          <a:bodyPr/>
          <a:lstStyle/>
          <a:p>
            <a:fld id="{7D8CCD40-7AA1-4429-828F-9A940A7B22F5}" type="slidenum">
              <a:rPr lang="en-US"/>
              <a:pPr/>
              <a:t>48</a:t>
            </a:fld>
            <a:endParaRPr lang="en-US"/>
          </a:p>
        </p:txBody>
      </p:sp>
      <p:pic>
        <p:nvPicPr>
          <p:cNvPr id="2" name="Imagen 1"/>
          <p:cNvPicPr>
            <a:picLocks noChangeAspect="1"/>
          </p:cNvPicPr>
          <p:nvPr/>
        </p:nvPicPr>
        <p:blipFill>
          <a:blip r:embed="rId4"/>
          <a:stretch>
            <a:fillRect/>
          </a:stretch>
        </p:blipFill>
        <p:spPr>
          <a:xfrm>
            <a:off x="1164770" y="1315748"/>
            <a:ext cx="8812898" cy="4724834"/>
          </a:xfrm>
          <a:prstGeom prst="rect">
            <a:avLst/>
          </a:prstGeom>
        </p:spPr>
      </p:pic>
    </p:spTree>
    <p:extLst>
      <p:ext uri="{BB962C8B-B14F-4D97-AF65-F5344CB8AC3E}">
        <p14:creationId xmlns:p14="http://schemas.microsoft.com/office/powerpoint/2010/main" val="28023448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VARIACIÓN CONSUMO ENERGÍA POR MES</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86" name="Slide Number Placeholder 5"/>
          <p:cNvSpPr>
            <a:spLocks noGrp="1"/>
          </p:cNvSpPr>
          <p:nvPr>
            <p:ph type="sldNum" sz="quarter" idx="12"/>
          </p:nvPr>
        </p:nvSpPr>
        <p:spPr>
          <a:noFill/>
        </p:spPr>
        <p:txBody>
          <a:bodyPr/>
          <a:lstStyle/>
          <a:p>
            <a:fld id="{D2C31766-CAB9-4A44-A224-0D74F1C6D9A7}" type="slidenum">
              <a:rPr lang="en-US"/>
              <a:pPr/>
              <a:t>49</a:t>
            </a:fld>
            <a:endParaRPr lang="en-US"/>
          </a:p>
        </p:txBody>
      </p:sp>
      <p:pic>
        <p:nvPicPr>
          <p:cNvPr id="3" name="Imagen 2"/>
          <p:cNvPicPr>
            <a:picLocks noChangeAspect="1"/>
          </p:cNvPicPr>
          <p:nvPr/>
        </p:nvPicPr>
        <p:blipFill>
          <a:blip r:embed="rId3"/>
          <a:stretch>
            <a:fillRect/>
          </a:stretch>
        </p:blipFill>
        <p:spPr>
          <a:xfrm>
            <a:off x="1289635" y="1485225"/>
            <a:ext cx="9050119" cy="4678863"/>
          </a:xfrm>
          <a:prstGeom prst="rect">
            <a:avLst/>
          </a:prstGeom>
          <a:ln>
            <a:solidFill>
              <a:schemeClr val="accent1"/>
            </a:solidFill>
          </a:ln>
        </p:spPr>
      </p:pic>
      <p:sp>
        <p:nvSpPr>
          <p:cNvPr id="4" name="Elipse 3"/>
          <p:cNvSpPr/>
          <p:nvPr/>
        </p:nvSpPr>
        <p:spPr>
          <a:xfrm>
            <a:off x="6788727" y="2660073"/>
            <a:ext cx="789709" cy="581891"/>
          </a:xfrm>
          <a:prstGeom prst="ellipse">
            <a:avLst/>
          </a:prstGeom>
          <a:noFill/>
          <a:ln w="38100">
            <a:solidFill>
              <a:schemeClr val="bg2">
                <a:lumMod val="2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DO"/>
          </a:p>
        </p:txBody>
      </p:sp>
      <p:sp>
        <p:nvSpPr>
          <p:cNvPr id="11" name="Elipse 10"/>
          <p:cNvSpPr/>
          <p:nvPr/>
        </p:nvSpPr>
        <p:spPr>
          <a:xfrm>
            <a:off x="8063345" y="2660072"/>
            <a:ext cx="789709" cy="581891"/>
          </a:xfrm>
          <a:prstGeom prst="ellipse">
            <a:avLst/>
          </a:prstGeom>
          <a:noFill/>
          <a:ln w="38100">
            <a:solidFill>
              <a:schemeClr val="bg2">
                <a:lumMod val="2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DO"/>
          </a:p>
        </p:txBody>
      </p:sp>
    </p:spTree>
    <p:extLst>
      <p:ext uri="{BB962C8B-B14F-4D97-AF65-F5344CB8AC3E}">
        <p14:creationId xmlns:p14="http://schemas.microsoft.com/office/powerpoint/2010/main" val="3188686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FACTORES DE DISTRIBUCIÓN UTILIZADOS</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34" name="Slide Number Placeholder 5"/>
          <p:cNvSpPr>
            <a:spLocks noGrp="1"/>
          </p:cNvSpPr>
          <p:nvPr>
            <p:ph type="sldNum" sz="quarter" idx="12"/>
          </p:nvPr>
        </p:nvSpPr>
        <p:spPr>
          <a:noFill/>
        </p:spPr>
        <p:txBody>
          <a:bodyPr/>
          <a:lstStyle/>
          <a:p>
            <a:fld id="{1DB89F5B-03AA-49A3-A2BD-14B0DD79EF47}" type="slidenum">
              <a:rPr lang="en-US"/>
              <a:pPr/>
              <a:t>50</a:t>
            </a:fld>
            <a:endParaRPr lang="en-US"/>
          </a:p>
        </p:txBody>
      </p:sp>
      <p:sp>
        <p:nvSpPr>
          <p:cNvPr id="44036" name="Rectangle 3"/>
          <p:cNvSpPr>
            <a:spLocks noGrp="1" noChangeArrowheads="1"/>
          </p:cNvSpPr>
          <p:nvPr>
            <p:ph type="body" idx="1"/>
          </p:nvPr>
        </p:nvSpPr>
        <p:spPr>
          <a:xfrm>
            <a:off x="520915" y="1219200"/>
            <a:ext cx="10832885" cy="1752600"/>
          </a:xfrm>
        </p:spPr>
        <p:txBody>
          <a:bodyPr/>
          <a:lstStyle/>
          <a:p>
            <a:pPr marL="0" indent="0">
              <a:buNone/>
            </a:pPr>
            <a:r>
              <a:rPr lang="es-DO" sz="2400" dirty="0"/>
              <a:t>Los consumos mensuales y consumos por bloques (cinco bloques), son obtenidos  aplicando factores de distribución mensual, y de distribución por bloques obtenidos de los  estudios de mercados correspondientes.</a:t>
            </a:r>
          </a:p>
          <a:p>
            <a:pPr eaLnBrk="1" hangingPunct="1"/>
            <a:endParaRPr lang="es-ES" dirty="0"/>
          </a:p>
        </p:txBody>
      </p:sp>
      <p:pic>
        <p:nvPicPr>
          <p:cNvPr id="2" name="Imagen 1"/>
          <p:cNvPicPr>
            <a:picLocks noChangeAspect="1"/>
          </p:cNvPicPr>
          <p:nvPr/>
        </p:nvPicPr>
        <p:blipFill>
          <a:blip r:embed="rId3"/>
          <a:stretch>
            <a:fillRect/>
          </a:stretch>
        </p:blipFill>
        <p:spPr>
          <a:xfrm>
            <a:off x="1233055" y="2257387"/>
            <a:ext cx="9005453" cy="4281525"/>
          </a:xfrm>
          <a:prstGeom prst="rect">
            <a:avLst/>
          </a:prstGeom>
          <a:ln>
            <a:solidFill>
              <a:schemeClr val="accent1"/>
            </a:solidFill>
          </a:ln>
        </p:spPr>
      </p:pic>
    </p:spTree>
    <p:extLst>
      <p:ext uri="{BB962C8B-B14F-4D97-AF65-F5344CB8AC3E}">
        <p14:creationId xmlns:p14="http://schemas.microsoft.com/office/powerpoint/2010/main" val="15474171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FACTORES DISTRIBUCIÓN DEMANDA 2016</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Slide Number Placeholder 5"/>
          <p:cNvSpPr>
            <a:spLocks noGrp="1"/>
          </p:cNvSpPr>
          <p:nvPr>
            <p:ph type="sldNum" sz="quarter" idx="12"/>
          </p:nvPr>
        </p:nvSpPr>
        <p:spPr>
          <a:noFill/>
        </p:spPr>
        <p:txBody>
          <a:bodyPr/>
          <a:lstStyle/>
          <a:p>
            <a:fld id="{47FD00C1-4268-41B1-B26D-BAF2CE27168A}" type="slidenum">
              <a:rPr lang="en-US"/>
              <a:pPr/>
              <a:t>51</a:t>
            </a:fld>
            <a:endParaRPr lang="en-US"/>
          </a:p>
        </p:txBody>
      </p:sp>
      <p:sp>
        <p:nvSpPr>
          <p:cNvPr id="46085" name="Rectangle 6"/>
          <p:cNvSpPr>
            <a:spLocks noChangeArrowheads="1"/>
          </p:cNvSpPr>
          <p:nvPr/>
        </p:nvSpPr>
        <p:spPr bwMode="auto">
          <a:xfrm>
            <a:off x="2215262" y="5715000"/>
            <a:ext cx="7543800" cy="914400"/>
          </a:xfrm>
          <a:prstGeom prst="rect">
            <a:avLst/>
          </a:prstGeom>
          <a:noFill/>
          <a:ln w="12700" cap="sq">
            <a:noFill/>
            <a:miter lim="800000"/>
            <a:headEnd type="none" w="sm" len="sm"/>
            <a:tailEnd type="none" w="sm" len="sm"/>
          </a:ln>
        </p:spPr>
        <p:txBody>
          <a:bodyPr wrap="none" anchor="ctr"/>
          <a:lstStyle/>
          <a:p>
            <a:pPr algn="ctr"/>
            <a:r>
              <a:rPr lang="es-DO" b="1" dirty="0">
                <a:cs typeface="Arial" charset="0"/>
              </a:rPr>
              <a:t>¿</a:t>
            </a:r>
            <a:r>
              <a:rPr lang="es-DO" b="1" dirty="0"/>
              <a:t>Cuál fue el crecimiento anual de la demanda abastecida del 2015 al 2016 ?</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295401"/>
            <a:ext cx="4506727" cy="4474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31141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1"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2"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COMPARACIÓN FDD 2015 Vs 2016</a:t>
            </a:r>
          </a:p>
        </p:txBody>
      </p:sp>
      <p:sp>
        <p:nvSpPr>
          <p:cNvPr id="13"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6" name="Slide Number Placeholder 5"/>
          <p:cNvSpPr>
            <a:spLocks noGrp="1"/>
          </p:cNvSpPr>
          <p:nvPr>
            <p:ph type="sldNum" sz="quarter" idx="12"/>
          </p:nvPr>
        </p:nvSpPr>
        <p:spPr>
          <a:noFill/>
        </p:spPr>
        <p:txBody>
          <a:bodyPr/>
          <a:lstStyle/>
          <a:p>
            <a:fld id="{BD579164-1D88-45E8-937C-5BD3C4FEE22F}" type="slidenum">
              <a:rPr lang="en-US"/>
              <a:pPr/>
              <a:t>52</a:t>
            </a:fld>
            <a:endParaRPr lang="en-US"/>
          </a:p>
        </p:txBody>
      </p:sp>
      <p:sp>
        <p:nvSpPr>
          <p:cNvPr id="47109" name="Oval 5"/>
          <p:cNvSpPr>
            <a:spLocks noChangeArrowheads="1"/>
          </p:cNvSpPr>
          <p:nvPr/>
        </p:nvSpPr>
        <p:spPr bwMode="auto">
          <a:xfrm>
            <a:off x="6629400" y="3276600"/>
            <a:ext cx="914400" cy="381000"/>
          </a:xfrm>
          <a:prstGeom prst="ellipse">
            <a:avLst/>
          </a:prstGeom>
          <a:noFill/>
          <a:ln w="3175">
            <a:solidFill>
              <a:schemeClr val="tx1"/>
            </a:solidFill>
            <a:prstDash val="dash"/>
            <a:miter lim="800000"/>
            <a:headEnd type="none" w="sm" len="sm"/>
            <a:tailEnd type="none" w="sm" len="sm"/>
          </a:ln>
        </p:spPr>
        <p:txBody>
          <a:bodyPr wrap="none" anchor="ctr"/>
          <a:lstStyle/>
          <a:p>
            <a:endParaRPr lang="en-US"/>
          </a:p>
        </p:txBody>
      </p:sp>
      <p:sp>
        <p:nvSpPr>
          <p:cNvPr id="47110" name="Line 6"/>
          <p:cNvSpPr>
            <a:spLocks noChangeShapeType="1"/>
          </p:cNvSpPr>
          <p:nvPr/>
        </p:nvSpPr>
        <p:spPr bwMode="auto">
          <a:xfrm flipV="1">
            <a:off x="7543800" y="3048000"/>
            <a:ext cx="1981200" cy="419100"/>
          </a:xfrm>
          <a:prstGeom prst="line">
            <a:avLst/>
          </a:prstGeom>
          <a:noFill/>
          <a:ln w="12700" cap="sq">
            <a:solidFill>
              <a:schemeClr val="tx1"/>
            </a:solidFill>
            <a:miter lim="800000"/>
            <a:headEnd type="none" w="sm" len="sm"/>
            <a:tailEnd type="triangle" w="sm" len="sm"/>
          </a:ln>
        </p:spPr>
        <p:txBody>
          <a:bodyPr wrap="none"/>
          <a:lstStyle/>
          <a:p>
            <a:endParaRPr lang="en-US"/>
          </a:p>
        </p:txBody>
      </p:sp>
      <p:sp>
        <p:nvSpPr>
          <p:cNvPr id="47111" name="Rectangle 7"/>
          <p:cNvSpPr>
            <a:spLocks noChangeArrowheads="1"/>
          </p:cNvSpPr>
          <p:nvPr/>
        </p:nvSpPr>
        <p:spPr bwMode="auto">
          <a:xfrm>
            <a:off x="9067800" y="2667000"/>
            <a:ext cx="1295400" cy="8382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dirty="0" err="1"/>
              <a:t>Elecciones</a:t>
            </a:r>
            <a:endParaRPr lang="es-ES" dirty="0"/>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451178"/>
            <a:ext cx="5562600" cy="5254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53001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DATOS DE GENERACIÓN PROGRAMA LARGO PLAZO</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6" name="Slide Number Placeholder 5"/>
          <p:cNvSpPr>
            <a:spLocks noGrp="1"/>
          </p:cNvSpPr>
          <p:nvPr>
            <p:ph type="sldNum" sz="quarter" idx="12"/>
          </p:nvPr>
        </p:nvSpPr>
        <p:spPr>
          <a:noFill/>
        </p:spPr>
        <p:txBody>
          <a:bodyPr/>
          <a:lstStyle/>
          <a:p>
            <a:fld id="{0C04123C-78B5-4DE7-A251-CB926862A6B6}" type="slidenum">
              <a:rPr lang="en-US"/>
              <a:pPr/>
              <a:t>53</a:t>
            </a:fld>
            <a:endParaRPr lang="en-US"/>
          </a:p>
        </p:txBody>
      </p:sp>
      <p:sp>
        <p:nvSpPr>
          <p:cNvPr id="57348" name="Rectangle 3"/>
          <p:cNvSpPr>
            <a:spLocks noGrp="1" noChangeArrowheads="1"/>
          </p:cNvSpPr>
          <p:nvPr>
            <p:ph type="body" idx="1"/>
          </p:nvPr>
        </p:nvSpPr>
        <p:spPr>
          <a:xfrm>
            <a:off x="920745" y="1359582"/>
            <a:ext cx="8749728" cy="3600450"/>
          </a:xfrm>
        </p:spPr>
        <p:txBody>
          <a:bodyPr/>
          <a:lstStyle/>
          <a:p>
            <a:pPr marL="533400" indent="-533400">
              <a:spcAft>
                <a:spcPct val="5000"/>
              </a:spcAft>
              <a:buFont typeface="Wingdings" pitchFamily="2" charset="2"/>
              <a:buAutoNum type="alphaLcParenR"/>
            </a:pPr>
            <a:r>
              <a:rPr lang="es-DO" dirty="0">
                <a:cs typeface="Times New Roman" pitchFamily="18" charset="0"/>
              </a:rPr>
              <a:t>Características de las unidades de generación existentes </a:t>
            </a:r>
          </a:p>
          <a:p>
            <a:pPr marL="533400" indent="-533400">
              <a:spcAft>
                <a:spcPct val="5000"/>
              </a:spcAft>
              <a:buFont typeface="Wingdings" pitchFamily="2" charset="2"/>
              <a:buAutoNum type="alphaLcParenR"/>
            </a:pPr>
            <a:r>
              <a:rPr lang="es-DO" dirty="0">
                <a:cs typeface="Times New Roman" pitchFamily="18" charset="0"/>
              </a:rPr>
              <a:t>Nuevos proyectos de generación</a:t>
            </a:r>
          </a:p>
          <a:p>
            <a:pPr marL="533400" indent="-533400">
              <a:spcAft>
                <a:spcPct val="5000"/>
              </a:spcAft>
              <a:buFont typeface="Wingdings" pitchFamily="2" charset="2"/>
              <a:buAutoNum type="alphaLcParenR"/>
            </a:pPr>
            <a:r>
              <a:rPr lang="es-DO" dirty="0">
                <a:cs typeface="Times New Roman" pitchFamily="18" charset="0"/>
              </a:rPr>
              <a:t>Base de datos de Costos Variables de Producción (CVP) </a:t>
            </a:r>
          </a:p>
          <a:p>
            <a:pPr marL="533400" indent="-533400">
              <a:spcAft>
                <a:spcPct val="5000"/>
              </a:spcAft>
              <a:buFont typeface="Wingdings" pitchFamily="2" charset="2"/>
              <a:buAutoNum type="alphaLcParenR"/>
            </a:pPr>
            <a:r>
              <a:rPr lang="es-DO" dirty="0">
                <a:cs typeface="Times New Roman" pitchFamily="18" charset="0"/>
              </a:rPr>
              <a:t>Programa de Mantenimiento Mayor</a:t>
            </a:r>
          </a:p>
        </p:txBody>
      </p:sp>
      <p:pic>
        <p:nvPicPr>
          <p:cNvPr id="2" name="Imagen 1"/>
          <p:cNvPicPr>
            <a:picLocks noChangeAspect="1"/>
          </p:cNvPicPr>
          <p:nvPr/>
        </p:nvPicPr>
        <p:blipFill>
          <a:blip r:embed="rId4"/>
          <a:stretch>
            <a:fillRect/>
          </a:stretch>
        </p:blipFill>
        <p:spPr>
          <a:xfrm>
            <a:off x="1718239" y="3847035"/>
            <a:ext cx="7797237" cy="2509315"/>
          </a:xfrm>
          <a:prstGeom prst="rect">
            <a:avLst/>
          </a:prstGeom>
        </p:spPr>
      </p:pic>
    </p:spTree>
    <p:extLst>
      <p:ext uri="{BB962C8B-B14F-4D97-AF65-F5344CB8AC3E}">
        <p14:creationId xmlns:p14="http://schemas.microsoft.com/office/powerpoint/2010/main" val="309213885"/>
      </p:ext>
    </p:extLst>
  </p:cSld>
  <p:clrMapOvr>
    <a:masterClrMapping/>
  </p:clrMapOvr>
  <p:transition spd="slow">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p:cNvSpPr>
            <a:spLocks noGrp="1"/>
          </p:cNvSpPr>
          <p:nvPr>
            <p:ph type="title"/>
          </p:nvPr>
        </p:nvSpPr>
        <p:spPr>
          <a:xfrm>
            <a:off x="5880035" y="5395912"/>
            <a:ext cx="2971800" cy="1143000"/>
          </a:xfrm>
        </p:spPr>
        <p:txBody>
          <a:bodyPr/>
          <a:lstStyle/>
          <a:p>
            <a:r>
              <a:rPr lang="en-US" sz="1800" b="1" dirty="0"/>
              <a:t>Datos de Generación- Costos Variables de Despacho, Disponibilidad</a:t>
            </a:r>
          </a:p>
        </p:txBody>
      </p:sp>
      <p:sp>
        <p:nvSpPr>
          <p:cNvPr id="4" name="Slide Number Placeholder 3"/>
          <p:cNvSpPr>
            <a:spLocks noGrp="1"/>
          </p:cNvSpPr>
          <p:nvPr>
            <p:ph type="sldNum" sz="quarter" idx="12"/>
          </p:nvPr>
        </p:nvSpPr>
        <p:spPr/>
        <p:txBody>
          <a:bodyPr/>
          <a:lstStyle/>
          <a:p>
            <a:pPr>
              <a:defRPr/>
            </a:pPr>
            <a:fld id="{836E419B-D8FE-4AD2-85E9-ABE3B1CAD001}" type="slidenum">
              <a:rPr lang="en-US" smtClean="0"/>
              <a:pPr>
                <a:defRPr/>
              </a:pPr>
              <a:t>54</a:t>
            </a:fld>
            <a:endParaRPr lang="en-US"/>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613" y="260983"/>
            <a:ext cx="4419599" cy="653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1"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p:cNvPicPr>
            <a:picLocks noChangeAspect="1"/>
          </p:cNvPicPr>
          <p:nvPr/>
        </p:nvPicPr>
        <p:blipFill>
          <a:blip r:embed="rId4"/>
          <a:stretch>
            <a:fillRect/>
          </a:stretch>
        </p:blipFill>
        <p:spPr>
          <a:xfrm>
            <a:off x="5335066" y="1244314"/>
            <a:ext cx="4061738" cy="3757177"/>
          </a:xfrm>
          <a:prstGeom prst="rect">
            <a:avLst/>
          </a:prstGeom>
          <a:ln>
            <a:solidFill>
              <a:schemeClr val="accent1"/>
            </a:solidFill>
          </a:ln>
        </p:spPr>
      </p:pic>
    </p:spTree>
    <p:extLst>
      <p:ext uri="{BB962C8B-B14F-4D97-AF65-F5344CB8AC3E}">
        <p14:creationId xmlns:p14="http://schemas.microsoft.com/office/powerpoint/2010/main" val="4562016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INDISPONIBILIDAD DE GENERADORES</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38" name="Slide Number Placeholder 5"/>
          <p:cNvSpPr>
            <a:spLocks noGrp="1"/>
          </p:cNvSpPr>
          <p:nvPr>
            <p:ph type="sldNum" sz="quarter" idx="12"/>
          </p:nvPr>
        </p:nvSpPr>
        <p:spPr>
          <a:noFill/>
        </p:spPr>
        <p:txBody>
          <a:bodyPr/>
          <a:lstStyle/>
          <a:p>
            <a:fld id="{2CD2EC90-BB5B-44DC-80BD-379C4290C995}" type="slidenum">
              <a:rPr lang="en-US"/>
              <a:pPr/>
              <a:t>55</a:t>
            </a:fld>
            <a:endParaRPr lang="en-US"/>
          </a:p>
        </p:txBody>
      </p:sp>
      <p:pic>
        <p:nvPicPr>
          <p:cNvPr id="65540" name="Picture 3"/>
          <p:cNvPicPr>
            <a:picLocks noGrp="1" noChangeAspect="1" noChangeArrowheads="1"/>
          </p:cNvPicPr>
          <p:nvPr>
            <p:ph idx="1"/>
          </p:nvPr>
        </p:nvPicPr>
        <p:blipFill>
          <a:blip r:embed="rId4" cstate="print"/>
          <a:srcRect/>
          <a:stretch>
            <a:fillRect/>
          </a:stretch>
        </p:blipFill>
        <p:spPr>
          <a:xfrm>
            <a:off x="2438400" y="1371600"/>
            <a:ext cx="7162800" cy="4495800"/>
          </a:xfrm>
          <a:noFill/>
        </p:spPr>
      </p:pic>
    </p:spTree>
    <p:extLst>
      <p:ext uri="{BB962C8B-B14F-4D97-AF65-F5344CB8AC3E}">
        <p14:creationId xmlns:p14="http://schemas.microsoft.com/office/powerpoint/2010/main" val="26912227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1"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2"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PROYECTOS DE GENERACIÓN 2018-2021</a:t>
            </a:r>
          </a:p>
        </p:txBody>
      </p:sp>
      <p:sp>
        <p:nvSpPr>
          <p:cNvPr id="13"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18" name="Slide Number Placeholder 5"/>
          <p:cNvSpPr>
            <a:spLocks noGrp="1"/>
          </p:cNvSpPr>
          <p:nvPr>
            <p:ph type="sldNum" sz="quarter" idx="12"/>
          </p:nvPr>
        </p:nvSpPr>
        <p:spPr>
          <a:noFill/>
        </p:spPr>
        <p:txBody>
          <a:bodyPr/>
          <a:lstStyle/>
          <a:p>
            <a:fld id="{08BE0E19-FB9C-43F7-AB20-9EC3109A0EE8}" type="slidenum">
              <a:rPr lang="en-US"/>
              <a:pPr/>
              <a:t>56</a:t>
            </a:fld>
            <a:endParaRPr lang="en-US"/>
          </a:p>
        </p:txBody>
      </p:sp>
      <p:pic>
        <p:nvPicPr>
          <p:cNvPr id="2" name="Imagen 1"/>
          <p:cNvPicPr>
            <a:picLocks noChangeAspect="1"/>
          </p:cNvPicPr>
          <p:nvPr/>
        </p:nvPicPr>
        <p:blipFill>
          <a:blip r:embed="rId3"/>
          <a:stretch>
            <a:fillRect/>
          </a:stretch>
        </p:blipFill>
        <p:spPr>
          <a:xfrm>
            <a:off x="2056931" y="1120057"/>
            <a:ext cx="8264705" cy="5376449"/>
          </a:xfrm>
          <a:prstGeom prst="rect">
            <a:avLst/>
          </a:prstGeom>
        </p:spPr>
      </p:pic>
    </p:spTree>
    <p:extLst>
      <p:ext uri="{BB962C8B-B14F-4D97-AF65-F5344CB8AC3E}">
        <p14:creationId xmlns:p14="http://schemas.microsoft.com/office/powerpoint/2010/main" val="35383706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PROGRAMA DE MANTENIMIENTO MAYOR</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pPr>
              <a:defRPr/>
            </a:pPr>
            <a:fld id="{836E419B-D8FE-4AD2-85E9-ABE3B1CAD001}" type="slidenum">
              <a:rPr lang="en-US" smtClean="0"/>
              <a:pPr>
                <a:defRPr/>
              </a:pPr>
              <a:t>57</a:t>
            </a:fld>
            <a:endParaRPr lang="en-US"/>
          </a:p>
        </p:txBody>
      </p:sp>
      <p:pic>
        <p:nvPicPr>
          <p:cNvPr id="235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219201"/>
            <a:ext cx="5638800" cy="5207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98455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67586" name="Slide Number Placeholder 5"/>
          <p:cNvSpPr>
            <a:spLocks noGrp="1"/>
          </p:cNvSpPr>
          <p:nvPr>
            <p:ph type="sldNum" sz="quarter" idx="12"/>
          </p:nvPr>
        </p:nvSpPr>
        <p:spPr>
          <a:noFill/>
        </p:spPr>
        <p:txBody>
          <a:bodyPr/>
          <a:lstStyle/>
          <a:p>
            <a:fld id="{F9B3B734-FEE3-4097-A354-3A2D1ECA9A82}" type="slidenum">
              <a:rPr lang="en-US"/>
              <a:pPr/>
              <a:t>58</a:t>
            </a:fld>
            <a:endParaRPr lang="en-US"/>
          </a:p>
        </p:txBody>
      </p:sp>
      <p:sp>
        <p:nvSpPr>
          <p:cNvPr id="67588" name="Rectangle 3"/>
          <p:cNvSpPr>
            <a:spLocks noGrp="1" noChangeArrowheads="1"/>
          </p:cNvSpPr>
          <p:nvPr>
            <p:ph type="body" idx="1"/>
          </p:nvPr>
        </p:nvSpPr>
        <p:spPr>
          <a:xfrm>
            <a:off x="1428751" y="1623639"/>
            <a:ext cx="9286874" cy="4454525"/>
          </a:xfrm>
        </p:spPr>
        <p:txBody>
          <a:bodyPr/>
          <a:lstStyle/>
          <a:p>
            <a:pPr marL="0" indent="0" algn="just">
              <a:lnSpc>
                <a:spcPct val="105000"/>
              </a:lnSpc>
              <a:spcAft>
                <a:spcPct val="5000"/>
              </a:spcAft>
              <a:buNone/>
            </a:pPr>
            <a:r>
              <a:rPr lang="es-DO" sz="2400" dirty="0">
                <a:cs typeface="Times New Roman" pitchFamily="18" charset="0"/>
              </a:rPr>
              <a:t>Se representan a través de las siguientes características:</a:t>
            </a:r>
          </a:p>
          <a:p>
            <a:pPr marL="0" indent="0" algn="just">
              <a:lnSpc>
                <a:spcPct val="105000"/>
              </a:lnSpc>
              <a:spcAft>
                <a:spcPct val="5000"/>
              </a:spcAft>
              <a:buNone/>
            </a:pPr>
            <a:endParaRPr lang="es-DO" sz="2400" dirty="0">
              <a:cs typeface="Times New Roman" pitchFamily="18" charset="0"/>
            </a:endParaRPr>
          </a:p>
          <a:p>
            <a:pPr algn="just">
              <a:lnSpc>
                <a:spcPct val="105000"/>
              </a:lnSpc>
              <a:spcAft>
                <a:spcPct val="5000"/>
              </a:spcAft>
              <a:buFont typeface="Wingdings" panose="05000000000000000000" pitchFamily="2" charset="2"/>
              <a:buChar char="ü"/>
            </a:pPr>
            <a:r>
              <a:rPr lang="es-DO" sz="2400" dirty="0">
                <a:cs typeface="Times New Roman" pitchFamily="18" charset="0"/>
              </a:rPr>
              <a:t>Potencia máxima.</a:t>
            </a:r>
          </a:p>
          <a:p>
            <a:pPr algn="just">
              <a:lnSpc>
                <a:spcPct val="105000"/>
              </a:lnSpc>
              <a:spcAft>
                <a:spcPct val="5000"/>
              </a:spcAft>
              <a:buFont typeface="Wingdings" panose="05000000000000000000" pitchFamily="2" charset="2"/>
              <a:buChar char="ü"/>
            </a:pPr>
            <a:r>
              <a:rPr lang="es-DO" sz="2400" dirty="0">
                <a:cs typeface="Times New Roman" pitchFamily="18" charset="0"/>
              </a:rPr>
              <a:t>Energ</a:t>
            </a:r>
            <a:r>
              <a:rPr lang="es-DO" sz="2400" dirty="0">
                <a:latin typeface="Times New Roman" pitchFamily="18" charset="0"/>
                <a:cs typeface="Times New Roman" pitchFamily="18" charset="0"/>
              </a:rPr>
              <a:t>í</a:t>
            </a:r>
            <a:r>
              <a:rPr lang="es-DO" sz="2400" dirty="0">
                <a:cs typeface="Times New Roman" pitchFamily="18" charset="0"/>
              </a:rPr>
              <a:t>a generable mensual.</a:t>
            </a:r>
          </a:p>
          <a:p>
            <a:pPr algn="just">
              <a:lnSpc>
                <a:spcPct val="105000"/>
              </a:lnSpc>
              <a:spcAft>
                <a:spcPct val="5000"/>
              </a:spcAft>
              <a:buFont typeface="Wingdings" panose="05000000000000000000" pitchFamily="2" charset="2"/>
              <a:buChar char="ü"/>
            </a:pPr>
            <a:r>
              <a:rPr lang="es-DO" sz="2400" dirty="0">
                <a:cs typeface="Times New Roman" pitchFamily="18" charset="0"/>
              </a:rPr>
              <a:t>Fracción de la energía mensual que debe ser generada en base o pasada.</a:t>
            </a:r>
          </a:p>
          <a:p>
            <a:pPr algn="just">
              <a:lnSpc>
                <a:spcPct val="105000"/>
              </a:lnSpc>
              <a:spcAft>
                <a:spcPct val="5000"/>
              </a:spcAft>
              <a:buFont typeface="Wingdings" panose="05000000000000000000" pitchFamily="2" charset="2"/>
              <a:buChar char="ü"/>
            </a:pPr>
            <a:endParaRPr lang="es-DO" sz="2400" dirty="0">
              <a:cs typeface="Times New Roman" pitchFamily="18" charset="0"/>
            </a:endParaRPr>
          </a:p>
          <a:p>
            <a:pPr marL="0" indent="0" algn="just">
              <a:lnSpc>
                <a:spcPct val="105000"/>
              </a:lnSpc>
              <a:spcAft>
                <a:spcPct val="5000"/>
              </a:spcAft>
              <a:buNone/>
            </a:pPr>
            <a:r>
              <a:rPr lang="es-DO" sz="2400" dirty="0">
                <a:cs typeface="Times New Roman" pitchFamily="18" charset="0"/>
              </a:rPr>
              <a:t>La aleatoriedad hidrológica se toma en cuenta, simulando la energ</a:t>
            </a:r>
            <a:r>
              <a:rPr lang="es-DO" sz="2400" dirty="0">
                <a:latin typeface="Times New Roman" pitchFamily="18" charset="0"/>
                <a:cs typeface="Times New Roman" pitchFamily="18" charset="0"/>
              </a:rPr>
              <a:t>í</a:t>
            </a:r>
            <a:r>
              <a:rPr lang="es-DO" sz="2400" dirty="0">
                <a:cs typeface="Times New Roman" pitchFamily="18" charset="0"/>
              </a:rPr>
              <a:t>a generable mensual para un conjunto de años históricos reales.</a:t>
            </a:r>
            <a:endParaRPr lang="es-DO" sz="2400" dirty="0">
              <a:cs typeface="Arial" charset="0"/>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CENTRALES HIDROELÉCTRICAS</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4"/>
          <a:stretch>
            <a:fillRect/>
          </a:stretch>
        </p:blipFill>
        <p:spPr>
          <a:xfrm>
            <a:off x="8492836" y="1529802"/>
            <a:ext cx="3323360" cy="2223903"/>
          </a:xfrm>
          <a:prstGeom prst="rect">
            <a:avLst/>
          </a:prstGeom>
        </p:spPr>
      </p:pic>
    </p:spTree>
    <p:extLst>
      <p:ext uri="{BB962C8B-B14F-4D97-AF65-F5344CB8AC3E}">
        <p14:creationId xmlns:p14="http://schemas.microsoft.com/office/powerpoint/2010/main" val="3575319954"/>
      </p:ext>
    </p:extLst>
  </p:cSld>
  <p:clrMapOvr>
    <a:masterClrMapping/>
  </p:clrMapOvr>
  <p:transition spd="slow">
    <p:fade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6E419B-D8FE-4AD2-85E9-ABE3B1CAD001}" type="slidenum">
              <a:rPr lang="en-US" smtClean="0"/>
              <a:pPr>
                <a:defRPr/>
              </a:pPr>
              <a:t>59</a:t>
            </a:fld>
            <a:endParaRPr lang="en-US"/>
          </a:p>
        </p:txBody>
      </p:sp>
      <p:graphicFrame>
        <p:nvGraphicFramePr>
          <p:cNvPr id="5" name="Chart 4"/>
          <p:cNvGraphicFramePr>
            <a:graphicFrameLocks/>
          </p:cNvGraphicFramePr>
          <p:nvPr>
            <p:extLst>
              <p:ext uri="{D42A27DB-BD31-4B8C-83A1-F6EECF244321}">
                <p14:modId xmlns:p14="http://schemas.microsoft.com/office/powerpoint/2010/main" val="3260717544"/>
              </p:ext>
            </p:extLst>
          </p:nvPr>
        </p:nvGraphicFramePr>
        <p:xfrm>
          <a:off x="1971677" y="1414464"/>
          <a:ext cx="7848830" cy="5205412"/>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DATOS HISTÓRICOS GENERACIÓN HIDRÁULICA</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40228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6E419B-D8FE-4AD2-85E9-ABE3B1CAD001}" type="slidenum">
              <a:rPr lang="en-US" smtClean="0"/>
              <a:pPr>
                <a:defRPr/>
              </a:pPr>
              <a:t>60</a:t>
            </a:fld>
            <a:endParaRPr lang="en-US"/>
          </a:p>
        </p:txBody>
      </p:sp>
      <p:graphicFrame>
        <p:nvGraphicFramePr>
          <p:cNvPr id="5" name="Chart 4"/>
          <p:cNvGraphicFramePr/>
          <p:nvPr>
            <p:extLst>
              <p:ext uri="{D42A27DB-BD31-4B8C-83A1-F6EECF244321}">
                <p14:modId xmlns:p14="http://schemas.microsoft.com/office/powerpoint/2010/main" val="2191771567"/>
              </p:ext>
            </p:extLst>
          </p:nvPr>
        </p:nvGraphicFramePr>
        <p:xfrm>
          <a:off x="1730058" y="1533886"/>
          <a:ext cx="7914005" cy="4524014"/>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4" descr="C:\Users\Claudia\Desktop\LOGO Inproca.jpg"/>
          <p:cNvPicPr>
            <a:picLocks noChangeAspect="1" noChangeArrowheads="1"/>
          </p:cNvPicPr>
          <p:nvPr/>
        </p:nvPicPr>
        <p:blipFill>
          <a:blip r:embed="rId3" cstate="print"/>
          <a:srcRect/>
          <a:stretch>
            <a:fillRect/>
          </a:stretch>
        </p:blipFill>
        <p:spPr bwMode="auto">
          <a:xfrm>
            <a:off x="8050430" y="381000"/>
            <a:ext cx="1911133" cy="457200"/>
          </a:xfrm>
          <a:prstGeom prst="rect">
            <a:avLst/>
          </a:prstGeom>
          <a:noFill/>
          <a:ln w="9525">
            <a:noFill/>
            <a:miter lim="800000"/>
            <a:headEnd/>
            <a:tailEnd/>
          </a:ln>
        </p:spPr>
      </p:pic>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PRONÓSTICO GENERACIÓN HIDROELÉCTRICA - 2015-2018</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44649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 name="Slide Number Placeholder 3"/>
          <p:cNvSpPr>
            <a:spLocks noGrp="1"/>
          </p:cNvSpPr>
          <p:nvPr>
            <p:ph type="sldNum" sz="quarter" idx="12"/>
          </p:nvPr>
        </p:nvSpPr>
        <p:spPr/>
        <p:txBody>
          <a:bodyPr/>
          <a:lstStyle/>
          <a:p>
            <a:fld id="{2BD58F1F-1660-4014-A710-621F1465E244}" type="slidenum">
              <a:rPr lang="en-US" smtClean="0">
                <a:latin typeface="Malgun Gothic" pitchFamily="34" charset="-127"/>
                <a:ea typeface="Malgun Gothic" pitchFamily="34" charset="-127"/>
                <a:cs typeface="Calibri" pitchFamily="34" charset="0"/>
              </a:rPr>
              <a:pPr/>
              <a:t>61</a:t>
            </a:fld>
            <a:endParaRPr lang="en-US" dirty="0">
              <a:latin typeface="Malgun Gothic" pitchFamily="34" charset="-127"/>
              <a:ea typeface="Malgun Gothic" pitchFamily="34" charset="-127"/>
              <a:cs typeface="Calibri" pitchFamily="34" charset="0"/>
            </a:endParaRPr>
          </a:p>
        </p:txBody>
      </p:sp>
      <p:sp>
        <p:nvSpPr>
          <p:cNvPr id="59394"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latin typeface="Malgun Gothic" pitchFamily="34" charset="-127"/>
              <a:ea typeface="Malgun Gothic" pitchFamily="34" charset="-127"/>
            </a:endParaRPr>
          </a:p>
        </p:txBody>
      </p:sp>
      <p:sp>
        <p:nvSpPr>
          <p:cNvPr id="59396"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latin typeface="Malgun Gothic" pitchFamily="34" charset="-127"/>
              <a:ea typeface="Malgun Gothic" pitchFamily="34" charset="-127"/>
            </a:endParaRPr>
          </a:p>
        </p:txBody>
      </p:sp>
      <p:sp>
        <p:nvSpPr>
          <p:cNvPr id="15" name="Left Brace 14"/>
          <p:cNvSpPr/>
          <p:nvPr/>
        </p:nvSpPr>
        <p:spPr bwMode="auto">
          <a:xfrm>
            <a:off x="885788" y="1852634"/>
            <a:ext cx="990600" cy="2895600"/>
          </a:xfrm>
          <a:prstGeom prst="leftBrace">
            <a:avLst>
              <a:gd name="adj1" fmla="val 8333"/>
              <a:gd name="adj2" fmla="val 50000"/>
            </a:avLst>
          </a:prstGeom>
          <a:no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algn="ctr" fontAlgn="base">
              <a:spcBef>
                <a:spcPct val="0"/>
              </a:spcBef>
              <a:spcAft>
                <a:spcPct val="0"/>
              </a:spcAft>
            </a:pPr>
            <a:endParaRPr lang="en-US" sz="4000">
              <a:solidFill>
                <a:schemeClr val="tx2"/>
              </a:solidFill>
              <a:latin typeface="Malgun Gothic" pitchFamily="34" charset="-127"/>
              <a:ea typeface="Malgun Gothic" pitchFamily="34" charset="-127"/>
            </a:endParaRPr>
          </a:p>
        </p:txBody>
      </p:sp>
      <p:sp>
        <p:nvSpPr>
          <p:cNvPr id="17" name="Rectangle 3"/>
          <p:cNvSpPr txBox="1">
            <a:spLocks noChangeArrowheads="1"/>
          </p:cNvSpPr>
          <p:nvPr/>
        </p:nvSpPr>
        <p:spPr bwMode="auto">
          <a:xfrm>
            <a:off x="2104988" y="1395434"/>
            <a:ext cx="8105812"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just" fontAlgn="base">
              <a:spcBef>
                <a:spcPct val="50000"/>
              </a:spcBef>
              <a:spcAft>
                <a:spcPct val="0"/>
              </a:spcAft>
              <a:buClr>
                <a:srgbClr val="FFFF00"/>
              </a:buClr>
              <a:buSzPct val="80000"/>
              <a:defRPr/>
            </a:pPr>
            <a:r>
              <a:rPr lang="es-MX" sz="2400" b="1" kern="0" dirty="0">
                <a:latin typeface="Malgun Gothic" pitchFamily="34" charset="-127"/>
                <a:ea typeface="Malgun Gothic" pitchFamily="34" charset="-127"/>
                <a:cs typeface="Calibri" pitchFamily="34" charset="0"/>
              </a:rPr>
              <a:t> Resumen Modelo:</a:t>
            </a:r>
          </a:p>
          <a:p>
            <a:pPr marL="342900" indent="-342900" algn="just" eaLnBrk="0" fontAlgn="base" hangingPunct="0">
              <a:spcBef>
                <a:spcPct val="20000"/>
              </a:spcBef>
              <a:spcAft>
                <a:spcPct val="0"/>
              </a:spcAft>
              <a:buClr>
                <a:srgbClr val="FFFF00"/>
              </a:buClr>
              <a:buSzPct val="80000"/>
              <a:buFont typeface="Wingdings" pitchFamily="2" charset="2"/>
              <a:buChar char="Ø"/>
            </a:pPr>
            <a:endParaRPr lang="es-MX" sz="2000" dirty="0">
              <a:latin typeface="Malgun Gothic" pitchFamily="34" charset="-127"/>
              <a:ea typeface="Malgun Gothic" pitchFamily="34" charset="-127"/>
              <a:cs typeface="Calibri" pitchFamily="34" charset="0"/>
            </a:endParaRPr>
          </a:p>
          <a:p>
            <a:pPr marL="342900" indent="-342900" algn="just" eaLnBrk="0" fontAlgn="base" hangingPunct="0">
              <a:spcBef>
                <a:spcPct val="20000"/>
              </a:spcBef>
              <a:spcAft>
                <a:spcPct val="0"/>
              </a:spcAft>
              <a:buClr>
                <a:srgbClr val="FFFF00"/>
              </a:buClr>
              <a:buSzPct val="80000"/>
            </a:pPr>
            <a:endParaRPr lang="es-MX" sz="2000" dirty="0">
              <a:latin typeface="Malgun Gothic" pitchFamily="34" charset="-127"/>
              <a:ea typeface="Malgun Gothic" pitchFamily="34" charset="-127"/>
              <a:cs typeface="Calibri" pitchFamily="34" charset="0"/>
            </a:endParaRPr>
          </a:p>
          <a:p>
            <a:pPr marL="342900" indent="-342900" algn="just" eaLnBrk="0" fontAlgn="base" hangingPunct="0">
              <a:spcBef>
                <a:spcPct val="20000"/>
              </a:spcBef>
              <a:spcAft>
                <a:spcPct val="0"/>
              </a:spcAft>
              <a:buClr>
                <a:srgbClr val="FFFF00"/>
              </a:buClr>
              <a:buSzPct val="80000"/>
              <a:buFont typeface="Wingdings" pitchFamily="2" charset="2"/>
              <a:buChar char="Ø"/>
            </a:pPr>
            <a:endParaRPr lang="es-MX" sz="2000" dirty="0">
              <a:latin typeface="Malgun Gothic" pitchFamily="34" charset="-127"/>
              <a:ea typeface="Malgun Gothic" pitchFamily="34" charset="-127"/>
              <a:cs typeface="Calibri" pitchFamily="34" charset="0"/>
            </a:endParaRPr>
          </a:p>
          <a:p>
            <a:pPr marL="342900" indent="-342900" algn="just" eaLnBrk="0" fontAlgn="base" hangingPunct="0">
              <a:spcBef>
                <a:spcPct val="20000"/>
              </a:spcBef>
              <a:spcAft>
                <a:spcPct val="0"/>
              </a:spcAft>
              <a:buClr>
                <a:srgbClr val="FFFF00"/>
              </a:buClr>
              <a:buSzPct val="80000"/>
              <a:buFont typeface="Wingdings" pitchFamily="2" charset="2"/>
              <a:buChar char="Ø"/>
            </a:pPr>
            <a:endParaRPr lang="es-ES" sz="200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MX" sz="2400" b="1" kern="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MX" sz="2400" b="1" kern="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MX" sz="2400" b="1" kern="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MX" sz="2400" b="1" kern="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CO" altLang="zh-CN" sz="2400" b="1" kern="0" dirty="0">
              <a:latin typeface="Malgun Gothic" pitchFamily="34" charset="-127"/>
              <a:ea typeface="Malgun Gothic" pitchFamily="34" charset="-127"/>
              <a:cs typeface="Calibri" pitchFamily="34" charset="0"/>
            </a:endParaRPr>
          </a:p>
          <a:p>
            <a:pPr marL="342900" indent="-342900" eaLnBrk="0" fontAlgn="base" hangingPunct="0">
              <a:spcBef>
                <a:spcPct val="20000"/>
              </a:spcBef>
              <a:spcAft>
                <a:spcPct val="0"/>
              </a:spcAft>
              <a:buClr>
                <a:srgbClr val="FFFF00"/>
              </a:buClr>
              <a:buSzPct val="80000"/>
              <a:defRPr/>
            </a:pPr>
            <a:endParaRPr lang="es-ES" sz="2400" kern="0" dirty="0">
              <a:latin typeface="Malgun Gothic" pitchFamily="34" charset="-127"/>
              <a:ea typeface="Malgun Gothic" pitchFamily="34" charset="-127"/>
            </a:endParaRPr>
          </a:p>
          <a:p>
            <a:pPr marL="342900" indent="-342900" algn="just" fontAlgn="base">
              <a:spcBef>
                <a:spcPct val="50000"/>
              </a:spcBef>
              <a:spcAft>
                <a:spcPct val="0"/>
              </a:spcAft>
              <a:buClr>
                <a:srgbClr val="FFFF00"/>
              </a:buClr>
              <a:buSzPct val="80000"/>
              <a:defRPr/>
            </a:pPr>
            <a:endParaRPr lang="es-CO" altLang="zh-CN" sz="2400" b="1" kern="0" dirty="0">
              <a:latin typeface="Malgun Gothic" pitchFamily="34" charset="-127"/>
              <a:ea typeface="Malgun Gothic" pitchFamily="34" charset="-127"/>
              <a:cs typeface="Calibri" pitchFamily="34" charset="0"/>
            </a:endParaRPr>
          </a:p>
        </p:txBody>
      </p:sp>
      <p:graphicFrame>
        <p:nvGraphicFramePr>
          <p:cNvPr id="18" name="Diagram 17"/>
          <p:cNvGraphicFramePr/>
          <p:nvPr>
            <p:extLst/>
          </p:nvPr>
        </p:nvGraphicFramePr>
        <p:xfrm>
          <a:off x="8077200" y="1676400"/>
          <a:ext cx="2019328"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9" name="Diagram 18"/>
          <p:cNvGraphicFramePr/>
          <p:nvPr>
            <p:extLst/>
          </p:nvPr>
        </p:nvGraphicFramePr>
        <p:xfrm>
          <a:off x="4086188" y="2233634"/>
          <a:ext cx="4495800" cy="2895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0" name="Diagram 19"/>
          <p:cNvGraphicFramePr/>
          <p:nvPr>
            <p:extLst/>
          </p:nvPr>
        </p:nvGraphicFramePr>
        <p:xfrm>
          <a:off x="2104988" y="5662634"/>
          <a:ext cx="8077200" cy="5334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1" name="Left Brace 20"/>
          <p:cNvSpPr/>
          <p:nvPr/>
        </p:nvSpPr>
        <p:spPr bwMode="auto">
          <a:xfrm>
            <a:off x="885788" y="1852634"/>
            <a:ext cx="990600" cy="2895600"/>
          </a:xfrm>
          <a:prstGeom prst="leftBrace">
            <a:avLst>
              <a:gd name="adj1" fmla="val 8333"/>
              <a:gd name="adj2" fmla="val 50000"/>
            </a:avLst>
          </a:prstGeom>
          <a:no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algn="ctr" fontAlgn="base">
              <a:spcBef>
                <a:spcPct val="0"/>
              </a:spcBef>
              <a:spcAft>
                <a:spcPct val="0"/>
              </a:spcAft>
            </a:pPr>
            <a:endParaRPr lang="en-US" sz="4000">
              <a:solidFill>
                <a:schemeClr val="tx2"/>
              </a:solidFill>
              <a:latin typeface="Malgun Gothic" pitchFamily="34" charset="-127"/>
              <a:ea typeface="Malgun Gothic" pitchFamily="34" charset="-127"/>
            </a:endParaRPr>
          </a:p>
        </p:txBody>
      </p:sp>
      <p:graphicFrame>
        <p:nvGraphicFramePr>
          <p:cNvPr id="22" name="Diagram 21"/>
          <p:cNvGraphicFramePr/>
          <p:nvPr>
            <p:extLst/>
          </p:nvPr>
        </p:nvGraphicFramePr>
        <p:xfrm>
          <a:off x="809588" y="2057400"/>
          <a:ext cx="5105400" cy="383383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16" name="Picture 26"/>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3"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MODELO DE OPERACIÓN ECONÓMICA</a:t>
            </a:r>
          </a:p>
        </p:txBody>
      </p:sp>
      <p:sp>
        <p:nvSpPr>
          <p:cNvPr id="24"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0731446"/>
      </p:ext>
    </p:extLst>
  </p:cSld>
  <p:clrMapOvr>
    <a:masterClrMapping/>
  </p:clrMapOvr>
  <p:transition spd="slow">
    <p:wipe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DESPACHO ECONÓMICO - MOPERD</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10" name="Slide Number Placeholder 5"/>
          <p:cNvSpPr>
            <a:spLocks noGrp="1"/>
          </p:cNvSpPr>
          <p:nvPr>
            <p:ph type="sldNum" sz="quarter" idx="12"/>
          </p:nvPr>
        </p:nvSpPr>
        <p:spPr>
          <a:noFill/>
        </p:spPr>
        <p:txBody>
          <a:bodyPr/>
          <a:lstStyle/>
          <a:p>
            <a:fld id="{8B009B27-9A01-41B3-8F18-4CE56BC41691}" type="slidenum">
              <a:rPr lang="en-US"/>
              <a:pPr/>
              <a:t>62</a:t>
            </a:fld>
            <a:endParaRPr lang="en-US"/>
          </a:p>
        </p:txBody>
      </p:sp>
      <p:sp>
        <p:nvSpPr>
          <p:cNvPr id="68612" name="Rectangle 3"/>
          <p:cNvSpPr>
            <a:spLocks noGrp="1" noChangeArrowheads="1"/>
          </p:cNvSpPr>
          <p:nvPr>
            <p:ph type="body" idx="1"/>
          </p:nvPr>
        </p:nvSpPr>
        <p:spPr>
          <a:xfrm>
            <a:off x="885825" y="1438275"/>
            <a:ext cx="9615487" cy="4876800"/>
          </a:xfrm>
        </p:spPr>
        <p:txBody>
          <a:bodyPr/>
          <a:lstStyle/>
          <a:p>
            <a:pPr marL="0" indent="0" algn="just">
              <a:lnSpc>
                <a:spcPct val="105000"/>
              </a:lnSpc>
              <a:spcAft>
                <a:spcPct val="5000"/>
              </a:spcAft>
              <a:buNone/>
            </a:pPr>
            <a:r>
              <a:rPr lang="es-DO" sz="2400" dirty="0">
                <a:cs typeface="Times New Roman" pitchFamily="18" charset="0"/>
              </a:rPr>
              <a:t>El despacho económico se realiza tratando de aplanar la curva de duración. El despacho de las centrales (o colocación de las centrales en la curva de duración), existentes en ese mes, se realiza en el siguiente orden:</a:t>
            </a:r>
          </a:p>
          <a:p>
            <a:pPr marL="0" indent="0" algn="just">
              <a:lnSpc>
                <a:spcPct val="105000"/>
              </a:lnSpc>
              <a:spcAft>
                <a:spcPct val="5000"/>
              </a:spcAft>
              <a:buNone/>
            </a:pPr>
            <a:endParaRPr lang="es-DO" sz="2400" dirty="0">
              <a:cs typeface="Times New Roman" pitchFamily="18" charset="0"/>
            </a:endParaRPr>
          </a:p>
          <a:p>
            <a:pPr marL="0" indent="0" algn="just">
              <a:lnSpc>
                <a:spcPct val="105000"/>
              </a:lnSpc>
              <a:spcAft>
                <a:spcPct val="5000"/>
              </a:spcAft>
              <a:buNone/>
            </a:pPr>
            <a:r>
              <a:rPr lang="es-DO" sz="2400" dirty="0">
                <a:solidFill>
                  <a:srgbClr val="002060"/>
                </a:solidFill>
              </a:rPr>
              <a:t>a) Centrales Hidroe</a:t>
            </a:r>
            <a:r>
              <a:rPr lang="es-DO" sz="2400" dirty="0">
                <a:solidFill>
                  <a:srgbClr val="002060"/>
                </a:solidFill>
                <a:cs typeface="Times New Roman" pitchFamily="18" charset="0"/>
              </a:rPr>
              <a:t>léct</a:t>
            </a:r>
            <a:r>
              <a:rPr lang="es-DO" sz="2400" dirty="0">
                <a:solidFill>
                  <a:srgbClr val="002060"/>
                </a:solidFill>
              </a:rPr>
              <a:t>ricas</a:t>
            </a:r>
          </a:p>
          <a:p>
            <a:pPr marL="0" indent="0" algn="just">
              <a:lnSpc>
                <a:spcPct val="105000"/>
              </a:lnSpc>
              <a:spcAft>
                <a:spcPct val="5000"/>
              </a:spcAft>
              <a:buNone/>
            </a:pPr>
            <a:r>
              <a:rPr lang="es-DO" sz="2400" dirty="0">
                <a:solidFill>
                  <a:srgbClr val="002060"/>
                </a:solidFill>
              </a:rPr>
              <a:t>b) Unidades T</a:t>
            </a:r>
            <a:r>
              <a:rPr lang="es-DO" sz="2400" dirty="0">
                <a:solidFill>
                  <a:srgbClr val="002060"/>
                </a:solidFill>
                <a:cs typeface="Times New Roman" pitchFamily="18" charset="0"/>
              </a:rPr>
              <a:t>érm</a:t>
            </a:r>
            <a:r>
              <a:rPr lang="es-DO" sz="2400" dirty="0">
                <a:solidFill>
                  <a:srgbClr val="002060"/>
                </a:solidFill>
              </a:rPr>
              <a:t>icas forzada</a:t>
            </a:r>
          </a:p>
          <a:p>
            <a:pPr marL="0" indent="0" algn="just">
              <a:lnSpc>
                <a:spcPct val="105000"/>
              </a:lnSpc>
              <a:spcAft>
                <a:spcPct val="5000"/>
              </a:spcAft>
              <a:buNone/>
            </a:pPr>
            <a:r>
              <a:rPr lang="es-DO" sz="2400" dirty="0">
                <a:solidFill>
                  <a:srgbClr val="002060"/>
                </a:solidFill>
              </a:rPr>
              <a:t>c) Unidades T</a:t>
            </a:r>
            <a:r>
              <a:rPr lang="es-DO" sz="2400" dirty="0">
                <a:solidFill>
                  <a:srgbClr val="002060"/>
                </a:solidFill>
                <a:cs typeface="Times New Roman" pitchFamily="18" charset="0"/>
              </a:rPr>
              <a:t>érm</a:t>
            </a:r>
            <a:r>
              <a:rPr lang="es-DO" sz="2400" dirty="0">
                <a:solidFill>
                  <a:srgbClr val="002060"/>
                </a:solidFill>
              </a:rPr>
              <a:t>icas con factor de planta m</a:t>
            </a:r>
            <a:r>
              <a:rPr lang="es-DO" sz="2400" dirty="0">
                <a:solidFill>
                  <a:srgbClr val="002060"/>
                </a:solidFill>
                <a:cs typeface="Times New Roman" pitchFamily="18" charset="0"/>
              </a:rPr>
              <a:t>íni</a:t>
            </a:r>
            <a:r>
              <a:rPr lang="es-DO" sz="2400" dirty="0">
                <a:solidFill>
                  <a:srgbClr val="002060"/>
                </a:solidFill>
              </a:rPr>
              <a:t>mo mensual</a:t>
            </a:r>
          </a:p>
          <a:p>
            <a:pPr marL="0" indent="0" algn="just">
              <a:lnSpc>
                <a:spcPct val="105000"/>
              </a:lnSpc>
              <a:spcAft>
                <a:spcPct val="5000"/>
              </a:spcAft>
              <a:buNone/>
            </a:pPr>
            <a:r>
              <a:rPr lang="es-DO" sz="2400" dirty="0">
                <a:solidFill>
                  <a:srgbClr val="002060"/>
                </a:solidFill>
              </a:rPr>
              <a:t>e) Unidades térmicas sin restricción </a:t>
            </a:r>
          </a:p>
          <a:p>
            <a:pPr marL="0" indent="0" algn="just">
              <a:lnSpc>
                <a:spcPct val="105000"/>
              </a:lnSpc>
              <a:spcAft>
                <a:spcPct val="5000"/>
              </a:spcAft>
              <a:buNone/>
            </a:pPr>
            <a:r>
              <a:rPr lang="es-DO" sz="2400" dirty="0">
                <a:solidFill>
                  <a:srgbClr val="002060"/>
                </a:solidFill>
              </a:rPr>
              <a:t>f) Déficit o falla</a:t>
            </a:r>
          </a:p>
        </p:txBody>
      </p:sp>
    </p:spTree>
    <p:extLst>
      <p:ext uri="{BB962C8B-B14F-4D97-AF65-F5344CB8AC3E}">
        <p14:creationId xmlns:p14="http://schemas.microsoft.com/office/powerpoint/2010/main" val="226882368"/>
      </p:ext>
    </p:extLst>
  </p:cSld>
  <p:clrMapOvr>
    <a:masterClrMapping/>
  </p:clrMapOvr>
  <p:transition spd="slow">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1117390" y="1214438"/>
            <a:ext cx="9268156" cy="5072062"/>
          </a:xfrm>
          <a:prstGeom prst="rect">
            <a:avLst/>
          </a:prstGeom>
        </p:spPr>
      </p:pic>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SALIDA: COSTOS MARGINALES PROMEDIOS ESPERADOS 2018-2021</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02154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SALIDA: COSTOS MARGINALES PROMEDIOS ESPERADOS 2018-2021</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a:stretch>
            <a:fillRect/>
          </a:stretch>
        </p:blipFill>
        <p:spPr>
          <a:xfrm>
            <a:off x="506627" y="1134346"/>
            <a:ext cx="4870820" cy="2754561"/>
          </a:xfrm>
          <a:prstGeom prst="rect">
            <a:avLst/>
          </a:prstGeom>
        </p:spPr>
      </p:pic>
      <p:pic>
        <p:nvPicPr>
          <p:cNvPr id="10" name="Imagen 9"/>
          <p:cNvPicPr>
            <a:picLocks noChangeAspect="1"/>
          </p:cNvPicPr>
          <p:nvPr/>
        </p:nvPicPr>
        <p:blipFill>
          <a:blip r:embed="rId4"/>
          <a:stretch>
            <a:fillRect/>
          </a:stretch>
        </p:blipFill>
        <p:spPr>
          <a:xfrm>
            <a:off x="5785969" y="1134346"/>
            <a:ext cx="4682015" cy="2754561"/>
          </a:xfrm>
          <a:prstGeom prst="rect">
            <a:avLst/>
          </a:prstGeom>
        </p:spPr>
      </p:pic>
      <p:pic>
        <p:nvPicPr>
          <p:cNvPr id="11" name="Imagen 10"/>
          <p:cNvPicPr>
            <a:picLocks noChangeAspect="1"/>
          </p:cNvPicPr>
          <p:nvPr/>
        </p:nvPicPr>
        <p:blipFill>
          <a:blip r:embed="rId5"/>
          <a:stretch>
            <a:fillRect/>
          </a:stretch>
        </p:blipFill>
        <p:spPr>
          <a:xfrm>
            <a:off x="506627" y="3888907"/>
            <a:ext cx="4870820" cy="2864287"/>
          </a:xfrm>
          <a:prstGeom prst="rect">
            <a:avLst/>
          </a:prstGeom>
        </p:spPr>
      </p:pic>
      <p:pic>
        <p:nvPicPr>
          <p:cNvPr id="12" name="Imagen 11"/>
          <p:cNvPicPr>
            <a:picLocks noChangeAspect="1"/>
          </p:cNvPicPr>
          <p:nvPr/>
        </p:nvPicPr>
        <p:blipFill>
          <a:blip r:embed="rId6"/>
          <a:stretch>
            <a:fillRect/>
          </a:stretch>
        </p:blipFill>
        <p:spPr>
          <a:xfrm>
            <a:off x="5785969" y="3888907"/>
            <a:ext cx="4682015" cy="2761946"/>
          </a:xfrm>
          <a:prstGeom prst="rect">
            <a:avLst/>
          </a:prstGeom>
        </p:spPr>
      </p:pic>
    </p:spTree>
    <p:extLst>
      <p:ext uri="{BB962C8B-B14F-4D97-AF65-F5344CB8AC3E}">
        <p14:creationId xmlns:p14="http://schemas.microsoft.com/office/powerpoint/2010/main" val="9675641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34788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200" b="1" dirty="0">
                <a:solidFill>
                  <a:srgbClr val="1C4584"/>
                </a:solidFill>
              </a:rPr>
              <a:t>SALIDA: GENERACIÓN DE ENERGÍA POR TIPO DE COMBUSTIBLE 2018 - 2020</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a:stretch>
            <a:fillRect/>
          </a:stretch>
        </p:blipFill>
        <p:spPr>
          <a:xfrm>
            <a:off x="499595" y="1376467"/>
            <a:ext cx="5009504" cy="2696769"/>
          </a:xfrm>
          <a:prstGeom prst="rect">
            <a:avLst/>
          </a:prstGeom>
          <a:ln>
            <a:solidFill>
              <a:schemeClr val="accent1"/>
            </a:solidFill>
          </a:ln>
        </p:spPr>
      </p:pic>
      <p:pic>
        <p:nvPicPr>
          <p:cNvPr id="3" name="Imagen 2"/>
          <p:cNvPicPr>
            <a:picLocks noChangeAspect="1"/>
          </p:cNvPicPr>
          <p:nvPr/>
        </p:nvPicPr>
        <p:blipFill>
          <a:blip r:embed="rId4"/>
          <a:stretch>
            <a:fillRect/>
          </a:stretch>
        </p:blipFill>
        <p:spPr>
          <a:xfrm>
            <a:off x="6006905" y="1371569"/>
            <a:ext cx="5104100" cy="2701667"/>
          </a:xfrm>
          <a:prstGeom prst="rect">
            <a:avLst/>
          </a:prstGeom>
          <a:ln>
            <a:solidFill>
              <a:schemeClr val="accent1"/>
            </a:solidFill>
          </a:ln>
        </p:spPr>
      </p:pic>
      <p:pic>
        <p:nvPicPr>
          <p:cNvPr id="9" name="Imagen 8"/>
          <p:cNvPicPr>
            <a:picLocks noChangeAspect="1"/>
          </p:cNvPicPr>
          <p:nvPr/>
        </p:nvPicPr>
        <p:blipFill>
          <a:blip r:embed="rId5"/>
          <a:stretch>
            <a:fillRect/>
          </a:stretch>
        </p:blipFill>
        <p:spPr>
          <a:xfrm>
            <a:off x="520915" y="4195245"/>
            <a:ext cx="4988184" cy="2551919"/>
          </a:xfrm>
          <a:prstGeom prst="rect">
            <a:avLst/>
          </a:prstGeom>
        </p:spPr>
      </p:pic>
      <p:pic>
        <p:nvPicPr>
          <p:cNvPr id="10" name="Imagen 9"/>
          <p:cNvPicPr>
            <a:picLocks noChangeAspect="1"/>
          </p:cNvPicPr>
          <p:nvPr/>
        </p:nvPicPr>
        <p:blipFill>
          <a:blip r:embed="rId6"/>
          <a:stretch>
            <a:fillRect/>
          </a:stretch>
        </p:blipFill>
        <p:spPr>
          <a:xfrm>
            <a:off x="6006905" y="4195246"/>
            <a:ext cx="5104100" cy="2593482"/>
          </a:xfrm>
          <a:prstGeom prst="rect">
            <a:avLst/>
          </a:prstGeom>
        </p:spPr>
      </p:pic>
    </p:spTree>
    <p:extLst>
      <p:ext uri="{BB962C8B-B14F-4D97-AF65-F5344CB8AC3E}">
        <p14:creationId xmlns:p14="http://schemas.microsoft.com/office/powerpoint/2010/main" val="9691124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347885"/>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200" b="1" dirty="0">
                <a:solidFill>
                  <a:srgbClr val="1C4584"/>
                </a:solidFill>
              </a:rPr>
              <a:t>SALIDA: PROGRAMA DE MEDIANO PLAZO</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p:cNvPicPr>
            <a:picLocks noChangeAspect="1"/>
          </p:cNvPicPr>
          <p:nvPr/>
        </p:nvPicPr>
        <p:blipFill>
          <a:blip r:embed="rId3"/>
          <a:stretch>
            <a:fillRect/>
          </a:stretch>
        </p:blipFill>
        <p:spPr>
          <a:xfrm>
            <a:off x="2064327" y="1148314"/>
            <a:ext cx="7407817" cy="5717583"/>
          </a:xfrm>
          <a:prstGeom prst="rect">
            <a:avLst/>
          </a:prstGeom>
        </p:spPr>
      </p:pic>
    </p:spTree>
    <p:extLst>
      <p:ext uri="{BB962C8B-B14F-4D97-AF65-F5344CB8AC3E}">
        <p14:creationId xmlns:p14="http://schemas.microsoft.com/office/powerpoint/2010/main" val="32051454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5"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6" name="Rectangle 2"/>
          <p:cNvSpPr>
            <a:spLocks noGrp="1" noChangeArrowheads="1"/>
          </p:cNvSpPr>
          <p:nvPr>
            <p:ph type="title"/>
          </p:nvPr>
        </p:nvSpPr>
        <p:spPr>
          <a:xfrm>
            <a:off x="3086100" y="3124200"/>
            <a:ext cx="7772400" cy="762000"/>
          </a:xfrm>
        </p:spPr>
        <p:txBody>
          <a:bodyPr>
            <a:normAutofit fontScale="90000"/>
          </a:bodyPr>
          <a:lstStyle/>
          <a:p>
            <a:pPr eaLnBrk="1" hangingPunct="1"/>
            <a:r>
              <a:rPr lang="en-US" b="1" dirty="0">
                <a:solidFill>
                  <a:srgbClr val="002060"/>
                </a:solidFill>
              </a:rPr>
              <a:t>EJEMPLO DE APLICACIÓN </a:t>
            </a:r>
            <a:br>
              <a:rPr lang="en-US" b="1" dirty="0">
                <a:solidFill>
                  <a:srgbClr val="002060"/>
                </a:solidFill>
              </a:rPr>
            </a:br>
            <a:endParaRPr lang="en-US" b="1" dirty="0">
              <a:solidFill>
                <a:srgbClr val="002060"/>
              </a:solidFill>
            </a:endParaRPr>
          </a:p>
        </p:txBody>
      </p:sp>
    </p:spTree>
    <p:extLst>
      <p:ext uri="{BB962C8B-B14F-4D97-AF65-F5344CB8AC3E}">
        <p14:creationId xmlns:p14="http://schemas.microsoft.com/office/powerpoint/2010/main" val="15901527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EJEMPLO DE APLICACIÓN</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51" name="Rectangle 3"/>
          <p:cNvSpPr>
            <a:spLocks noGrp="1" noChangeArrowheads="1"/>
          </p:cNvSpPr>
          <p:nvPr>
            <p:ph type="body" idx="1"/>
          </p:nvPr>
        </p:nvSpPr>
        <p:spPr>
          <a:xfrm>
            <a:off x="787518" y="1366941"/>
            <a:ext cx="10256719" cy="5135563"/>
          </a:xfrm>
        </p:spPr>
        <p:txBody>
          <a:bodyPr/>
          <a:lstStyle/>
          <a:p>
            <a:pPr marL="0" indent="0" algn="just">
              <a:buNone/>
              <a:tabLst>
                <a:tab pos="576263" algn="l"/>
              </a:tabLst>
            </a:pPr>
            <a:r>
              <a:rPr lang="es-DO" sz="2400" dirty="0"/>
              <a:t>Un sistema con una demanda de energía diaria (24 </a:t>
            </a:r>
            <a:r>
              <a:rPr lang="es-DO" sz="2400" dirty="0" err="1"/>
              <a:t>hrs</a:t>
            </a:r>
            <a:r>
              <a:rPr lang="es-DO" sz="2400" dirty="0"/>
              <a:t>) de 36 </a:t>
            </a:r>
            <a:r>
              <a:rPr lang="es-DO" sz="2400" dirty="0" err="1"/>
              <a:t>Gwh</a:t>
            </a:r>
            <a:r>
              <a:rPr lang="es-DO" sz="2400" dirty="0"/>
              <a:t>, cuenta con  las siguientes centrales generadoras:</a:t>
            </a:r>
          </a:p>
          <a:p>
            <a:pPr marL="609600" indent="-609600" algn="just">
              <a:buNone/>
              <a:tabLst>
                <a:tab pos="576263" algn="l"/>
              </a:tabLst>
            </a:pPr>
            <a:endParaRPr lang="es-DO" sz="2400" dirty="0"/>
          </a:p>
          <a:p>
            <a:pPr marL="0" indent="0" algn="just">
              <a:buNone/>
              <a:tabLst>
                <a:tab pos="576263" algn="l"/>
              </a:tabLst>
            </a:pPr>
            <a:r>
              <a:rPr lang="es-DO" sz="2400" dirty="0"/>
              <a:t>A) Hidroeléctrica(H): 300 MW , Energía disponible: 3.7 </a:t>
            </a:r>
            <a:r>
              <a:rPr lang="es-DO" sz="2400" dirty="0" err="1"/>
              <a:t>GWh</a:t>
            </a:r>
            <a:r>
              <a:rPr lang="es-DO" sz="2400" dirty="0"/>
              <a:t>.</a:t>
            </a:r>
          </a:p>
          <a:p>
            <a:pPr marL="609600" indent="-609600" algn="just">
              <a:buNone/>
              <a:tabLst>
                <a:tab pos="576263" algn="l"/>
              </a:tabLst>
            </a:pPr>
            <a:r>
              <a:rPr lang="es-DO" sz="2400" dirty="0"/>
              <a:t>B) Térmica Carbón(C): 300 MW, CVD= 1400 RD$/MWh</a:t>
            </a:r>
          </a:p>
          <a:p>
            <a:pPr marL="609600" indent="-609600" algn="just">
              <a:buNone/>
              <a:tabLst>
                <a:tab pos="576263" algn="l"/>
              </a:tabLst>
            </a:pPr>
            <a:r>
              <a:rPr lang="es-DO" sz="2400" dirty="0"/>
              <a:t>C) Térmicas Baratas (TB) (</a:t>
            </a:r>
            <a:r>
              <a:rPr lang="es-DO" sz="2400" dirty="0" err="1"/>
              <a:t>CCgas+MD</a:t>
            </a:r>
            <a:r>
              <a:rPr lang="es-DO" sz="2400" dirty="0"/>
              <a:t>): 1000 MW,CVD= 3900 RD$/MWh</a:t>
            </a:r>
          </a:p>
          <a:p>
            <a:pPr marL="609600" indent="-609600" algn="just">
              <a:buNone/>
              <a:tabLst>
                <a:tab pos="576263" algn="l"/>
              </a:tabLst>
            </a:pPr>
            <a:r>
              <a:rPr lang="es-DO" sz="2400" dirty="0"/>
              <a:t>D) Térmica Cara (TC): 500 MW, CVD= 6600 RD$/MWh</a:t>
            </a:r>
          </a:p>
          <a:p>
            <a:pPr marL="609600" indent="-609600" algn="just">
              <a:buNone/>
              <a:tabLst>
                <a:tab pos="576263" algn="l"/>
              </a:tabLst>
            </a:pPr>
            <a:endParaRPr lang="es-DO" sz="2400" dirty="0"/>
          </a:p>
        </p:txBody>
      </p:sp>
    </p:spTree>
    <p:extLst>
      <p:ext uri="{BB962C8B-B14F-4D97-AF65-F5344CB8AC3E}">
        <p14:creationId xmlns:p14="http://schemas.microsoft.com/office/powerpoint/2010/main" val="33027747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p:cNvSpPr>
            <a:spLocks noGrp="1" noChangeArrowheads="1"/>
          </p:cNvSpPr>
          <p:nvPr>
            <p:ph type="body" idx="1"/>
          </p:nvPr>
        </p:nvSpPr>
        <p:spPr>
          <a:xfrm>
            <a:off x="871538" y="1828799"/>
            <a:ext cx="10215562" cy="4807527"/>
          </a:xfrm>
        </p:spPr>
        <p:txBody>
          <a:bodyPr>
            <a:normAutofit/>
          </a:bodyPr>
          <a:lstStyle/>
          <a:p>
            <a:pPr algn="just" eaLnBrk="1" hangingPunct="1">
              <a:buFont typeface="Wingdings" panose="05000000000000000000" pitchFamily="2" charset="2"/>
              <a:buChar char="ü"/>
            </a:pPr>
            <a:r>
              <a:rPr lang="en-US" sz="2400" dirty="0"/>
              <a:t>La demanda será representada con una curva monótona de </a:t>
            </a:r>
            <a:r>
              <a:rPr lang="en-US" sz="2400" dirty="0" err="1"/>
              <a:t>tres</a:t>
            </a:r>
            <a:r>
              <a:rPr lang="en-US" sz="2400" dirty="0"/>
              <a:t> </a:t>
            </a:r>
            <a:r>
              <a:rPr lang="en-US" sz="2400" dirty="0" err="1"/>
              <a:t>bloques</a:t>
            </a:r>
            <a:r>
              <a:rPr lang="en-US" sz="2400" dirty="0"/>
              <a:t>:</a:t>
            </a:r>
          </a:p>
          <a:p>
            <a:pPr algn="just">
              <a:buFont typeface="Wingdings" panose="05000000000000000000" pitchFamily="2" charset="2"/>
              <a:buChar char="ü"/>
            </a:pPr>
            <a:endParaRPr lang="en-US" sz="2400" dirty="0"/>
          </a:p>
          <a:p>
            <a:pPr algn="just">
              <a:buFont typeface="Wingdings" panose="05000000000000000000" pitchFamily="2" charset="2"/>
              <a:buChar char="ü"/>
            </a:pPr>
            <a:endParaRPr lang="en-US" sz="2400" dirty="0"/>
          </a:p>
          <a:p>
            <a:pPr algn="just">
              <a:buFont typeface="Wingdings" panose="05000000000000000000" pitchFamily="2" charset="2"/>
              <a:buChar char="ü"/>
            </a:pPr>
            <a:endParaRPr lang="en-US" sz="2400" dirty="0"/>
          </a:p>
          <a:p>
            <a:pPr algn="just">
              <a:buFont typeface="Wingdings" panose="05000000000000000000" pitchFamily="2" charset="2"/>
              <a:buChar char="ü"/>
            </a:pPr>
            <a:endParaRPr lang="en-US" sz="2400" dirty="0"/>
          </a:p>
          <a:p>
            <a:pPr algn="just">
              <a:buFont typeface="Wingdings" panose="05000000000000000000" pitchFamily="2" charset="2"/>
              <a:buChar char="ü"/>
            </a:pPr>
            <a:endParaRPr lang="en-US" sz="2400" dirty="0"/>
          </a:p>
          <a:p>
            <a:pPr algn="just">
              <a:buFont typeface="Wingdings" panose="05000000000000000000" pitchFamily="2" charset="2"/>
              <a:buChar char="ü"/>
            </a:pPr>
            <a:endParaRPr lang="en-US" sz="2400" dirty="0"/>
          </a:p>
          <a:p>
            <a:pPr algn="just" eaLnBrk="1" hangingPunct="1">
              <a:buFont typeface="Wingdings" panose="05000000000000000000" pitchFamily="2" charset="2"/>
              <a:buChar char="ü"/>
            </a:pPr>
            <a:r>
              <a:rPr lang="en-US" sz="2400" dirty="0"/>
              <a:t>Determine la Energía Generada, los costos marginales y las horas de utilización de las centrales.</a:t>
            </a:r>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EJEMPLO DE APLICACIÓN</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a 2"/>
          <p:cNvGraphicFramePr>
            <a:graphicFrameLocks noGrp="1"/>
          </p:cNvGraphicFramePr>
          <p:nvPr>
            <p:extLst>
              <p:ext uri="{D42A27DB-BD31-4B8C-83A1-F6EECF244321}">
                <p14:modId xmlns:p14="http://schemas.microsoft.com/office/powerpoint/2010/main" val="1346436878"/>
              </p:ext>
            </p:extLst>
          </p:nvPr>
        </p:nvGraphicFramePr>
        <p:xfrm>
          <a:off x="2632364" y="2623895"/>
          <a:ext cx="6709267" cy="2211344"/>
        </p:xfrm>
        <a:graphic>
          <a:graphicData uri="http://schemas.openxmlformats.org/drawingml/2006/table">
            <a:tbl>
              <a:tblPr firstRow="1" bandRow="1">
                <a:tableStyleId>{5C22544A-7EE6-4342-B048-85BDC9FD1C3A}</a:tableStyleId>
              </a:tblPr>
              <a:tblGrid>
                <a:gridCol w="1421065">
                  <a:extLst>
                    <a:ext uri="{9D8B030D-6E8A-4147-A177-3AD203B41FA5}">
                      <a16:colId xmlns:a16="http://schemas.microsoft.com/office/drawing/2014/main" val="2114795267"/>
                    </a:ext>
                  </a:extLst>
                </a:gridCol>
                <a:gridCol w="2225357">
                  <a:extLst>
                    <a:ext uri="{9D8B030D-6E8A-4147-A177-3AD203B41FA5}">
                      <a16:colId xmlns:a16="http://schemas.microsoft.com/office/drawing/2014/main" val="742416596"/>
                    </a:ext>
                  </a:extLst>
                </a:gridCol>
                <a:gridCol w="3062845">
                  <a:extLst>
                    <a:ext uri="{9D8B030D-6E8A-4147-A177-3AD203B41FA5}">
                      <a16:colId xmlns:a16="http://schemas.microsoft.com/office/drawing/2014/main" val="3706242447"/>
                    </a:ext>
                  </a:extLst>
                </a:gridCol>
              </a:tblGrid>
              <a:tr h="552836">
                <a:tc>
                  <a:txBody>
                    <a:bodyPr/>
                    <a:lstStyle/>
                    <a:p>
                      <a:pPr algn="ctr"/>
                      <a:r>
                        <a:rPr lang="es-DO" sz="2000" dirty="0"/>
                        <a:t>DEMANDA</a:t>
                      </a:r>
                    </a:p>
                  </a:txBody>
                  <a:tcPr/>
                </a:tc>
                <a:tc>
                  <a:txBody>
                    <a:bodyPr/>
                    <a:lstStyle/>
                    <a:p>
                      <a:pPr algn="ctr"/>
                      <a:r>
                        <a:rPr lang="es-DO" sz="2000" dirty="0"/>
                        <a:t>DURACIÓN (HRS)</a:t>
                      </a:r>
                    </a:p>
                  </a:txBody>
                  <a:tcPr/>
                </a:tc>
                <a:tc>
                  <a:txBody>
                    <a:bodyPr/>
                    <a:lstStyle/>
                    <a:p>
                      <a:pPr algn="ctr"/>
                      <a:r>
                        <a:rPr lang="es-DO" sz="2000" dirty="0"/>
                        <a:t>POTENCIA (MW)</a:t>
                      </a:r>
                    </a:p>
                  </a:txBody>
                  <a:tcPr/>
                </a:tc>
                <a:extLst>
                  <a:ext uri="{0D108BD9-81ED-4DB2-BD59-A6C34878D82A}">
                    <a16:rowId xmlns:a16="http://schemas.microsoft.com/office/drawing/2014/main" val="1758979422"/>
                  </a:ext>
                </a:extLst>
              </a:tr>
              <a:tr h="552836">
                <a:tc>
                  <a:txBody>
                    <a:bodyPr/>
                    <a:lstStyle/>
                    <a:p>
                      <a:pPr algn="l"/>
                      <a:r>
                        <a:rPr lang="es-DO" sz="2000" b="1" dirty="0"/>
                        <a:t>MÁXIMA</a:t>
                      </a:r>
                    </a:p>
                  </a:txBody>
                  <a:tcPr/>
                </a:tc>
                <a:tc>
                  <a:txBody>
                    <a:bodyPr/>
                    <a:lstStyle/>
                    <a:p>
                      <a:pPr algn="ctr"/>
                      <a:r>
                        <a:rPr lang="es-DO" sz="2000" b="1" dirty="0"/>
                        <a:t>4</a:t>
                      </a:r>
                    </a:p>
                  </a:txBody>
                  <a:tcPr/>
                </a:tc>
                <a:tc>
                  <a:txBody>
                    <a:bodyPr/>
                    <a:lstStyle/>
                    <a:p>
                      <a:pPr algn="ctr"/>
                      <a:r>
                        <a:rPr lang="es-DO" sz="2000" b="1" dirty="0"/>
                        <a:t>1,800</a:t>
                      </a:r>
                    </a:p>
                  </a:txBody>
                  <a:tcPr/>
                </a:tc>
                <a:extLst>
                  <a:ext uri="{0D108BD9-81ED-4DB2-BD59-A6C34878D82A}">
                    <a16:rowId xmlns:a16="http://schemas.microsoft.com/office/drawing/2014/main" val="3140349669"/>
                  </a:ext>
                </a:extLst>
              </a:tr>
              <a:tr h="552836">
                <a:tc>
                  <a:txBody>
                    <a:bodyPr/>
                    <a:lstStyle/>
                    <a:p>
                      <a:pPr algn="l"/>
                      <a:r>
                        <a:rPr lang="es-DO" sz="2000" b="1" dirty="0"/>
                        <a:t>MEDIA</a:t>
                      </a:r>
                    </a:p>
                  </a:txBody>
                  <a:tcPr/>
                </a:tc>
                <a:tc>
                  <a:txBody>
                    <a:bodyPr/>
                    <a:lstStyle/>
                    <a:p>
                      <a:pPr algn="ctr"/>
                      <a:r>
                        <a:rPr lang="es-DO" sz="2000" b="1" dirty="0"/>
                        <a:t>14</a:t>
                      </a:r>
                    </a:p>
                  </a:txBody>
                  <a:tcPr/>
                </a:tc>
                <a:tc>
                  <a:txBody>
                    <a:bodyPr/>
                    <a:lstStyle/>
                    <a:p>
                      <a:pPr algn="ctr"/>
                      <a:r>
                        <a:rPr lang="es-DO" sz="2000" b="1" dirty="0"/>
                        <a:t>1,500</a:t>
                      </a:r>
                    </a:p>
                  </a:txBody>
                  <a:tcPr/>
                </a:tc>
                <a:extLst>
                  <a:ext uri="{0D108BD9-81ED-4DB2-BD59-A6C34878D82A}">
                    <a16:rowId xmlns:a16="http://schemas.microsoft.com/office/drawing/2014/main" val="2032802409"/>
                  </a:ext>
                </a:extLst>
              </a:tr>
              <a:tr h="552836">
                <a:tc>
                  <a:txBody>
                    <a:bodyPr/>
                    <a:lstStyle/>
                    <a:p>
                      <a:pPr algn="l"/>
                      <a:r>
                        <a:rPr lang="es-DO" sz="2000" b="1" dirty="0"/>
                        <a:t>MÍNIMA</a:t>
                      </a:r>
                    </a:p>
                  </a:txBody>
                  <a:tcPr/>
                </a:tc>
                <a:tc>
                  <a:txBody>
                    <a:bodyPr/>
                    <a:lstStyle/>
                    <a:p>
                      <a:pPr algn="ctr"/>
                      <a:r>
                        <a:rPr lang="es-DO" sz="2000" b="1" dirty="0"/>
                        <a:t>6</a:t>
                      </a:r>
                    </a:p>
                  </a:txBody>
                  <a:tcPr/>
                </a:tc>
                <a:tc>
                  <a:txBody>
                    <a:bodyPr/>
                    <a:lstStyle/>
                    <a:p>
                      <a:pPr algn="ctr"/>
                      <a:r>
                        <a:rPr lang="es-DO" sz="2000" b="1" dirty="0"/>
                        <a:t>1,300</a:t>
                      </a:r>
                    </a:p>
                  </a:txBody>
                  <a:tcPr/>
                </a:tc>
                <a:extLst>
                  <a:ext uri="{0D108BD9-81ED-4DB2-BD59-A6C34878D82A}">
                    <a16:rowId xmlns:a16="http://schemas.microsoft.com/office/drawing/2014/main" val="4202674784"/>
                  </a:ext>
                </a:extLst>
              </a:tr>
            </a:tbl>
          </a:graphicData>
        </a:graphic>
      </p:graphicFrame>
    </p:spTree>
    <p:extLst>
      <p:ext uri="{BB962C8B-B14F-4D97-AF65-F5344CB8AC3E}">
        <p14:creationId xmlns:p14="http://schemas.microsoft.com/office/powerpoint/2010/main" val="27677096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EJEMPLO DE APLICACIÓN – </a:t>
            </a:r>
            <a:r>
              <a:rPr lang="en-US" sz="2400" b="1" dirty="0" err="1">
                <a:solidFill>
                  <a:srgbClr val="1C4584"/>
                </a:solidFill>
              </a:rPr>
              <a:t>Demanda</a:t>
            </a:r>
            <a:r>
              <a:rPr lang="en-US" sz="2400" b="1" dirty="0">
                <a:solidFill>
                  <a:srgbClr val="1C4584"/>
                </a:solidFill>
              </a:rPr>
              <a:t> </a:t>
            </a:r>
            <a:r>
              <a:rPr lang="en-US" sz="2400" b="1" dirty="0" err="1">
                <a:solidFill>
                  <a:srgbClr val="1C4584"/>
                </a:solidFill>
              </a:rPr>
              <a:t>Cronológica</a:t>
            </a:r>
            <a:endParaRPr lang="en-US" sz="2400" b="1" dirty="0">
              <a:solidFill>
                <a:srgbClr val="1C4584"/>
              </a:solidFill>
            </a:endParaRP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899" name="Picture 3"/>
          <p:cNvPicPr>
            <a:picLocks noGrp="1" noChangeAspect="1" noChangeArrowheads="1"/>
          </p:cNvPicPr>
          <p:nvPr>
            <p:ph type="body" idx="1"/>
          </p:nvPr>
        </p:nvPicPr>
        <p:blipFill>
          <a:blip r:embed="rId3" cstate="print"/>
          <a:srcRect l="6140" r="877" b="5405"/>
          <a:stretch>
            <a:fillRect/>
          </a:stretch>
        </p:blipFill>
        <p:spPr>
          <a:xfrm>
            <a:off x="2362200" y="1295400"/>
            <a:ext cx="7578634" cy="4495800"/>
          </a:xfrm>
          <a:noFill/>
        </p:spPr>
      </p:pic>
    </p:spTree>
    <p:extLst>
      <p:ext uri="{BB962C8B-B14F-4D97-AF65-F5344CB8AC3E}">
        <p14:creationId xmlns:p14="http://schemas.microsoft.com/office/powerpoint/2010/main" val="21968231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3" name="Picture 3"/>
          <p:cNvPicPr>
            <a:picLocks noGrp="1" noChangeAspect="1" noChangeArrowheads="1"/>
          </p:cNvPicPr>
          <p:nvPr>
            <p:ph type="body" idx="1"/>
          </p:nvPr>
        </p:nvPicPr>
        <p:blipFill>
          <a:blip r:embed="rId2" cstate="print"/>
          <a:srcRect l="2777" b="3226"/>
          <a:stretch>
            <a:fillRect/>
          </a:stretch>
        </p:blipFill>
        <p:spPr>
          <a:xfrm>
            <a:off x="1524000" y="990600"/>
            <a:ext cx="8915400" cy="4876800"/>
          </a:xfrm>
          <a:noFill/>
        </p:spPr>
      </p:pic>
      <p:sp>
        <p:nvSpPr>
          <p:cNvPr id="81924" name="AutoShape 4"/>
          <p:cNvSpPr>
            <a:spLocks noChangeArrowheads="1"/>
          </p:cNvSpPr>
          <p:nvPr/>
        </p:nvSpPr>
        <p:spPr bwMode="auto">
          <a:xfrm>
            <a:off x="4419600" y="1905000"/>
            <a:ext cx="2514600" cy="609600"/>
          </a:xfrm>
          <a:prstGeom prst="downArrowCallout">
            <a:avLst>
              <a:gd name="adj1" fmla="val 103125"/>
              <a:gd name="adj2" fmla="val 103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a:t>Dmed= 1500 MW</a:t>
            </a:r>
          </a:p>
        </p:txBody>
      </p:sp>
      <p:sp>
        <p:nvSpPr>
          <p:cNvPr id="81925" name="AutoShape 5"/>
          <p:cNvSpPr>
            <a:spLocks noChangeArrowheads="1"/>
          </p:cNvSpPr>
          <p:nvPr/>
        </p:nvSpPr>
        <p:spPr bwMode="auto">
          <a:xfrm>
            <a:off x="8229600" y="2209800"/>
            <a:ext cx="1905000" cy="609600"/>
          </a:xfrm>
          <a:prstGeom prst="downArrowCallout">
            <a:avLst>
              <a:gd name="adj1" fmla="val 78125"/>
              <a:gd name="adj2" fmla="val 78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a:t>Dmin= 1300 MW</a:t>
            </a:r>
          </a:p>
        </p:txBody>
      </p:sp>
      <p:sp>
        <p:nvSpPr>
          <p:cNvPr id="81926" name="AutoShape 6"/>
          <p:cNvSpPr>
            <a:spLocks noChangeArrowheads="1"/>
          </p:cNvSpPr>
          <p:nvPr/>
        </p:nvSpPr>
        <p:spPr bwMode="auto">
          <a:xfrm>
            <a:off x="2057400" y="1295400"/>
            <a:ext cx="1828800" cy="609600"/>
          </a:xfrm>
          <a:prstGeom prst="downArrowCallout">
            <a:avLst>
              <a:gd name="adj1" fmla="val 75000"/>
              <a:gd name="adj2" fmla="val 75000"/>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a:t>Dmax=1800 MW</a:t>
            </a:r>
          </a:p>
        </p:txBody>
      </p:sp>
      <p:sp>
        <p:nvSpPr>
          <p:cNvPr id="81927" name="Rectangle 7"/>
          <p:cNvSpPr>
            <a:spLocks noChangeArrowheads="1"/>
          </p:cNvSpPr>
          <p:nvPr/>
        </p:nvSpPr>
        <p:spPr bwMode="auto">
          <a:xfrm>
            <a:off x="2057400" y="4191000"/>
            <a:ext cx="9144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=7200 MWh</a:t>
            </a:r>
          </a:p>
          <a:p>
            <a:pPr algn="ctr"/>
            <a:r>
              <a:rPr lang="en-US" sz="1200" dirty="0"/>
              <a:t>1800*4</a:t>
            </a:r>
          </a:p>
        </p:txBody>
      </p:sp>
      <p:sp>
        <p:nvSpPr>
          <p:cNvPr id="81928" name="Rectangle 8"/>
          <p:cNvSpPr>
            <a:spLocks noChangeArrowheads="1"/>
          </p:cNvSpPr>
          <p:nvPr/>
        </p:nvSpPr>
        <p:spPr bwMode="auto">
          <a:xfrm>
            <a:off x="3200400" y="4191000"/>
            <a:ext cx="11430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=21000 MWh</a:t>
            </a:r>
          </a:p>
          <a:p>
            <a:pPr algn="ctr"/>
            <a:r>
              <a:rPr lang="en-US" sz="1200" dirty="0"/>
              <a:t>1500*14</a:t>
            </a:r>
          </a:p>
        </p:txBody>
      </p:sp>
      <p:sp>
        <p:nvSpPr>
          <p:cNvPr id="81929" name="Rectangle 9"/>
          <p:cNvSpPr>
            <a:spLocks noChangeArrowheads="1"/>
          </p:cNvSpPr>
          <p:nvPr/>
        </p:nvSpPr>
        <p:spPr bwMode="auto">
          <a:xfrm>
            <a:off x="8229600" y="4191000"/>
            <a:ext cx="11430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=7800 MWh</a:t>
            </a:r>
          </a:p>
          <a:p>
            <a:pPr algn="ctr"/>
            <a:r>
              <a:rPr lang="en-US" sz="1200" dirty="0"/>
              <a:t>1300*6</a:t>
            </a:r>
          </a:p>
        </p:txBody>
      </p:sp>
      <p:sp>
        <p:nvSpPr>
          <p:cNvPr id="12"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3"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4"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Demanda Monótona</a:t>
            </a:r>
          </a:p>
        </p:txBody>
      </p:sp>
      <p:sp>
        <p:nvSpPr>
          <p:cNvPr id="15"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23033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type="body" idx="1"/>
          </p:nvPr>
        </p:nvSpPr>
        <p:spPr>
          <a:xfrm>
            <a:off x="1009650" y="1556804"/>
            <a:ext cx="9906000" cy="3429000"/>
          </a:xfrm>
        </p:spPr>
        <p:txBody>
          <a:bodyPr/>
          <a:lstStyle/>
          <a:p>
            <a:pPr marL="457200" indent="-457200" eaLnBrk="1" hangingPunct="1">
              <a:buFontTx/>
              <a:buAutoNum type="alphaLcParenR"/>
            </a:pPr>
            <a:r>
              <a:rPr lang="en-US" sz="2400" dirty="0" err="1"/>
              <a:t>Hidroeléctricas</a:t>
            </a:r>
            <a:r>
              <a:rPr lang="en-US" sz="2400" dirty="0"/>
              <a:t> : </a:t>
            </a:r>
            <a:r>
              <a:rPr lang="en-US" sz="2400" dirty="0" err="1"/>
              <a:t>tienen</a:t>
            </a:r>
            <a:r>
              <a:rPr lang="en-US" sz="2400" dirty="0"/>
              <a:t> </a:t>
            </a:r>
            <a:r>
              <a:rPr lang="en-US" sz="2400" dirty="0" err="1"/>
              <a:t>prioridad</a:t>
            </a:r>
            <a:r>
              <a:rPr lang="en-US" sz="2400" dirty="0"/>
              <a:t> en el despacho. </a:t>
            </a:r>
            <a:r>
              <a:rPr lang="en-US" sz="2400" dirty="0">
                <a:solidFill>
                  <a:srgbClr val="002060"/>
                </a:solidFill>
              </a:rPr>
              <a:t>Se </a:t>
            </a:r>
            <a:r>
              <a:rPr lang="en-US" sz="2400" dirty="0" err="1">
                <a:solidFill>
                  <a:srgbClr val="002060"/>
                </a:solidFill>
              </a:rPr>
              <a:t>colocan</a:t>
            </a:r>
            <a:r>
              <a:rPr lang="en-US" sz="2400" dirty="0">
                <a:solidFill>
                  <a:srgbClr val="002060"/>
                </a:solidFill>
              </a:rPr>
              <a:t> </a:t>
            </a:r>
            <a:r>
              <a:rPr lang="en-US" sz="2400" dirty="0" err="1">
                <a:solidFill>
                  <a:srgbClr val="002060"/>
                </a:solidFill>
              </a:rPr>
              <a:t>desde</a:t>
            </a:r>
            <a:r>
              <a:rPr lang="en-US" sz="2400" dirty="0">
                <a:solidFill>
                  <a:srgbClr val="002060"/>
                </a:solidFill>
              </a:rPr>
              <a:t> la </a:t>
            </a:r>
            <a:r>
              <a:rPr lang="en-US" sz="2400" dirty="0" err="1">
                <a:solidFill>
                  <a:srgbClr val="002060"/>
                </a:solidFill>
              </a:rPr>
              <a:t>punta</a:t>
            </a:r>
            <a:r>
              <a:rPr lang="en-US" sz="2400" dirty="0">
                <a:solidFill>
                  <a:srgbClr val="002060"/>
                </a:solidFill>
              </a:rPr>
              <a:t> </a:t>
            </a:r>
            <a:r>
              <a:rPr lang="en-US" sz="2400" dirty="0" err="1">
                <a:solidFill>
                  <a:srgbClr val="002060"/>
                </a:solidFill>
              </a:rPr>
              <a:t>hacia</a:t>
            </a:r>
            <a:r>
              <a:rPr lang="en-US" sz="2400" dirty="0">
                <a:solidFill>
                  <a:srgbClr val="002060"/>
                </a:solidFill>
              </a:rPr>
              <a:t> la base</a:t>
            </a:r>
          </a:p>
          <a:p>
            <a:pPr marL="0" indent="0" eaLnBrk="1" hangingPunct="1">
              <a:buNone/>
            </a:pPr>
            <a:endParaRPr lang="en-US" sz="2400" dirty="0">
              <a:solidFill>
                <a:schemeClr val="accent2"/>
              </a:solidFill>
            </a:endParaRPr>
          </a:p>
          <a:p>
            <a:pPr eaLnBrk="1" hangingPunct="1"/>
            <a:r>
              <a:rPr lang="en-US" sz="2400" dirty="0"/>
              <a:t>Despacho en bloque demanda máxima</a:t>
            </a:r>
          </a:p>
          <a:p>
            <a:pPr eaLnBrk="1" hangingPunct="1"/>
            <a:r>
              <a:rPr lang="en-US" sz="2400" dirty="0" err="1"/>
              <a:t>Ebmax</a:t>
            </a:r>
            <a:r>
              <a:rPr lang="en-US" sz="2400" dirty="0"/>
              <a:t>= 300MW*4h=1200 MWh</a:t>
            </a:r>
          </a:p>
          <a:p>
            <a:pPr lvl="1" eaLnBrk="1" hangingPunct="1">
              <a:buFont typeface="Wingdings" pitchFamily="2" charset="2"/>
              <a:buChar char="ü"/>
            </a:pPr>
            <a:r>
              <a:rPr lang="en-US" dirty="0" err="1"/>
              <a:t>Pbmax</a:t>
            </a:r>
            <a:r>
              <a:rPr lang="en-US" dirty="0"/>
              <a:t>= 300 MW (</a:t>
            </a:r>
            <a:r>
              <a:rPr lang="en-US" dirty="0" err="1"/>
              <a:t>Ebmax</a:t>
            </a:r>
            <a:r>
              <a:rPr lang="en-US" dirty="0"/>
              <a:t>&lt; </a:t>
            </a:r>
            <a:r>
              <a:rPr lang="en-US" dirty="0" err="1"/>
              <a:t>Edisp</a:t>
            </a:r>
            <a:r>
              <a:rPr lang="en-US" dirty="0"/>
              <a:t> </a:t>
            </a:r>
            <a:r>
              <a:rPr lang="en-US" dirty="0" err="1"/>
              <a:t>hidro</a:t>
            </a:r>
            <a:r>
              <a:rPr lang="en-US" dirty="0"/>
              <a:t>=3700 MWh)</a:t>
            </a:r>
          </a:p>
          <a:p>
            <a:pPr eaLnBrk="1" hangingPunct="1">
              <a:buFontTx/>
              <a:buNone/>
            </a:pPr>
            <a:endParaRPr lang="en-US" sz="2400" dirty="0"/>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solidFill>
                  <a:srgbClr val="1C4584"/>
                </a:solidFill>
              </a:rPr>
              <a:t>EJEMPLO DE APLICACIÓN – </a:t>
            </a:r>
            <a:r>
              <a:rPr lang="en-US" sz="2400" b="1" dirty="0" err="1">
                <a:solidFill>
                  <a:srgbClr val="1C4584"/>
                </a:solidFill>
              </a:rPr>
              <a:t>Despacho</a:t>
            </a:r>
            <a:r>
              <a:rPr lang="en-US" sz="2400" b="1" dirty="0">
                <a:solidFill>
                  <a:srgbClr val="1C4584"/>
                </a:solidFill>
              </a:rPr>
              <a:t> </a:t>
            </a:r>
            <a:r>
              <a:rPr lang="en-US" sz="2400" b="1" dirty="0" err="1">
                <a:solidFill>
                  <a:srgbClr val="1C4584"/>
                </a:solidFill>
              </a:rPr>
              <a:t>Económico</a:t>
            </a:r>
            <a:endParaRPr lang="en-US" sz="2400" b="1" dirty="0">
              <a:solidFill>
                <a:srgbClr val="1C4584"/>
              </a:solidFill>
            </a:endParaRP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0572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1" name="Picture 3"/>
          <p:cNvPicPr>
            <a:picLocks noGrp="1" noChangeAspect="1" noChangeArrowheads="1"/>
          </p:cNvPicPr>
          <p:nvPr>
            <p:ph type="body" idx="1"/>
          </p:nvPr>
        </p:nvPicPr>
        <p:blipFill>
          <a:blip r:embed="rId2" cstate="print"/>
          <a:srcRect l="2777" b="3226"/>
          <a:stretch>
            <a:fillRect/>
          </a:stretch>
        </p:blipFill>
        <p:spPr>
          <a:xfrm>
            <a:off x="1524000" y="990600"/>
            <a:ext cx="8915400" cy="4876800"/>
          </a:xfrm>
          <a:noFill/>
        </p:spPr>
      </p:pic>
      <p:sp>
        <p:nvSpPr>
          <p:cNvPr id="83972" name="AutoShape 4"/>
          <p:cNvSpPr>
            <a:spLocks noChangeArrowheads="1"/>
          </p:cNvSpPr>
          <p:nvPr/>
        </p:nvSpPr>
        <p:spPr bwMode="auto">
          <a:xfrm>
            <a:off x="4419600" y="1905000"/>
            <a:ext cx="2514600" cy="609600"/>
          </a:xfrm>
          <a:prstGeom prst="downArrowCallout">
            <a:avLst>
              <a:gd name="adj1" fmla="val 103125"/>
              <a:gd name="adj2" fmla="val 103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a:t>Dmed= 1500 MW</a:t>
            </a:r>
          </a:p>
        </p:txBody>
      </p:sp>
      <p:sp>
        <p:nvSpPr>
          <p:cNvPr id="83973" name="AutoShape 5"/>
          <p:cNvSpPr>
            <a:spLocks noChangeArrowheads="1"/>
          </p:cNvSpPr>
          <p:nvPr/>
        </p:nvSpPr>
        <p:spPr bwMode="auto">
          <a:xfrm>
            <a:off x="8229600" y="2209800"/>
            <a:ext cx="1905000" cy="609600"/>
          </a:xfrm>
          <a:prstGeom prst="downArrowCallout">
            <a:avLst>
              <a:gd name="adj1" fmla="val 78125"/>
              <a:gd name="adj2" fmla="val 78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a:t>Dmin= 1300 MW</a:t>
            </a:r>
          </a:p>
        </p:txBody>
      </p:sp>
      <p:sp>
        <p:nvSpPr>
          <p:cNvPr id="83974" name="AutoShape 6"/>
          <p:cNvSpPr>
            <a:spLocks noChangeArrowheads="1"/>
          </p:cNvSpPr>
          <p:nvPr/>
        </p:nvSpPr>
        <p:spPr bwMode="auto">
          <a:xfrm>
            <a:off x="2057400" y="1295400"/>
            <a:ext cx="1828800" cy="609600"/>
          </a:xfrm>
          <a:prstGeom prst="downArrowCallout">
            <a:avLst>
              <a:gd name="adj1" fmla="val 75000"/>
              <a:gd name="adj2" fmla="val 75000"/>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a:t>Dmax=1800 MW</a:t>
            </a:r>
          </a:p>
        </p:txBody>
      </p:sp>
      <p:sp>
        <p:nvSpPr>
          <p:cNvPr id="83975" name="Rectangle 7"/>
          <p:cNvSpPr>
            <a:spLocks noChangeArrowheads="1"/>
          </p:cNvSpPr>
          <p:nvPr/>
        </p:nvSpPr>
        <p:spPr bwMode="auto">
          <a:xfrm>
            <a:off x="2057400" y="2133600"/>
            <a:ext cx="9144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=7200 MWh</a:t>
            </a:r>
          </a:p>
          <a:p>
            <a:pPr algn="ctr"/>
            <a:r>
              <a:rPr lang="en-US" sz="1200" dirty="0"/>
              <a:t>1800*4</a:t>
            </a:r>
          </a:p>
        </p:txBody>
      </p:sp>
      <p:sp>
        <p:nvSpPr>
          <p:cNvPr id="83976" name="Rectangle 8"/>
          <p:cNvSpPr>
            <a:spLocks noChangeArrowheads="1"/>
          </p:cNvSpPr>
          <p:nvPr/>
        </p:nvSpPr>
        <p:spPr bwMode="auto">
          <a:xfrm>
            <a:off x="3124200" y="2667000"/>
            <a:ext cx="11430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=21000 MWh</a:t>
            </a:r>
          </a:p>
          <a:p>
            <a:pPr algn="ctr"/>
            <a:r>
              <a:rPr lang="en-US" sz="1200" dirty="0"/>
              <a:t>1500*14</a:t>
            </a:r>
          </a:p>
        </p:txBody>
      </p:sp>
      <p:sp>
        <p:nvSpPr>
          <p:cNvPr id="83977" name="Rectangle 9"/>
          <p:cNvSpPr>
            <a:spLocks noChangeArrowheads="1"/>
          </p:cNvSpPr>
          <p:nvPr/>
        </p:nvSpPr>
        <p:spPr bwMode="auto">
          <a:xfrm>
            <a:off x="8153400" y="3048000"/>
            <a:ext cx="11430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=7800 MWh</a:t>
            </a:r>
          </a:p>
          <a:p>
            <a:pPr algn="ctr"/>
            <a:r>
              <a:rPr lang="en-US" sz="1200" dirty="0"/>
              <a:t>1300*6</a:t>
            </a:r>
          </a:p>
        </p:txBody>
      </p:sp>
      <p:sp>
        <p:nvSpPr>
          <p:cNvPr id="83978" name="Rectangle 10"/>
          <p:cNvSpPr>
            <a:spLocks noChangeArrowheads="1"/>
          </p:cNvSpPr>
          <p:nvPr/>
        </p:nvSpPr>
        <p:spPr bwMode="auto">
          <a:xfrm>
            <a:off x="1981200" y="4876800"/>
            <a:ext cx="1066800" cy="5334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1200 MWh</a:t>
            </a:r>
          </a:p>
          <a:p>
            <a:pPr algn="ctr"/>
            <a:r>
              <a:rPr lang="en-US" sz="1400" b="1"/>
              <a:t>(H)</a:t>
            </a:r>
          </a:p>
        </p:txBody>
      </p:sp>
      <p:sp>
        <p:nvSpPr>
          <p:cNvPr id="13"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4"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5"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Demanda Monótona</a:t>
            </a:r>
          </a:p>
        </p:txBody>
      </p:sp>
      <p:sp>
        <p:nvSpPr>
          <p:cNvPr id="16"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25040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type="body" idx="1"/>
          </p:nvPr>
        </p:nvSpPr>
        <p:spPr>
          <a:xfrm>
            <a:off x="1752600" y="1295400"/>
            <a:ext cx="8686800" cy="4800600"/>
          </a:xfrm>
        </p:spPr>
        <p:txBody>
          <a:bodyPr/>
          <a:lstStyle/>
          <a:p>
            <a:pPr marL="457200" indent="-457200" algn="just" eaLnBrk="1" hangingPunct="1">
              <a:lnSpc>
                <a:spcPct val="90000"/>
              </a:lnSpc>
              <a:buFontTx/>
              <a:buAutoNum type="alphaLcParenR"/>
            </a:pPr>
            <a:r>
              <a:rPr lang="en-US" sz="2400" dirty="0" err="1"/>
              <a:t>Hidroeléctricas</a:t>
            </a:r>
            <a:r>
              <a:rPr lang="en-US" sz="2400" dirty="0"/>
              <a:t> : </a:t>
            </a:r>
            <a:r>
              <a:rPr lang="en-US" sz="2400" dirty="0" err="1"/>
              <a:t>tienen</a:t>
            </a:r>
            <a:r>
              <a:rPr lang="en-US" sz="2400" dirty="0"/>
              <a:t> </a:t>
            </a:r>
            <a:r>
              <a:rPr lang="en-US" sz="2400" dirty="0" err="1"/>
              <a:t>prioridad</a:t>
            </a:r>
            <a:r>
              <a:rPr lang="en-US" sz="2400" dirty="0"/>
              <a:t> en el despacho. </a:t>
            </a:r>
            <a:r>
              <a:rPr lang="en-US" sz="2400" dirty="0">
                <a:solidFill>
                  <a:srgbClr val="002060"/>
                </a:solidFill>
              </a:rPr>
              <a:t>Se </a:t>
            </a:r>
            <a:r>
              <a:rPr lang="en-US" sz="2400" dirty="0" err="1">
                <a:solidFill>
                  <a:srgbClr val="002060"/>
                </a:solidFill>
              </a:rPr>
              <a:t>colocan</a:t>
            </a:r>
            <a:r>
              <a:rPr lang="en-US" sz="2400" dirty="0">
                <a:solidFill>
                  <a:srgbClr val="002060"/>
                </a:solidFill>
              </a:rPr>
              <a:t> </a:t>
            </a:r>
            <a:r>
              <a:rPr lang="en-US" sz="2400" dirty="0" err="1">
                <a:solidFill>
                  <a:srgbClr val="002060"/>
                </a:solidFill>
              </a:rPr>
              <a:t>desde</a:t>
            </a:r>
            <a:r>
              <a:rPr lang="en-US" sz="2400" dirty="0">
                <a:solidFill>
                  <a:srgbClr val="002060"/>
                </a:solidFill>
              </a:rPr>
              <a:t> la </a:t>
            </a:r>
            <a:r>
              <a:rPr lang="en-US" sz="2400" dirty="0" err="1">
                <a:solidFill>
                  <a:srgbClr val="002060"/>
                </a:solidFill>
              </a:rPr>
              <a:t>punta</a:t>
            </a:r>
            <a:r>
              <a:rPr lang="en-US" sz="2400" dirty="0">
                <a:solidFill>
                  <a:srgbClr val="002060"/>
                </a:solidFill>
              </a:rPr>
              <a:t> </a:t>
            </a:r>
            <a:r>
              <a:rPr lang="en-US" sz="2400" dirty="0" err="1">
                <a:solidFill>
                  <a:srgbClr val="002060"/>
                </a:solidFill>
              </a:rPr>
              <a:t>hacia</a:t>
            </a:r>
            <a:r>
              <a:rPr lang="en-US" sz="2400" dirty="0">
                <a:solidFill>
                  <a:srgbClr val="002060"/>
                </a:solidFill>
              </a:rPr>
              <a:t> la base</a:t>
            </a:r>
          </a:p>
          <a:p>
            <a:pPr marL="0" indent="0" algn="just" eaLnBrk="1" hangingPunct="1">
              <a:lnSpc>
                <a:spcPct val="90000"/>
              </a:lnSpc>
              <a:buNone/>
            </a:pPr>
            <a:endParaRPr lang="en-US" sz="2400" dirty="0">
              <a:solidFill>
                <a:srgbClr val="002060"/>
              </a:solidFill>
            </a:endParaRPr>
          </a:p>
          <a:p>
            <a:pPr algn="just" eaLnBrk="1" hangingPunct="1">
              <a:lnSpc>
                <a:spcPct val="90000"/>
              </a:lnSpc>
            </a:pPr>
            <a:r>
              <a:rPr lang="en-US" sz="2400" dirty="0"/>
              <a:t>Despacho en bloque demanda media</a:t>
            </a:r>
          </a:p>
          <a:p>
            <a:pPr marL="0" indent="0" algn="just" eaLnBrk="1" hangingPunct="1">
              <a:lnSpc>
                <a:spcPct val="90000"/>
              </a:lnSpc>
              <a:buNone/>
            </a:pPr>
            <a:r>
              <a:rPr lang="en-US" sz="2400" dirty="0" err="1">
                <a:solidFill>
                  <a:srgbClr val="002060"/>
                </a:solidFill>
              </a:rPr>
              <a:t>Ebmed</a:t>
            </a:r>
            <a:r>
              <a:rPr lang="en-US" sz="2400" dirty="0">
                <a:solidFill>
                  <a:srgbClr val="002060"/>
                </a:solidFill>
              </a:rPr>
              <a:t>=(3700 MWh-1200 MWh)=2500 MWh</a:t>
            </a:r>
          </a:p>
          <a:p>
            <a:pPr lvl="1" algn="just" eaLnBrk="1" hangingPunct="1">
              <a:lnSpc>
                <a:spcPct val="90000"/>
              </a:lnSpc>
              <a:buFont typeface="Wingdings" pitchFamily="2" charset="2"/>
              <a:buChar char="ü"/>
            </a:pPr>
            <a:r>
              <a:rPr lang="en-US" dirty="0" err="1">
                <a:solidFill>
                  <a:srgbClr val="002060"/>
                </a:solidFill>
              </a:rPr>
              <a:t>Pbmed</a:t>
            </a:r>
            <a:r>
              <a:rPr lang="en-US" dirty="0">
                <a:solidFill>
                  <a:srgbClr val="002060"/>
                </a:solidFill>
              </a:rPr>
              <a:t>= 178.6 MW (</a:t>
            </a:r>
            <a:r>
              <a:rPr lang="en-US" dirty="0" err="1">
                <a:solidFill>
                  <a:srgbClr val="002060"/>
                </a:solidFill>
              </a:rPr>
              <a:t>Pmed</a:t>
            </a:r>
            <a:r>
              <a:rPr lang="en-US" dirty="0">
                <a:solidFill>
                  <a:srgbClr val="002060"/>
                </a:solidFill>
              </a:rPr>
              <a:t>=</a:t>
            </a:r>
            <a:r>
              <a:rPr lang="en-US" dirty="0" err="1">
                <a:solidFill>
                  <a:srgbClr val="002060"/>
                </a:solidFill>
              </a:rPr>
              <a:t>Ebmed</a:t>
            </a:r>
            <a:r>
              <a:rPr lang="en-US" dirty="0">
                <a:solidFill>
                  <a:srgbClr val="002060"/>
                </a:solidFill>
              </a:rPr>
              <a:t>/14)</a:t>
            </a:r>
          </a:p>
          <a:p>
            <a:pPr marL="457200" lvl="1" indent="0" algn="just" eaLnBrk="1" hangingPunct="1">
              <a:lnSpc>
                <a:spcPct val="90000"/>
              </a:lnSpc>
              <a:buNone/>
            </a:pPr>
            <a:endParaRPr lang="en-US" dirty="0">
              <a:solidFill>
                <a:srgbClr val="002060"/>
              </a:solidFill>
            </a:endParaRPr>
          </a:p>
          <a:p>
            <a:pPr algn="just" eaLnBrk="1" hangingPunct="1">
              <a:lnSpc>
                <a:spcPct val="90000"/>
              </a:lnSpc>
            </a:pPr>
            <a:r>
              <a:rPr lang="en-US" sz="2400" dirty="0"/>
              <a:t>Despacho en bloque demanda mínima</a:t>
            </a:r>
          </a:p>
          <a:p>
            <a:pPr marL="0" indent="0" algn="just" eaLnBrk="1" hangingPunct="1">
              <a:lnSpc>
                <a:spcPct val="90000"/>
              </a:lnSpc>
              <a:buNone/>
            </a:pPr>
            <a:r>
              <a:rPr lang="en-US" sz="2400" dirty="0" err="1">
                <a:solidFill>
                  <a:srgbClr val="002060"/>
                </a:solidFill>
              </a:rPr>
              <a:t>Ebmin</a:t>
            </a:r>
            <a:r>
              <a:rPr lang="en-US" sz="2400" dirty="0">
                <a:solidFill>
                  <a:srgbClr val="002060"/>
                </a:solidFill>
              </a:rPr>
              <a:t>= 0 MWh</a:t>
            </a:r>
          </a:p>
          <a:p>
            <a:pPr lvl="1" algn="just" eaLnBrk="1" hangingPunct="1">
              <a:lnSpc>
                <a:spcPct val="90000"/>
              </a:lnSpc>
              <a:buFont typeface="Wingdings" pitchFamily="2" charset="2"/>
              <a:buChar char="ü"/>
            </a:pPr>
            <a:r>
              <a:rPr lang="en-US" dirty="0" err="1">
                <a:solidFill>
                  <a:srgbClr val="002060"/>
                </a:solidFill>
              </a:rPr>
              <a:t>Pbmin</a:t>
            </a:r>
            <a:r>
              <a:rPr lang="en-US" dirty="0">
                <a:solidFill>
                  <a:srgbClr val="002060"/>
                </a:solidFill>
              </a:rPr>
              <a:t>= 0 MW (</a:t>
            </a:r>
            <a:r>
              <a:rPr lang="en-US" dirty="0" err="1">
                <a:solidFill>
                  <a:srgbClr val="002060"/>
                </a:solidFill>
              </a:rPr>
              <a:t>Pmin</a:t>
            </a:r>
            <a:r>
              <a:rPr lang="en-US" dirty="0">
                <a:solidFill>
                  <a:srgbClr val="002060"/>
                </a:solidFill>
              </a:rPr>
              <a:t>=</a:t>
            </a:r>
            <a:r>
              <a:rPr lang="en-US" dirty="0" err="1">
                <a:solidFill>
                  <a:srgbClr val="002060"/>
                </a:solidFill>
              </a:rPr>
              <a:t>Ebmin</a:t>
            </a:r>
            <a:r>
              <a:rPr lang="en-US" dirty="0">
                <a:solidFill>
                  <a:srgbClr val="002060"/>
                </a:solidFill>
              </a:rPr>
              <a:t>/6)</a:t>
            </a:r>
          </a:p>
          <a:p>
            <a:pPr lvl="1" algn="just" eaLnBrk="1" hangingPunct="1">
              <a:lnSpc>
                <a:spcPct val="90000"/>
              </a:lnSpc>
              <a:buFont typeface="Wingdings" pitchFamily="2" charset="2"/>
              <a:buChar char="ü"/>
            </a:pPr>
            <a:endParaRPr lang="en-US" dirty="0"/>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Despacho Económico</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50255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3"/>
          <p:cNvPicPr>
            <a:picLocks noGrp="1" noChangeAspect="1" noChangeArrowheads="1"/>
          </p:cNvPicPr>
          <p:nvPr>
            <p:ph type="body" idx="1"/>
          </p:nvPr>
        </p:nvPicPr>
        <p:blipFill>
          <a:blip r:embed="rId2" cstate="print"/>
          <a:srcRect l="2777" b="3226"/>
          <a:stretch>
            <a:fillRect/>
          </a:stretch>
        </p:blipFill>
        <p:spPr>
          <a:xfrm>
            <a:off x="1524000" y="990600"/>
            <a:ext cx="8915400" cy="4876800"/>
          </a:xfrm>
          <a:noFill/>
        </p:spPr>
      </p:pic>
      <p:sp>
        <p:nvSpPr>
          <p:cNvPr id="86020" name="AutoShape 4"/>
          <p:cNvSpPr>
            <a:spLocks noChangeArrowheads="1"/>
          </p:cNvSpPr>
          <p:nvPr/>
        </p:nvSpPr>
        <p:spPr bwMode="auto">
          <a:xfrm>
            <a:off x="4419600" y="1905000"/>
            <a:ext cx="2514600" cy="609600"/>
          </a:xfrm>
          <a:prstGeom prst="downArrowCallout">
            <a:avLst>
              <a:gd name="adj1" fmla="val 103125"/>
              <a:gd name="adj2" fmla="val 103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a:t>Dmed= 1500 MW</a:t>
            </a:r>
          </a:p>
        </p:txBody>
      </p:sp>
      <p:sp>
        <p:nvSpPr>
          <p:cNvPr id="86021" name="AutoShape 5"/>
          <p:cNvSpPr>
            <a:spLocks noChangeArrowheads="1"/>
          </p:cNvSpPr>
          <p:nvPr/>
        </p:nvSpPr>
        <p:spPr bwMode="auto">
          <a:xfrm>
            <a:off x="8229600" y="2209800"/>
            <a:ext cx="1905000" cy="609600"/>
          </a:xfrm>
          <a:prstGeom prst="downArrowCallout">
            <a:avLst>
              <a:gd name="adj1" fmla="val 78125"/>
              <a:gd name="adj2" fmla="val 78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a:t>Dmin= 1300 MW</a:t>
            </a:r>
          </a:p>
        </p:txBody>
      </p:sp>
      <p:sp>
        <p:nvSpPr>
          <p:cNvPr id="86022" name="AutoShape 6"/>
          <p:cNvSpPr>
            <a:spLocks noChangeArrowheads="1"/>
          </p:cNvSpPr>
          <p:nvPr/>
        </p:nvSpPr>
        <p:spPr bwMode="auto">
          <a:xfrm>
            <a:off x="2057400" y="1295400"/>
            <a:ext cx="1828800" cy="609600"/>
          </a:xfrm>
          <a:prstGeom prst="downArrowCallout">
            <a:avLst>
              <a:gd name="adj1" fmla="val 75000"/>
              <a:gd name="adj2" fmla="val 75000"/>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a:t>Dmax=1800 MW</a:t>
            </a:r>
          </a:p>
        </p:txBody>
      </p:sp>
      <p:sp>
        <p:nvSpPr>
          <p:cNvPr id="86023" name="Rectangle 7"/>
          <p:cNvSpPr>
            <a:spLocks noChangeArrowheads="1"/>
          </p:cNvSpPr>
          <p:nvPr/>
        </p:nvSpPr>
        <p:spPr bwMode="auto">
          <a:xfrm>
            <a:off x="2057400" y="2133600"/>
            <a:ext cx="9144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=7200 MWh</a:t>
            </a:r>
          </a:p>
          <a:p>
            <a:pPr algn="ctr"/>
            <a:r>
              <a:rPr lang="en-US" sz="1200" dirty="0"/>
              <a:t>1800*4</a:t>
            </a:r>
          </a:p>
        </p:txBody>
      </p:sp>
      <p:sp>
        <p:nvSpPr>
          <p:cNvPr id="86024" name="Rectangle 8"/>
          <p:cNvSpPr>
            <a:spLocks noChangeArrowheads="1"/>
          </p:cNvSpPr>
          <p:nvPr/>
        </p:nvSpPr>
        <p:spPr bwMode="auto">
          <a:xfrm>
            <a:off x="3124200" y="2667000"/>
            <a:ext cx="11430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=21000 MWh</a:t>
            </a:r>
          </a:p>
          <a:p>
            <a:pPr algn="ctr"/>
            <a:r>
              <a:rPr lang="en-US" sz="1200" dirty="0"/>
              <a:t>1500*14</a:t>
            </a:r>
          </a:p>
        </p:txBody>
      </p:sp>
      <p:sp>
        <p:nvSpPr>
          <p:cNvPr id="86025" name="Rectangle 9"/>
          <p:cNvSpPr>
            <a:spLocks noChangeArrowheads="1"/>
          </p:cNvSpPr>
          <p:nvPr/>
        </p:nvSpPr>
        <p:spPr bwMode="auto">
          <a:xfrm>
            <a:off x="8153400" y="3048000"/>
            <a:ext cx="11430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=7800 MWh</a:t>
            </a:r>
          </a:p>
          <a:p>
            <a:pPr algn="ctr"/>
            <a:r>
              <a:rPr lang="en-US" sz="1200" dirty="0"/>
              <a:t>1300*6</a:t>
            </a:r>
          </a:p>
        </p:txBody>
      </p:sp>
      <p:sp>
        <p:nvSpPr>
          <p:cNvPr id="86026" name="Rectangle 10"/>
          <p:cNvSpPr>
            <a:spLocks noChangeArrowheads="1"/>
          </p:cNvSpPr>
          <p:nvPr/>
        </p:nvSpPr>
        <p:spPr bwMode="auto">
          <a:xfrm>
            <a:off x="1981200" y="4876800"/>
            <a:ext cx="1066800" cy="5334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1200 MWh</a:t>
            </a:r>
          </a:p>
          <a:p>
            <a:pPr algn="ctr"/>
            <a:r>
              <a:rPr lang="en-US" sz="1400" b="1"/>
              <a:t>(H)</a:t>
            </a:r>
          </a:p>
        </p:txBody>
      </p:sp>
      <p:sp>
        <p:nvSpPr>
          <p:cNvPr id="86027" name="Rectangle 11"/>
          <p:cNvSpPr>
            <a:spLocks noChangeArrowheads="1"/>
          </p:cNvSpPr>
          <p:nvPr/>
        </p:nvSpPr>
        <p:spPr bwMode="auto">
          <a:xfrm>
            <a:off x="3048000" y="5029200"/>
            <a:ext cx="5029200" cy="3810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2500 MWh (H)</a:t>
            </a:r>
          </a:p>
        </p:txBody>
      </p:sp>
      <p:sp>
        <p:nvSpPr>
          <p:cNvPr id="1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6"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Demanda Monótona</a:t>
            </a:r>
          </a:p>
        </p:txBody>
      </p:sp>
      <p:sp>
        <p:nvSpPr>
          <p:cNvPr id="1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3121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type="body" idx="1"/>
          </p:nvPr>
        </p:nvSpPr>
        <p:spPr>
          <a:xfrm>
            <a:off x="1409700" y="1062037"/>
            <a:ext cx="8820150" cy="5562600"/>
          </a:xfrm>
        </p:spPr>
        <p:txBody>
          <a:bodyPr>
            <a:normAutofit lnSpcReduction="10000"/>
          </a:bodyPr>
          <a:lstStyle/>
          <a:p>
            <a:pPr eaLnBrk="1" hangingPunct="1">
              <a:buFontTx/>
              <a:buNone/>
            </a:pPr>
            <a:r>
              <a:rPr lang="en-US" sz="2000" dirty="0"/>
              <a:t>b) Térmica Carbón </a:t>
            </a:r>
          </a:p>
          <a:p>
            <a:pPr eaLnBrk="1" hangingPunct="1"/>
            <a:r>
              <a:rPr lang="en-US" sz="2000" dirty="0">
                <a:solidFill>
                  <a:srgbClr val="002060"/>
                </a:solidFill>
              </a:rPr>
              <a:t>Se </a:t>
            </a:r>
            <a:r>
              <a:rPr lang="en-US" sz="2000" dirty="0" err="1">
                <a:solidFill>
                  <a:srgbClr val="002060"/>
                </a:solidFill>
              </a:rPr>
              <a:t>coloca</a:t>
            </a:r>
            <a:r>
              <a:rPr lang="en-US" sz="2000" dirty="0">
                <a:solidFill>
                  <a:srgbClr val="002060"/>
                </a:solidFill>
              </a:rPr>
              <a:t> </a:t>
            </a:r>
            <a:r>
              <a:rPr lang="en-US" sz="2000" dirty="0" err="1">
                <a:solidFill>
                  <a:srgbClr val="002060"/>
                </a:solidFill>
              </a:rPr>
              <a:t>desde</a:t>
            </a:r>
            <a:r>
              <a:rPr lang="en-US" sz="2000" dirty="0">
                <a:solidFill>
                  <a:srgbClr val="002060"/>
                </a:solidFill>
              </a:rPr>
              <a:t> la base </a:t>
            </a:r>
            <a:r>
              <a:rPr lang="en-US" sz="2000" dirty="0" err="1">
                <a:solidFill>
                  <a:srgbClr val="002060"/>
                </a:solidFill>
              </a:rPr>
              <a:t>hacia</a:t>
            </a:r>
            <a:r>
              <a:rPr lang="en-US" sz="2000" dirty="0">
                <a:solidFill>
                  <a:srgbClr val="002060"/>
                </a:solidFill>
              </a:rPr>
              <a:t> la </a:t>
            </a:r>
            <a:r>
              <a:rPr lang="en-US" sz="2000" dirty="0" err="1">
                <a:solidFill>
                  <a:srgbClr val="002060"/>
                </a:solidFill>
              </a:rPr>
              <a:t>punta</a:t>
            </a:r>
            <a:r>
              <a:rPr lang="en-US" sz="2000" dirty="0">
                <a:solidFill>
                  <a:srgbClr val="002060"/>
                </a:solidFill>
              </a:rPr>
              <a:t> </a:t>
            </a:r>
          </a:p>
          <a:p>
            <a:pPr eaLnBrk="1" hangingPunct="1">
              <a:buFontTx/>
              <a:buNone/>
            </a:pPr>
            <a:r>
              <a:rPr lang="en-US" sz="2000" u="sng" dirty="0">
                <a:solidFill>
                  <a:srgbClr val="CC0000"/>
                </a:solidFill>
                <a:sym typeface="Wingdings" pitchFamily="2" charset="2"/>
              </a:rPr>
              <a:t></a:t>
            </a:r>
            <a:r>
              <a:rPr lang="en-US" sz="2000" u="sng" dirty="0">
                <a:solidFill>
                  <a:srgbClr val="CC0000"/>
                </a:solidFill>
              </a:rPr>
              <a:t>Despacho en bloque demanda mínima</a:t>
            </a:r>
          </a:p>
          <a:p>
            <a:pPr eaLnBrk="1" hangingPunct="1">
              <a:buFontTx/>
              <a:buNone/>
            </a:pPr>
            <a:r>
              <a:rPr lang="en-US" sz="2000" dirty="0">
                <a:solidFill>
                  <a:srgbClr val="002060"/>
                </a:solidFill>
              </a:rPr>
              <a:t>(</a:t>
            </a:r>
            <a:r>
              <a:rPr lang="en-US" sz="2000" dirty="0" err="1">
                <a:solidFill>
                  <a:srgbClr val="002060"/>
                </a:solidFill>
              </a:rPr>
              <a:t>Necesito</a:t>
            </a:r>
            <a:r>
              <a:rPr lang="en-US" sz="2000" dirty="0">
                <a:solidFill>
                  <a:srgbClr val="002060"/>
                </a:solidFill>
              </a:rPr>
              <a:t> 1300 MW en bloque demanda mínima)</a:t>
            </a:r>
          </a:p>
          <a:p>
            <a:pPr eaLnBrk="1" hangingPunct="1"/>
            <a:r>
              <a:rPr lang="en-US" sz="2000" dirty="0" err="1"/>
              <a:t>Pbmin</a:t>
            </a:r>
            <a:r>
              <a:rPr lang="en-US" sz="2000" dirty="0"/>
              <a:t>=300 MW (</a:t>
            </a:r>
            <a:r>
              <a:rPr lang="en-US" sz="2000" dirty="0" err="1"/>
              <a:t>toda</a:t>
            </a:r>
            <a:r>
              <a:rPr lang="en-US" sz="2000" dirty="0"/>
              <a:t> la potencia </a:t>
            </a:r>
            <a:r>
              <a:rPr lang="en-US" sz="2000" dirty="0" err="1"/>
              <a:t>disponible</a:t>
            </a:r>
            <a:r>
              <a:rPr lang="en-US" sz="2000" dirty="0"/>
              <a:t>)</a:t>
            </a:r>
          </a:p>
          <a:p>
            <a:pPr eaLnBrk="1" hangingPunct="1"/>
            <a:r>
              <a:rPr lang="en-US" sz="2000" dirty="0" err="1"/>
              <a:t>Ebmin</a:t>
            </a:r>
            <a:r>
              <a:rPr lang="en-US" sz="2000" dirty="0"/>
              <a:t>= 1800 MWh (300*6)</a:t>
            </a:r>
          </a:p>
          <a:p>
            <a:pPr eaLnBrk="1" hangingPunct="1">
              <a:buFontTx/>
              <a:buNone/>
            </a:pPr>
            <a:r>
              <a:rPr lang="en-US" sz="2000" u="sng" dirty="0">
                <a:solidFill>
                  <a:srgbClr val="CC0000"/>
                </a:solidFill>
                <a:sym typeface="Wingdings" pitchFamily="2" charset="2"/>
              </a:rPr>
              <a:t></a:t>
            </a:r>
            <a:r>
              <a:rPr lang="en-US" sz="2000" u="sng" dirty="0">
                <a:solidFill>
                  <a:srgbClr val="CC0000"/>
                </a:solidFill>
              </a:rPr>
              <a:t>Despacho en bloque demanda media</a:t>
            </a:r>
          </a:p>
          <a:p>
            <a:pPr eaLnBrk="1" hangingPunct="1">
              <a:buFontTx/>
              <a:buNone/>
            </a:pPr>
            <a:r>
              <a:rPr lang="en-US" sz="2000" dirty="0">
                <a:solidFill>
                  <a:srgbClr val="002060"/>
                </a:solidFill>
              </a:rPr>
              <a:t>(</a:t>
            </a:r>
            <a:r>
              <a:rPr lang="en-US" sz="2000" dirty="0" err="1">
                <a:solidFill>
                  <a:srgbClr val="002060"/>
                </a:solidFill>
              </a:rPr>
              <a:t>Necesito</a:t>
            </a:r>
            <a:r>
              <a:rPr lang="en-US" sz="2000" dirty="0">
                <a:solidFill>
                  <a:srgbClr val="002060"/>
                </a:solidFill>
              </a:rPr>
              <a:t> (1500-178.6= 1321.4) MW en bloque demanda media)</a:t>
            </a:r>
          </a:p>
          <a:p>
            <a:pPr eaLnBrk="1" hangingPunct="1"/>
            <a:r>
              <a:rPr lang="en-US" sz="2000" dirty="0" err="1"/>
              <a:t>Pbmed</a:t>
            </a:r>
            <a:r>
              <a:rPr lang="en-US" sz="2000" dirty="0"/>
              <a:t>=300 MW (</a:t>
            </a:r>
            <a:r>
              <a:rPr lang="en-US" sz="2000" dirty="0" err="1"/>
              <a:t>toda</a:t>
            </a:r>
            <a:r>
              <a:rPr lang="en-US" sz="2000" dirty="0"/>
              <a:t> la potencia </a:t>
            </a:r>
            <a:r>
              <a:rPr lang="en-US" sz="2000" dirty="0" err="1"/>
              <a:t>disponible</a:t>
            </a:r>
            <a:r>
              <a:rPr lang="en-US" sz="2000" dirty="0"/>
              <a:t>)</a:t>
            </a:r>
          </a:p>
          <a:p>
            <a:pPr eaLnBrk="1" hangingPunct="1"/>
            <a:r>
              <a:rPr lang="en-US" sz="2000" dirty="0" err="1"/>
              <a:t>Ebmed</a:t>
            </a:r>
            <a:r>
              <a:rPr lang="en-US" sz="2000" dirty="0"/>
              <a:t>= 4200 MWh (300*14)</a:t>
            </a:r>
          </a:p>
          <a:p>
            <a:pPr eaLnBrk="1" hangingPunct="1">
              <a:buFontTx/>
              <a:buNone/>
            </a:pPr>
            <a:r>
              <a:rPr lang="en-US" sz="2000" u="sng" dirty="0">
                <a:solidFill>
                  <a:srgbClr val="CC0000"/>
                </a:solidFill>
                <a:sym typeface="Wingdings" pitchFamily="2" charset="2"/>
              </a:rPr>
              <a:t></a:t>
            </a:r>
            <a:r>
              <a:rPr lang="en-US" sz="2000" u="sng" dirty="0">
                <a:solidFill>
                  <a:srgbClr val="CC0000"/>
                </a:solidFill>
              </a:rPr>
              <a:t>Despacho en bloque demanda máxima</a:t>
            </a:r>
          </a:p>
          <a:p>
            <a:pPr eaLnBrk="1" hangingPunct="1">
              <a:buFontTx/>
              <a:buNone/>
            </a:pPr>
            <a:r>
              <a:rPr lang="en-US" sz="2000" dirty="0">
                <a:solidFill>
                  <a:srgbClr val="002060"/>
                </a:solidFill>
              </a:rPr>
              <a:t>(</a:t>
            </a:r>
            <a:r>
              <a:rPr lang="en-US" sz="2000" dirty="0" err="1">
                <a:solidFill>
                  <a:srgbClr val="002060"/>
                </a:solidFill>
              </a:rPr>
              <a:t>Necesito</a:t>
            </a:r>
            <a:r>
              <a:rPr lang="en-US" sz="2000" dirty="0">
                <a:solidFill>
                  <a:srgbClr val="002060"/>
                </a:solidFill>
              </a:rPr>
              <a:t> (1800-300= 1500) MW en bloque demanda maxima)</a:t>
            </a:r>
          </a:p>
          <a:p>
            <a:pPr eaLnBrk="1" hangingPunct="1"/>
            <a:r>
              <a:rPr lang="en-US" sz="2000" dirty="0" err="1"/>
              <a:t>Pbmax</a:t>
            </a:r>
            <a:r>
              <a:rPr lang="en-US" sz="2000" dirty="0"/>
              <a:t>=300 MW (</a:t>
            </a:r>
            <a:r>
              <a:rPr lang="en-US" sz="2000" dirty="0" err="1"/>
              <a:t>toda</a:t>
            </a:r>
            <a:r>
              <a:rPr lang="en-US" sz="2000" dirty="0"/>
              <a:t> la potencia </a:t>
            </a:r>
            <a:r>
              <a:rPr lang="en-US" sz="2000" dirty="0" err="1"/>
              <a:t>disponible</a:t>
            </a:r>
            <a:r>
              <a:rPr lang="en-US" sz="2000" dirty="0"/>
              <a:t>)</a:t>
            </a:r>
          </a:p>
          <a:p>
            <a:pPr eaLnBrk="1" hangingPunct="1"/>
            <a:r>
              <a:rPr lang="en-US" sz="2000" dirty="0" err="1"/>
              <a:t>Ebmax</a:t>
            </a:r>
            <a:r>
              <a:rPr lang="en-US" sz="2000" dirty="0"/>
              <a:t>= 1200 MWh (300*4)</a:t>
            </a:r>
          </a:p>
          <a:p>
            <a:pPr eaLnBrk="1" hangingPunct="1"/>
            <a:endParaRPr lang="en-US" sz="2000" dirty="0"/>
          </a:p>
          <a:p>
            <a:pPr eaLnBrk="1" hangingPunct="1">
              <a:buFontTx/>
              <a:buNone/>
            </a:pPr>
            <a:endParaRPr lang="en-US" dirty="0"/>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Despacho Económico</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98660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7" name="Picture 3"/>
          <p:cNvPicPr>
            <a:picLocks noGrp="1" noChangeAspect="1" noChangeArrowheads="1"/>
          </p:cNvPicPr>
          <p:nvPr>
            <p:ph type="body" idx="1"/>
          </p:nvPr>
        </p:nvPicPr>
        <p:blipFill>
          <a:blip r:embed="rId2" cstate="print"/>
          <a:srcRect l="2777" b="3226"/>
          <a:stretch>
            <a:fillRect/>
          </a:stretch>
        </p:blipFill>
        <p:spPr>
          <a:xfrm>
            <a:off x="1524000" y="990600"/>
            <a:ext cx="8915400" cy="4876800"/>
          </a:xfrm>
          <a:noFill/>
        </p:spPr>
      </p:pic>
      <p:sp>
        <p:nvSpPr>
          <p:cNvPr id="88068" name="AutoShape 4"/>
          <p:cNvSpPr>
            <a:spLocks noChangeArrowheads="1"/>
          </p:cNvSpPr>
          <p:nvPr/>
        </p:nvSpPr>
        <p:spPr bwMode="auto">
          <a:xfrm>
            <a:off x="4419600" y="1905000"/>
            <a:ext cx="2514600" cy="609600"/>
          </a:xfrm>
          <a:prstGeom prst="downArrowCallout">
            <a:avLst>
              <a:gd name="adj1" fmla="val 103125"/>
              <a:gd name="adj2" fmla="val 103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Dmed= 1500 MW</a:t>
            </a:r>
          </a:p>
        </p:txBody>
      </p:sp>
      <p:sp>
        <p:nvSpPr>
          <p:cNvPr id="88069" name="AutoShape 5"/>
          <p:cNvSpPr>
            <a:spLocks noChangeArrowheads="1"/>
          </p:cNvSpPr>
          <p:nvPr/>
        </p:nvSpPr>
        <p:spPr bwMode="auto">
          <a:xfrm>
            <a:off x="8229600" y="2209800"/>
            <a:ext cx="1905000" cy="609600"/>
          </a:xfrm>
          <a:prstGeom prst="downArrowCallout">
            <a:avLst>
              <a:gd name="adj1" fmla="val 78125"/>
              <a:gd name="adj2" fmla="val 78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Dmin= 1300 MW</a:t>
            </a:r>
          </a:p>
        </p:txBody>
      </p:sp>
      <p:sp>
        <p:nvSpPr>
          <p:cNvPr id="88070" name="AutoShape 6"/>
          <p:cNvSpPr>
            <a:spLocks noChangeArrowheads="1"/>
          </p:cNvSpPr>
          <p:nvPr/>
        </p:nvSpPr>
        <p:spPr bwMode="auto">
          <a:xfrm>
            <a:off x="2057400" y="1295400"/>
            <a:ext cx="1828800" cy="609600"/>
          </a:xfrm>
          <a:prstGeom prst="downArrowCallout">
            <a:avLst>
              <a:gd name="adj1" fmla="val 75000"/>
              <a:gd name="adj2" fmla="val 75000"/>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Dmax=1800 MW</a:t>
            </a:r>
          </a:p>
        </p:txBody>
      </p:sp>
      <p:sp>
        <p:nvSpPr>
          <p:cNvPr id="88071" name="Rectangle 7"/>
          <p:cNvSpPr>
            <a:spLocks noChangeArrowheads="1"/>
          </p:cNvSpPr>
          <p:nvPr/>
        </p:nvSpPr>
        <p:spPr bwMode="auto">
          <a:xfrm>
            <a:off x="2057400" y="2133600"/>
            <a:ext cx="9144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=7200 MWh</a:t>
            </a:r>
          </a:p>
          <a:p>
            <a:pPr algn="ctr"/>
            <a:r>
              <a:rPr lang="en-US" sz="1200" dirty="0"/>
              <a:t>1800*4</a:t>
            </a:r>
          </a:p>
        </p:txBody>
      </p:sp>
      <p:sp>
        <p:nvSpPr>
          <p:cNvPr id="88072" name="Rectangle 8"/>
          <p:cNvSpPr>
            <a:spLocks noChangeArrowheads="1"/>
          </p:cNvSpPr>
          <p:nvPr/>
        </p:nvSpPr>
        <p:spPr bwMode="auto">
          <a:xfrm>
            <a:off x="3124200" y="2667000"/>
            <a:ext cx="11430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=21000 MWh</a:t>
            </a:r>
          </a:p>
          <a:p>
            <a:pPr algn="ctr"/>
            <a:r>
              <a:rPr lang="en-US" sz="1200" dirty="0"/>
              <a:t>1500*14</a:t>
            </a:r>
          </a:p>
        </p:txBody>
      </p:sp>
      <p:sp>
        <p:nvSpPr>
          <p:cNvPr id="88073" name="Rectangle 9"/>
          <p:cNvSpPr>
            <a:spLocks noChangeArrowheads="1"/>
          </p:cNvSpPr>
          <p:nvPr/>
        </p:nvSpPr>
        <p:spPr bwMode="auto">
          <a:xfrm>
            <a:off x="8153400" y="3048000"/>
            <a:ext cx="1143000" cy="10668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dirty="0"/>
              <a:t>Energía</a:t>
            </a:r>
          </a:p>
          <a:p>
            <a:pPr algn="ctr"/>
            <a:r>
              <a:rPr lang="en-US" sz="1200" dirty="0"/>
              <a:t>=7800 MWh</a:t>
            </a:r>
          </a:p>
          <a:p>
            <a:pPr algn="ctr"/>
            <a:r>
              <a:rPr lang="en-US" sz="1200" dirty="0"/>
              <a:t>1300*6</a:t>
            </a:r>
          </a:p>
        </p:txBody>
      </p:sp>
      <p:sp>
        <p:nvSpPr>
          <p:cNvPr id="88074" name="Rectangle 10"/>
          <p:cNvSpPr>
            <a:spLocks noChangeArrowheads="1"/>
          </p:cNvSpPr>
          <p:nvPr/>
        </p:nvSpPr>
        <p:spPr bwMode="auto">
          <a:xfrm>
            <a:off x="1981200" y="4876800"/>
            <a:ext cx="1066800" cy="5334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1200 MWh</a:t>
            </a:r>
          </a:p>
          <a:p>
            <a:pPr algn="ctr"/>
            <a:r>
              <a:rPr lang="en-US" sz="1400" b="1"/>
              <a:t>(H)</a:t>
            </a:r>
          </a:p>
        </p:txBody>
      </p:sp>
      <p:sp>
        <p:nvSpPr>
          <p:cNvPr id="88075" name="Rectangle 11"/>
          <p:cNvSpPr>
            <a:spLocks noChangeArrowheads="1"/>
          </p:cNvSpPr>
          <p:nvPr/>
        </p:nvSpPr>
        <p:spPr bwMode="auto">
          <a:xfrm>
            <a:off x="3048000" y="5029200"/>
            <a:ext cx="5029200" cy="3810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2500 MWh (H)</a:t>
            </a:r>
          </a:p>
        </p:txBody>
      </p:sp>
      <p:sp>
        <p:nvSpPr>
          <p:cNvPr id="903180" name="Rectangle 12"/>
          <p:cNvSpPr>
            <a:spLocks noChangeArrowheads="1"/>
          </p:cNvSpPr>
          <p:nvPr/>
        </p:nvSpPr>
        <p:spPr bwMode="auto">
          <a:xfrm>
            <a:off x="8077200" y="5029200"/>
            <a:ext cx="21336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b="1" dirty="0"/>
              <a:t>1800 MWh (C )</a:t>
            </a:r>
          </a:p>
        </p:txBody>
      </p:sp>
      <p:sp>
        <p:nvSpPr>
          <p:cNvPr id="903181" name="Rectangle 13"/>
          <p:cNvSpPr>
            <a:spLocks noChangeArrowheads="1"/>
          </p:cNvSpPr>
          <p:nvPr/>
        </p:nvSpPr>
        <p:spPr bwMode="auto">
          <a:xfrm>
            <a:off x="3048000" y="4648200"/>
            <a:ext cx="50292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b="1" dirty="0"/>
              <a:t>4200 MWh (C )</a:t>
            </a:r>
          </a:p>
        </p:txBody>
      </p:sp>
      <p:sp>
        <p:nvSpPr>
          <p:cNvPr id="903182" name="Rectangle 14"/>
          <p:cNvSpPr>
            <a:spLocks noChangeArrowheads="1"/>
          </p:cNvSpPr>
          <p:nvPr/>
        </p:nvSpPr>
        <p:spPr bwMode="auto">
          <a:xfrm>
            <a:off x="1981200" y="4495800"/>
            <a:ext cx="10668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200" b="1" dirty="0"/>
              <a:t>1200 MWh </a:t>
            </a:r>
          </a:p>
          <a:p>
            <a:pPr algn="ctr">
              <a:defRPr/>
            </a:pPr>
            <a:r>
              <a:rPr lang="en-US" sz="1200" b="1" dirty="0"/>
              <a:t>(C )</a:t>
            </a:r>
          </a:p>
        </p:txBody>
      </p:sp>
      <p:sp>
        <p:nvSpPr>
          <p:cNvPr id="1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8"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Demanda Monótona</a:t>
            </a:r>
          </a:p>
        </p:txBody>
      </p:sp>
      <p:sp>
        <p:nvSpPr>
          <p:cNvPr id="2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37738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Despacho Económico</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91" name="Rectangle 3"/>
          <p:cNvSpPr>
            <a:spLocks noGrp="1" noChangeArrowheads="1"/>
          </p:cNvSpPr>
          <p:nvPr>
            <p:ph type="body" idx="1"/>
          </p:nvPr>
        </p:nvSpPr>
        <p:spPr>
          <a:xfrm>
            <a:off x="1509713" y="1120057"/>
            <a:ext cx="8305800" cy="5562600"/>
          </a:xfrm>
        </p:spPr>
        <p:txBody>
          <a:bodyPr>
            <a:normAutofit lnSpcReduction="10000"/>
          </a:bodyPr>
          <a:lstStyle/>
          <a:p>
            <a:pPr eaLnBrk="1" hangingPunct="1">
              <a:buFontTx/>
              <a:buNone/>
            </a:pPr>
            <a:r>
              <a:rPr lang="en-US" dirty="0"/>
              <a:t>c) </a:t>
            </a:r>
            <a:r>
              <a:rPr lang="en-US" sz="2400" dirty="0"/>
              <a:t>Térmica Barata (TB)</a:t>
            </a:r>
          </a:p>
          <a:p>
            <a:pPr eaLnBrk="1" hangingPunct="1"/>
            <a:r>
              <a:rPr lang="en-US" sz="2400" dirty="0"/>
              <a:t>Se </a:t>
            </a:r>
            <a:r>
              <a:rPr lang="en-US" sz="2400" dirty="0" err="1"/>
              <a:t>colocan</a:t>
            </a:r>
            <a:r>
              <a:rPr lang="en-US" sz="2400" dirty="0"/>
              <a:t> </a:t>
            </a:r>
            <a:r>
              <a:rPr lang="en-US" sz="2400" dirty="0" err="1"/>
              <a:t>desde</a:t>
            </a:r>
            <a:r>
              <a:rPr lang="en-US" sz="2400" dirty="0"/>
              <a:t> la base </a:t>
            </a:r>
            <a:r>
              <a:rPr lang="en-US" sz="2400" dirty="0" err="1"/>
              <a:t>hacia</a:t>
            </a:r>
            <a:r>
              <a:rPr lang="en-US" sz="2400" dirty="0"/>
              <a:t> la </a:t>
            </a:r>
            <a:r>
              <a:rPr lang="en-US" sz="2400" dirty="0" err="1"/>
              <a:t>punta</a:t>
            </a:r>
            <a:endParaRPr lang="en-US" sz="2400" dirty="0"/>
          </a:p>
          <a:p>
            <a:pPr eaLnBrk="1" hangingPunct="1">
              <a:buFontTx/>
              <a:buNone/>
            </a:pPr>
            <a:r>
              <a:rPr lang="en-US" sz="2000" u="sng" dirty="0">
                <a:solidFill>
                  <a:srgbClr val="CC0000"/>
                </a:solidFill>
                <a:sym typeface="Wingdings" pitchFamily="2" charset="2"/>
              </a:rPr>
              <a:t></a:t>
            </a:r>
            <a:r>
              <a:rPr lang="en-US" sz="2000" u="sng" dirty="0">
                <a:solidFill>
                  <a:srgbClr val="CC0000"/>
                </a:solidFill>
              </a:rPr>
              <a:t>Despacho en bloque demanda mínima</a:t>
            </a:r>
          </a:p>
          <a:p>
            <a:pPr eaLnBrk="1" hangingPunct="1">
              <a:buFontTx/>
              <a:buNone/>
            </a:pPr>
            <a:r>
              <a:rPr lang="en-US" sz="2000" dirty="0">
                <a:solidFill>
                  <a:srgbClr val="002060"/>
                </a:solidFill>
              </a:rPr>
              <a:t>(</a:t>
            </a:r>
            <a:r>
              <a:rPr lang="en-US" sz="2000" dirty="0" err="1">
                <a:solidFill>
                  <a:srgbClr val="002060"/>
                </a:solidFill>
              </a:rPr>
              <a:t>Necesito</a:t>
            </a:r>
            <a:r>
              <a:rPr lang="en-US" sz="2000" dirty="0">
                <a:solidFill>
                  <a:srgbClr val="002060"/>
                </a:solidFill>
              </a:rPr>
              <a:t> 1300-300=1000 MW en bloque demanda mínima)</a:t>
            </a:r>
          </a:p>
          <a:p>
            <a:pPr eaLnBrk="1" hangingPunct="1"/>
            <a:r>
              <a:rPr lang="en-US" sz="2000" dirty="0" err="1"/>
              <a:t>Pbmin</a:t>
            </a:r>
            <a:r>
              <a:rPr lang="en-US" sz="2000" dirty="0"/>
              <a:t>=1000 MW (</a:t>
            </a:r>
            <a:r>
              <a:rPr lang="en-US" sz="2000" dirty="0" err="1"/>
              <a:t>toda</a:t>
            </a:r>
            <a:r>
              <a:rPr lang="en-US" sz="2000" dirty="0"/>
              <a:t> la potencia </a:t>
            </a:r>
            <a:r>
              <a:rPr lang="en-US" sz="2000" dirty="0" err="1"/>
              <a:t>disponible</a:t>
            </a:r>
            <a:r>
              <a:rPr lang="en-US" sz="2000" dirty="0"/>
              <a:t>)</a:t>
            </a:r>
          </a:p>
          <a:p>
            <a:pPr eaLnBrk="1" hangingPunct="1"/>
            <a:r>
              <a:rPr lang="en-US" sz="2000" dirty="0" err="1"/>
              <a:t>Ebmin</a:t>
            </a:r>
            <a:r>
              <a:rPr lang="en-US" sz="2000" dirty="0"/>
              <a:t>= 6000 MWh (1000*6)</a:t>
            </a:r>
          </a:p>
          <a:p>
            <a:pPr eaLnBrk="1" hangingPunct="1">
              <a:buFontTx/>
              <a:buNone/>
            </a:pPr>
            <a:r>
              <a:rPr lang="en-US" sz="2000" u="sng" dirty="0">
                <a:solidFill>
                  <a:srgbClr val="CC0000"/>
                </a:solidFill>
                <a:sym typeface="Wingdings" pitchFamily="2" charset="2"/>
              </a:rPr>
              <a:t></a:t>
            </a:r>
            <a:r>
              <a:rPr lang="en-US" sz="2000" u="sng" dirty="0">
                <a:solidFill>
                  <a:srgbClr val="CC0000"/>
                </a:solidFill>
              </a:rPr>
              <a:t>Despacho en bloque demanda media</a:t>
            </a:r>
          </a:p>
          <a:p>
            <a:pPr eaLnBrk="1" hangingPunct="1">
              <a:buFontTx/>
              <a:buNone/>
            </a:pPr>
            <a:r>
              <a:rPr lang="en-US" sz="2000" dirty="0">
                <a:solidFill>
                  <a:srgbClr val="002060"/>
                </a:solidFill>
              </a:rPr>
              <a:t>(</a:t>
            </a:r>
            <a:r>
              <a:rPr lang="en-US" sz="2000" dirty="0" err="1">
                <a:solidFill>
                  <a:srgbClr val="002060"/>
                </a:solidFill>
              </a:rPr>
              <a:t>Necesito</a:t>
            </a:r>
            <a:r>
              <a:rPr lang="en-US" sz="2000" dirty="0">
                <a:solidFill>
                  <a:srgbClr val="002060"/>
                </a:solidFill>
              </a:rPr>
              <a:t> (1500-178.6-300= 1021.4) MW en bloque demanda media)</a:t>
            </a:r>
          </a:p>
          <a:p>
            <a:pPr eaLnBrk="1" hangingPunct="1"/>
            <a:r>
              <a:rPr lang="en-US" sz="2000" dirty="0" err="1"/>
              <a:t>Pbmed</a:t>
            </a:r>
            <a:r>
              <a:rPr lang="en-US" sz="2000" dirty="0"/>
              <a:t>=1000 MW (</a:t>
            </a:r>
            <a:r>
              <a:rPr lang="en-US" sz="2000" dirty="0" err="1"/>
              <a:t>toda</a:t>
            </a:r>
            <a:r>
              <a:rPr lang="en-US" sz="2000" dirty="0"/>
              <a:t> la potencia </a:t>
            </a:r>
            <a:r>
              <a:rPr lang="en-US" sz="2000" dirty="0" err="1"/>
              <a:t>disponible</a:t>
            </a:r>
            <a:r>
              <a:rPr lang="en-US" sz="2000" dirty="0"/>
              <a:t>)</a:t>
            </a:r>
          </a:p>
          <a:p>
            <a:pPr eaLnBrk="1" hangingPunct="1"/>
            <a:r>
              <a:rPr lang="en-US" sz="2000" dirty="0" err="1"/>
              <a:t>Ebmed</a:t>
            </a:r>
            <a:r>
              <a:rPr lang="en-US" sz="2000" dirty="0"/>
              <a:t>= 14000 MWh (1000*14)</a:t>
            </a:r>
          </a:p>
          <a:p>
            <a:pPr eaLnBrk="1" hangingPunct="1">
              <a:buFontTx/>
              <a:buNone/>
            </a:pPr>
            <a:r>
              <a:rPr lang="en-US" sz="2000" u="sng" dirty="0">
                <a:solidFill>
                  <a:srgbClr val="CC0000"/>
                </a:solidFill>
                <a:sym typeface="Wingdings" pitchFamily="2" charset="2"/>
              </a:rPr>
              <a:t></a:t>
            </a:r>
            <a:r>
              <a:rPr lang="en-US" sz="2000" u="sng" dirty="0">
                <a:solidFill>
                  <a:srgbClr val="CC0000"/>
                </a:solidFill>
              </a:rPr>
              <a:t>Despacho en bloque demanda máxima</a:t>
            </a:r>
          </a:p>
          <a:p>
            <a:pPr eaLnBrk="1" hangingPunct="1">
              <a:buFontTx/>
              <a:buNone/>
            </a:pPr>
            <a:r>
              <a:rPr lang="en-US" sz="2000" dirty="0">
                <a:solidFill>
                  <a:srgbClr val="002060"/>
                </a:solidFill>
              </a:rPr>
              <a:t>(</a:t>
            </a:r>
            <a:r>
              <a:rPr lang="en-US" sz="2000" dirty="0" err="1">
                <a:solidFill>
                  <a:srgbClr val="002060"/>
                </a:solidFill>
              </a:rPr>
              <a:t>Necesito</a:t>
            </a:r>
            <a:r>
              <a:rPr lang="en-US" sz="2000" dirty="0">
                <a:solidFill>
                  <a:srgbClr val="002060"/>
                </a:solidFill>
              </a:rPr>
              <a:t> (1800-300-300= 1200) MW en bloque demanda maxima)</a:t>
            </a:r>
          </a:p>
          <a:p>
            <a:pPr eaLnBrk="1" hangingPunct="1"/>
            <a:r>
              <a:rPr lang="en-US" sz="2000" dirty="0" err="1"/>
              <a:t>Pbmax</a:t>
            </a:r>
            <a:r>
              <a:rPr lang="en-US" sz="2000" dirty="0"/>
              <a:t>=1000 MW (</a:t>
            </a:r>
            <a:r>
              <a:rPr lang="en-US" sz="2000" dirty="0" err="1"/>
              <a:t>toda</a:t>
            </a:r>
            <a:r>
              <a:rPr lang="en-US" sz="2000" dirty="0"/>
              <a:t> la potencia </a:t>
            </a:r>
            <a:r>
              <a:rPr lang="en-US" sz="2000" dirty="0" err="1"/>
              <a:t>disponible</a:t>
            </a:r>
            <a:r>
              <a:rPr lang="en-US" sz="2000" dirty="0"/>
              <a:t>)</a:t>
            </a:r>
          </a:p>
          <a:p>
            <a:pPr eaLnBrk="1" hangingPunct="1"/>
            <a:r>
              <a:rPr lang="en-US" sz="2000" dirty="0" err="1"/>
              <a:t>Ebmax</a:t>
            </a:r>
            <a:r>
              <a:rPr lang="en-US" sz="2000" dirty="0"/>
              <a:t>= 4000 MWh (1000*4)</a:t>
            </a:r>
          </a:p>
          <a:p>
            <a:pPr eaLnBrk="1" hangingPunct="1"/>
            <a:endParaRPr lang="en-US" dirty="0"/>
          </a:p>
        </p:txBody>
      </p:sp>
    </p:spTree>
    <p:extLst>
      <p:ext uri="{BB962C8B-B14F-4D97-AF65-F5344CB8AC3E}">
        <p14:creationId xmlns:p14="http://schemas.microsoft.com/office/powerpoint/2010/main" val="14856771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Picture 3"/>
          <p:cNvPicPr>
            <a:picLocks noGrp="1" noChangeAspect="1" noChangeArrowheads="1"/>
          </p:cNvPicPr>
          <p:nvPr>
            <p:ph type="body" idx="1"/>
          </p:nvPr>
        </p:nvPicPr>
        <p:blipFill>
          <a:blip r:embed="rId2" cstate="print"/>
          <a:srcRect l="2777" b="3226"/>
          <a:stretch>
            <a:fillRect/>
          </a:stretch>
        </p:blipFill>
        <p:spPr>
          <a:xfrm>
            <a:off x="1524000" y="990600"/>
            <a:ext cx="8915400" cy="4876800"/>
          </a:xfrm>
          <a:noFill/>
        </p:spPr>
      </p:pic>
      <p:sp>
        <p:nvSpPr>
          <p:cNvPr id="90116" name="AutoShape 4"/>
          <p:cNvSpPr>
            <a:spLocks noChangeArrowheads="1"/>
          </p:cNvSpPr>
          <p:nvPr/>
        </p:nvSpPr>
        <p:spPr bwMode="auto">
          <a:xfrm>
            <a:off x="4419600" y="1905000"/>
            <a:ext cx="2514600" cy="609600"/>
          </a:xfrm>
          <a:prstGeom prst="downArrowCallout">
            <a:avLst>
              <a:gd name="adj1" fmla="val 103125"/>
              <a:gd name="adj2" fmla="val 103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Dmed= 1500 MW</a:t>
            </a:r>
          </a:p>
        </p:txBody>
      </p:sp>
      <p:sp>
        <p:nvSpPr>
          <p:cNvPr id="90117" name="AutoShape 5"/>
          <p:cNvSpPr>
            <a:spLocks noChangeArrowheads="1"/>
          </p:cNvSpPr>
          <p:nvPr/>
        </p:nvSpPr>
        <p:spPr bwMode="auto">
          <a:xfrm>
            <a:off x="8229600" y="2209800"/>
            <a:ext cx="1905000" cy="609600"/>
          </a:xfrm>
          <a:prstGeom prst="downArrowCallout">
            <a:avLst>
              <a:gd name="adj1" fmla="val 78125"/>
              <a:gd name="adj2" fmla="val 78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Dmin= 1300 MW</a:t>
            </a:r>
          </a:p>
        </p:txBody>
      </p:sp>
      <p:sp>
        <p:nvSpPr>
          <p:cNvPr id="90118" name="AutoShape 6"/>
          <p:cNvSpPr>
            <a:spLocks noChangeArrowheads="1"/>
          </p:cNvSpPr>
          <p:nvPr/>
        </p:nvSpPr>
        <p:spPr bwMode="auto">
          <a:xfrm>
            <a:off x="2057400" y="1295400"/>
            <a:ext cx="1828800" cy="609600"/>
          </a:xfrm>
          <a:prstGeom prst="downArrowCallout">
            <a:avLst>
              <a:gd name="adj1" fmla="val 75000"/>
              <a:gd name="adj2" fmla="val 75000"/>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Dmax=1800 MW</a:t>
            </a:r>
          </a:p>
        </p:txBody>
      </p:sp>
      <p:sp>
        <p:nvSpPr>
          <p:cNvPr id="90119" name="Rectangle 7"/>
          <p:cNvSpPr>
            <a:spLocks noChangeArrowheads="1"/>
          </p:cNvSpPr>
          <p:nvPr/>
        </p:nvSpPr>
        <p:spPr bwMode="auto">
          <a:xfrm>
            <a:off x="1981200" y="4876800"/>
            <a:ext cx="1066800" cy="5334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1200 MWh</a:t>
            </a:r>
          </a:p>
          <a:p>
            <a:pPr algn="ctr"/>
            <a:r>
              <a:rPr lang="en-US" sz="1400" b="1"/>
              <a:t>(H)</a:t>
            </a:r>
          </a:p>
        </p:txBody>
      </p:sp>
      <p:sp>
        <p:nvSpPr>
          <p:cNvPr id="90120" name="Rectangle 8"/>
          <p:cNvSpPr>
            <a:spLocks noChangeArrowheads="1"/>
          </p:cNvSpPr>
          <p:nvPr/>
        </p:nvSpPr>
        <p:spPr bwMode="auto">
          <a:xfrm>
            <a:off x="3048000" y="5029200"/>
            <a:ext cx="5029200" cy="3810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2500 MWh (H)</a:t>
            </a:r>
          </a:p>
        </p:txBody>
      </p:sp>
      <p:sp>
        <p:nvSpPr>
          <p:cNvPr id="905225" name="Rectangle 9"/>
          <p:cNvSpPr>
            <a:spLocks noChangeArrowheads="1"/>
          </p:cNvSpPr>
          <p:nvPr/>
        </p:nvSpPr>
        <p:spPr bwMode="auto">
          <a:xfrm>
            <a:off x="8077200" y="5029200"/>
            <a:ext cx="21336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b="1" dirty="0"/>
              <a:t>1800 MWh (C )</a:t>
            </a:r>
          </a:p>
        </p:txBody>
      </p:sp>
      <p:sp>
        <p:nvSpPr>
          <p:cNvPr id="905226" name="Rectangle 10"/>
          <p:cNvSpPr>
            <a:spLocks noChangeArrowheads="1"/>
          </p:cNvSpPr>
          <p:nvPr/>
        </p:nvSpPr>
        <p:spPr bwMode="auto">
          <a:xfrm>
            <a:off x="3048000" y="4648200"/>
            <a:ext cx="50292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b="1" dirty="0"/>
              <a:t>4200 MWh (C )</a:t>
            </a:r>
          </a:p>
        </p:txBody>
      </p:sp>
      <p:sp>
        <p:nvSpPr>
          <p:cNvPr id="905227" name="Rectangle 11"/>
          <p:cNvSpPr>
            <a:spLocks noChangeArrowheads="1"/>
          </p:cNvSpPr>
          <p:nvPr/>
        </p:nvSpPr>
        <p:spPr bwMode="auto">
          <a:xfrm>
            <a:off x="1981200" y="4495800"/>
            <a:ext cx="10668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200" b="1" dirty="0"/>
              <a:t>1200 MWh </a:t>
            </a:r>
          </a:p>
          <a:p>
            <a:pPr algn="ctr">
              <a:defRPr/>
            </a:pPr>
            <a:r>
              <a:rPr lang="en-US" sz="1200" b="1" dirty="0"/>
              <a:t>(C )</a:t>
            </a:r>
          </a:p>
        </p:txBody>
      </p:sp>
      <p:sp>
        <p:nvSpPr>
          <p:cNvPr id="90124" name="Rectangle 12"/>
          <p:cNvSpPr>
            <a:spLocks noChangeArrowheads="1"/>
          </p:cNvSpPr>
          <p:nvPr/>
        </p:nvSpPr>
        <p:spPr bwMode="auto">
          <a:xfrm>
            <a:off x="1981200" y="2590800"/>
            <a:ext cx="1066800" cy="19050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200" b="1"/>
              <a:t>4000 MWh </a:t>
            </a:r>
          </a:p>
          <a:p>
            <a:pPr algn="ctr"/>
            <a:r>
              <a:rPr lang="en-US" sz="1200" b="1"/>
              <a:t>(TB )</a:t>
            </a:r>
          </a:p>
        </p:txBody>
      </p:sp>
      <p:sp>
        <p:nvSpPr>
          <p:cNvPr id="90125" name="Rectangle 13"/>
          <p:cNvSpPr>
            <a:spLocks noChangeArrowheads="1"/>
          </p:cNvSpPr>
          <p:nvPr/>
        </p:nvSpPr>
        <p:spPr bwMode="auto">
          <a:xfrm>
            <a:off x="3048000" y="2743200"/>
            <a:ext cx="5029200" cy="19050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b="1"/>
              <a:t>14000 MWh (TB )</a:t>
            </a:r>
          </a:p>
        </p:txBody>
      </p:sp>
      <p:sp>
        <p:nvSpPr>
          <p:cNvPr id="90126" name="Rectangle 14"/>
          <p:cNvSpPr>
            <a:spLocks noChangeArrowheads="1"/>
          </p:cNvSpPr>
          <p:nvPr/>
        </p:nvSpPr>
        <p:spPr bwMode="auto">
          <a:xfrm>
            <a:off x="8077200" y="2971800"/>
            <a:ext cx="2133600" cy="20574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b="1"/>
              <a:t>6000 MWh (TB )</a:t>
            </a:r>
          </a:p>
        </p:txBody>
      </p:sp>
      <p:sp>
        <p:nvSpPr>
          <p:cNvPr id="1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8"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Demanda Monótona</a:t>
            </a:r>
          </a:p>
        </p:txBody>
      </p:sp>
      <p:sp>
        <p:nvSpPr>
          <p:cNvPr id="2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65574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Picture 3"/>
          <p:cNvPicPr>
            <a:picLocks noGrp="1" noChangeAspect="1" noChangeArrowheads="1"/>
          </p:cNvPicPr>
          <p:nvPr>
            <p:ph type="body" idx="1"/>
          </p:nvPr>
        </p:nvPicPr>
        <p:blipFill>
          <a:blip r:embed="rId2" cstate="print"/>
          <a:srcRect l="2777" b="3226"/>
          <a:stretch>
            <a:fillRect/>
          </a:stretch>
        </p:blipFill>
        <p:spPr>
          <a:xfrm>
            <a:off x="1524000" y="990600"/>
            <a:ext cx="8915400" cy="4876800"/>
          </a:xfrm>
          <a:noFill/>
        </p:spPr>
      </p:pic>
      <p:sp>
        <p:nvSpPr>
          <p:cNvPr id="90116" name="AutoShape 4"/>
          <p:cNvSpPr>
            <a:spLocks noChangeArrowheads="1"/>
          </p:cNvSpPr>
          <p:nvPr/>
        </p:nvSpPr>
        <p:spPr bwMode="auto">
          <a:xfrm>
            <a:off x="4419600" y="1905000"/>
            <a:ext cx="2514600" cy="609600"/>
          </a:xfrm>
          <a:prstGeom prst="downArrowCallout">
            <a:avLst>
              <a:gd name="adj1" fmla="val 103125"/>
              <a:gd name="adj2" fmla="val 103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Dmed= 1500 MW</a:t>
            </a:r>
          </a:p>
        </p:txBody>
      </p:sp>
      <p:sp>
        <p:nvSpPr>
          <p:cNvPr id="90117" name="AutoShape 5"/>
          <p:cNvSpPr>
            <a:spLocks noChangeArrowheads="1"/>
          </p:cNvSpPr>
          <p:nvPr/>
        </p:nvSpPr>
        <p:spPr bwMode="auto">
          <a:xfrm>
            <a:off x="8229600" y="2209800"/>
            <a:ext cx="1905000" cy="609600"/>
          </a:xfrm>
          <a:prstGeom prst="downArrowCallout">
            <a:avLst>
              <a:gd name="adj1" fmla="val 78125"/>
              <a:gd name="adj2" fmla="val 78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Dmin= 1300 MW</a:t>
            </a:r>
          </a:p>
        </p:txBody>
      </p:sp>
      <p:sp>
        <p:nvSpPr>
          <p:cNvPr id="90118" name="AutoShape 6"/>
          <p:cNvSpPr>
            <a:spLocks noChangeArrowheads="1"/>
          </p:cNvSpPr>
          <p:nvPr/>
        </p:nvSpPr>
        <p:spPr bwMode="auto">
          <a:xfrm>
            <a:off x="2057400" y="1295400"/>
            <a:ext cx="1828800" cy="609600"/>
          </a:xfrm>
          <a:prstGeom prst="downArrowCallout">
            <a:avLst>
              <a:gd name="adj1" fmla="val 75000"/>
              <a:gd name="adj2" fmla="val 75000"/>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Dmax=1800 MW</a:t>
            </a:r>
          </a:p>
        </p:txBody>
      </p:sp>
      <p:sp>
        <p:nvSpPr>
          <p:cNvPr id="90119" name="Rectangle 7"/>
          <p:cNvSpPr>
            <a:spLocks noChangeArrowheads="1"/>
          </p:cNvSpPr>
          <p:nvPr/>
        </p:nvSpPr>
        <p:spPr bwMode="auto">
          <a:xfrm>
            <a:off x="1981200" y="4876800"/>
            <a:ext cx="1066800" cy="5334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1200 MWh</a:t>
            </a:r>
          </a:p>
          <a:p>
            <a:pPr algn="ctr"/>
            <a:r>
              <a:rPr lang="en-US" sz="1400" b="1"/>
              <a:t>(H)</a:t>
            </a:r>
          </a:p>
        </p:txBody>
      </p:sp>
      <p:sp>
        <p:nvSpPr>
          <p:cNvPr id="90120" name="Rectangle 8"/>
          <p:cNvSpPr>
            <a:spLocks noChangeArrowheads="1"/>
          </p:cNvSpPr>
          <p:nvPr/>
        </p:nvSpPr>
        <p:spPr bwMode="auto">
          <a:xfrm>
            <a:off x="3048000" y="5029200"/>
            <a:ext cx="5029200" cy="3810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2500 MWh (H)</a:t>
            </a:r>
          </a:p>
        </p:txBody>
      </p:sp>
      <p:sp>
        <p:nvSpPr>
          <p:cNvPr id="905225" name="Rectangle 9"/>
          <p:cNvSpPr>
            <a:spLocks noChangeArrowheads="1"/>
          </p:cNvSpPr>
          <p:nvPr/>
        </p:nvSpPr>
        <p:spPr bwMode="auto">
          <a:xfrm>
            <a:off x="8077200" y="5029200"/>
            <a:ext cx="21336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b="1" dirty="0"/>
              <a:t>1800 MWh (C )</a:t>
            </a:r>
          </a:p>
        </p:txBody>
      </p:sp>
      <p:sp>
        <p:nvSpPr>
          <p:cNvPr id="905226" name="Rectangle 10"/>
          <p:cNvSpPr>
            <a:spLocks noChangeArrowheads="1"/>
          </p:cNvSpPr>
          <p:nvPr/>
        </p:nvSpPr>
        <p:spPr bwMode="auto">
          <a:xfrm>
            <a:off x="3048000" y="4648200"/>
            <a:ext cx="50292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b="1" dirty="0"/>
              <a:t>4200 MWh (C )</a:t>
            </a:r>
          </a:p>
        </p:txBody>
      </p:sp>
      <p:sp>
        <p:nvSpPr>
          <p:cNvPr id="905227" name="Rectangle 11"/>
          <p:cNvSpPr>
            <a:spLocks noChangeArrowheads="1"/>
          </p:cNvSpPr>
          <p:nvPr/>
        </p:nvSpPr>
        <p:spPr bwMode="auto">
          <a:xfrm>
            <a:off x="1981200" y="4495800"/>
            <a:ext cx="10668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200" b="1" dirty="0"/>
              <a:t>1200 MWh </a:t>
            </a:r>
          </a:p>
          <a:p>
            <a:pPr algn="ctr">
              <a:defRPr/>
            </a:pPr>
            <a:r>
              <a:rPr lang="en-US" sz="1200" b="1" dirty="0"/>
              <a:t>(C )</a:t>
            </a:r>
          </a:p>
        </p:txBody>
      </p:sp>
      <p:sp>
        <p:nvSpPr>
          <p:cNvPr id="90124" name="Rectangle 12"/>
          <p:cNvSpPr>
            <a:spLocks noChangeArrowheads="1"/>
          </p:cNvSpPr>
          <p:nvPr/>
        </p:nvSpPr>
        <p:spPr bwMode="auto">
          <a:xfrm>
            <a:off x="1981200" y="2590800"/>
            <a:ext cx="1066800" cy="19050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200" b="1"/>
              <a:t>4000 MWh </a:t>
            </a:r>
          </a:p>
          <a:p>
            <a:pPr algn="ctr"/>
            <a:r>
              <a:rPr lang="en-US" sz="1200" b="1"/>
              <a:t>(TB )</a:t>
            </a:r>
          </a:p>
        </p:txBody>
      </p:sp>
      <p:sp>
        <p:nvSpPr>
          <p:cNvPr id="90125" name="Rectangle 13"/>
          <p:cNvSpPr>
            <a:spLocks noChangeArrowheads="1"/>
          </p:cNvSpPr>
          <p:nvPr/>
        </p:nvSpPr>
        <p:spPr bwMode="auto">
          <a:xfrm>
            <a:off x="3048000" y="2743200"/>
            <a:ext cx="5029200" cy="19050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b="1"/>
              <a:t>14000 MWh (TB )</a:t>
            </a:r>
          </a:p>
        </p:txBody>
      </p:sp>
      <p:sp>
        <p:nvSpPr>
          <p:cNvPr id="90126" name="Rectangle 14"/>
          <p:cNvSpPr>
            <a:spLocks noChangeArrowheads="1"/>
          </p:cNvSpPr>
          <p:nvPr/>
        </p:nvSpPr>
        <p:spPr bwMode="auto">
          <a:xfrm>
            <a:off x="8077200" y="2971800"/>
            <a:ext cx="2133600" cy="20574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b="1"/>
              <a:t>6000 MWh (TB )</a:t>
            </a:r>
          </a:p>
        </p:txBody>
      </p:sp>
      <p:sp>
        <p:nvSpPr>
          <p:cNvPr id="1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8"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Demanda Monótona</a:t>
            </a:r>
          </a:p>
        </p:txBody>
      </p:sp>
      <p:sp>
        <p:nvSpPr>
          <p:cNvPr id="2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Llamada rectangular 1"/>
          <p:cNvSpPr/>
          <p:nvPr/>
        </p:nvSpPr>
        <p:spPr>
          <a:xfrm>
            <a:off x="-30704" y="2205516"/>
            <a:ext cx="1717963" cy="523845"/>
          </a:xfrm>
          <a:prstGeom prst="wedgeRectCallout">
            <a:avLst>
              <a:gd name="adj1" fmla="val 96710"/>
              <a:gd name="adj2" fmla="val -5219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DO" b="1" dirty="0">
                <a:solidFill>
                  <a:srgbClr val="FF0000"/>
                </a:solidFill>
              </a:rPr>
              <a:t>FALTA 800 </a:t>
            </a:r>
            <a:r>
              <a:rPr lang="es-DO" b="1" dirty="0" err="1">
                <a:solidFill>
                  <a:srgbClr val="FF0000"/>
                </a:solidFill>
              </a:rPr>
              <a:t>MWh</a:t>
            </a:r>
            <a:endParaRPr lang="es-DO" b="1" dirty="0">
              <a:solidFill>
                <a:srgbClr val="FF0000"/>
              </a:solidFill>
            </a:endParaRPr>
          </a:p>
        </p:txBody>
      </p:sp>
      <p:sp>
        <p:nvSpPr>
          <p:cNvPr id="21" name="Llamada rectangular 20"/>
          <p:cNvSpPr/>
          <p:nvPr/>
        </p:nvSpPr>
        <p:spPr>
          <a:xfrm>
            <a:off x="7086600" y="1707952"/>
            <a:ext cx="1717963" cy="523845"/>
          </a:xfrm>
          <a:prstGeom prst="wedgeRectCallout">
            <a:avLst>
              <a:gd name="adj1" fmla="val -77484"/>
              <a:gd name="adj2" fmla="val 13029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DO" b="1" dirty="0">
                <a:solidFill>
                  <a:srgbClr val="FF0000"/>
                </a:solidFill>
              </a:rPr>
              <a:t>FALTA 300 </a:t>
            </a:r>
            <a:r>
              <a:rPr lang="es-DO" b="1" dirty="0" err="1">
                <a:solidFill>
                  <a:srgbClr val="FF0000"/>
                </a:solidFill>
              </a:rPr>
              <a:t>MWh</a:t>
            </a:r>
            <a:endParaRPr lang="es-DO" b="1" dirty="0">
              <a:solidFill>
                <a:srgbClr val="FF0000"/>
              </a:solidFill>
            </a:endParaRPr>
          </a:p>
        </p:txBody>
      </p:sp>
    </p:spTree>
    <p:extLst>
      <p:ext uri="{BB962C8B-B14F-4D97-AF65-F5344CB8AC3E}">
        <p14:creationId xmlns:p14="http://schemas.microsoft.com/office/powerpoint/2010/main" val="39776131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type="body" idx="1"/>
          </p:nvPr>
        </p:nvSpPr>
        <p:spPr>
          <a:xfrm>
            <a:off x="1524000" y="1219200"/>
            <a:ext cx="8305800" cy="5562600"/>
          </a:xfrm>
        </p:spPr>
        <p:txBody>
          <a:bodyPr>
            <a:normAutofit lnSpcReduction="10000"/>
          </a:bodyPr>
          <a:lstStyle/>
          <a:p>
            <a:pPr eaLnBrk="1" hangingPunct="1">
              <a:lnSpc>
                <a:spcPct val="90000"/>
              </a:lnSpc>
              <a:buFontTx/>
              <a:buNone/>
            </a:pPr>
            <a:r>
              <a:rPr lang="en-US" dirty="0"/>
              <a:t>c) </a:t>
            </a:r>
            <a:r>
              <a:rPr lang="en-US" sz="2400" dirty="0"/>
              <a:t>Térmica Cara (TC)</a:t>
            </a:r>
          </a:p>
          <a:p>
            <a:pPr eaLnBrk="1" hangingPunct="1">
              <a:lnSpc>
                <a:spcPct val="90000"/>
              </a:lnSpc>
            </a:pPr>
            <a:r>
              <a:rPr lang="en-US" sz="2400" dirty="0"/>
              <a:t>Se </a:t>
            </a:r>
            <a:r>
              <a:rPr lang="en-US" sz="2400" dirty="0" err="1"/>
              <a:t>colocan</a:t>
            </a:r>
            <a:r>
              <a:rPr lang="en-US" sz="2400" dirty="0"/>
              <a:t> </a:t>
            </a:r>
            <a:r>
              <a:rPr lang="en-US" sz="2400" dirty="0" err="1"/>
              <a:t>desde</a:t>
            </a:r>
            <a:r>
              <a:rPr lang="en-US" sz="2400" dirty="0"/>
              <a:t> la base </a:t>
            </a:r>
            <a:r>
              <a:rPr lang="en-US" sz="2400" dirty="0" err="1"/>
              <a:t>hacia</a:t>
            </a:r>
            <a:r>
              <a:rPr lang="en-US" sz="2400" dirty="0"/>
              <a:t> la </a:t>
            </a:r>
            <a:r>
              <a:rPr lang="en-US" sz="2400" dirty="0" err="1"/>
              <a:t>punta</a:t>
            </a:r>
            <a:endParaRPr lang="en-US" sz="2400" dirty="0"/>
          </a:p>
          <a:p>
            <a:pPr eaLnBrk="1" hangingPunct="1">
              <a:lnSpc>
                <a:spcPct val="90000"/>
              </a:lnSpc>
              <a:buFontTx/>
              <a:buNone/>
            </a:pPr>
            <a:r>
              <a:rPr lang="en-US" sz="2000" u="sng" dirty="0">
                <a:solidFill>
                  <a:srgbClr val="CC0000"/>
                </a:solidFill>
                <a:sym typeface="Wingdings" pitchFamily="2" charset="2"/>
              </a:rPr>
              <a:t></a:t>
            </a:r>
            <a:r>
              <a:rPr lang="en-US" sz="2000" u="sng" dirty="0">
                <a:solidFill>
                  <a:srgbClr val="CC0000"/>
                </a:solidFill>
              </a:rPr>
              <a:t>Despacho en bloque demanda mínima</a:t>
            </a:r>
          </a:p>
          <a:p>
            <a:pPr eaLnBrk="1" hangingPunct="1">
              <a:lnSpc>
                <a:spcPct val="90000"/>
              </a:lnSpc>
              <a:buFontTx/>
              <a:buNone/>
            </a:pPr>
            <a:r>
              <a:rPr lang="en-US" sz="2000" dirty="0">
                <a:solidFill>
                  <a:srgbClr val="002060"/>
                </a:solidFill>
              </a:rPr>
              <a:t>(</a:t>
            </a:r>
            <a:r>
              <a:rPr lang="en-US" sz="2000" dirty="0" err="1">
                <a:solidFill>
                  <a:srgbClr val="002060"/>
                </a:solidFill>
              </a:rPr>
              <a:t>Necesito</a:t>
            </a:r>
            <a:r>
              <a:rPr lang="en-US" sz="2000" dirty="0">
                <a:solidFill>
                  <a:srgbClr val="002060"/>
                </a:solidFill>
              </a:rPr>
              <a:t> 1300-300-1000=0 MW en bloque demanda mínima)</a:t>
            </a:r>
          </a:p>
          <a:p>
            <a:pPr eaLnBrk="1" hangingPunct="1">
              <a:lnSpc>
                <a:spcPct val="90000"/>
              </a:lnSpc>
            </a:pPr>
            <a:r>
              <a:rPr lang="en-US" sz="2000" dirty="0" err="1"/>
              <a:t>Pbmin</a:t>
            </a:r>
            <a:r>
              <a:rPr lang="en-US" sz="2000" dirty="0"/>
              <a:t>=0 MW (</a:t>
            </a:r>
            <a:r>
              <a:rPr lang="en-US" sz="2000" dirty="0" err="1"/>
              <a:t>toda</a:t>
            </a:r>
            <a:r>
              <a:rPr lang="en-US" sz="2000" dirty="0"/>
              <a:t> la potencia </a:t>
            </a:r>
            <a:r>
              <a:rPr lang="en-US" sz="2000" dirty="0" err="1"/>
              <a:t>disponible</a:t>
            </a:r>
            <a:r>
              <a:rPr lang="en-US" sz="2000" dirty="0"/>
              <a:t>)</a:t>
            </a:r>
          </a:p>
          <a:p>
            <a:pPr eaLnBrk="1" hangingPunct="1">
              <a:lnSpc>
                <a:spcPct val="90000"/>
              </a:lnSpc>
            </a:pPr>
            <a:r>
              <a:rPr lang="en-US" sz="2000" dirty="0" err="1"/>
              <a:t>Ebmin</a:t>
            </a:r>
            <a:r>
              <a:rPr lang="en-US" sz="2000" dirty="0"/>
              <a:t>= 0 MWh (500*6)</a:t>
            </a:r>
          </a:p>
          <a:p>
            <a:pPr eaLnBrk="1" hangingPunct="1">
              <a:lnSpc>
                <a:spcPct val="90000"/>
              </a:lnSpc>
              <a:buFontTx/>
              <a:buNone/>
            </a:pPr>
            <a:r>
              <a:rPr lang="en-US" sz="2000" u="sng" dirty="0">
                <a:solidFill>
                  <a:srgbClr val="CC0000"/>
                </a:solidFill>
                <a:sym typeface="Wingdings" pitchFamily="2" charset="2"/>
              </a:rPr>
              <a:t></a:t>
            </a:r>
            <a:r>
              <a:rPr lang="en-US" sz="2000" u="sng" dirty="0">
                <a:solidFill>
                  <a:srgbClr val="CC0000"/>
                </a:solidFill>
              </a:rPr>
              <a:t>Despacho en bloque demanda media</a:t>
            </a:r>
          </a:p>
          <a:p>
            <a:pPr eaLnBrk="1" hangingPunct="1">
              <a:lnSpc>
                <a:spcPct val="90000"/>
              </a:lnSpc>
              <a:buFontTx/>
              <a:buNone/>
            </a:pPr>
            <a:r>
              <a:rPr lang="en-US" sz="2000" dirty="0">
                <a:solidFill>
                  <a:srgbClr val="002060"/>
                </a:solidFill>
              </a:rPr>
              <a:t>(</a:t>
            </a:r>
            <a:r>
              <a:rPr lang="en-US" sz="2000" dirty="0" err="1">
                <a:solidFill>
                  <a:srgbClr val="002060"/>
                </a:solidFill>
              </a:rPr>
              <a:t>Necesito</a:t>
            </a:r>
            <a:r>
              <a:rPr lang="en-US" sz="2000" dirty="0">
                <a:solidFill>
                  <a:srgbClr val="002060"/>
                </a:solidFill>
              </a:rPr>
              <a:t> (1500-178.6-300-1000= 21.4) MW en bloque demanda media)</a:t>
            </a:r>
          </a:p>
          <a:p>
            <a:pPr eaLnBrk="1" hangingPunct="1">
              <a:lnSpc>
                <a:spcPct val="90000"/>
              </a:lnSpc>
            </a:pPr>
            <a:r>
              <a:rPr lang="en-US" sz="2000" dirty="0" err="1"/>
              <a:t>Pbmed</a:t>
            </a:r>
            <a:r>
              <a:rPr lang="en-US" sz="2000" dirty="0"/>
              <a:t>=21.4 MW</a:t>
            </a:r>
          </a:p>
          <a:p>
            <a:pPr eaLnBrk="1" hangingPunct="1">
              <a:lnSpc>
                <a:spcPct val="90000"/>
              </a:lnSpc>
            </a:pPr>
            <a:r>
              <a:rPr lang="en-US" sz="2000" dirty="0" err="1"/>
              <a:t>Ebmed</a:t>
            </a:r>
            <a:r>
              <a:rPr lang="en-US" sz="2000" dirty="0"/>
              <a:t>= 300 MWh (21.4*14)</a:t>
            </a:r>
          </a:p>
          <a:p>
            <a:pPr eaLnBrk="1" hangingPunct="1">
              <a:lnSpc>
                <a:spcPct val="90000"/>
              </a:lnSpc>
              <a:buFontTx/>
              <a:buNone/>
            </a:pPr>
            <a:r>
              <a:rPr lang="en-US" sz="2000" u="sng" dirty="0">
                <a:solidFill>
                  <a:srgbClr val="CC0000"/>
                </a:solidFill>
                <a:sym typeface="Wingdings" pitchFamily="2" charset="2"/>
              </a:rPr>
              <a:t></a:t>
            </a:r>
            <a:r>
              <a:rPr lang="en-US" sz="2000" u="sng" dirty="0">
                <a:solidFill>
                  <a:srgbClr val="CC0000"/>
                </a:solidFill>
              </a:rPr>
              <a:t>Despacho en bloque demanda máxima</a:t>
            </a:r>
          </a:p>
          <a:p>
            <a:pPr eaLnBrk="1" hangingPunct="1">
              <a:lnSpc>
                <a:spcPct val="90000"/>
              </a:lnSpc>
              <a:buFontTx/>
              <a:buNone/>
            </a:pPr>
            <a:r>
              <a:rPr lang="en-US" sz="2000" dirty="0">
                <a:solidFill>
                  <a:srgbClr val="002060"/>
                </a:solidFill>
              </a:rPr>
              <a:t>(</a:t>
            </a:r>
            <a:r>
              <a:rPr lang="en-US" sz="2000" dirty="0" err="1">
                <a:solidFill>
                  <a:srgbClr val="002060"/>
                </a:solidFill>
              </a:rPr>
              <a:t>Necesito</a:t>
            </a:r>
            <a:r>
              <a:rPr lang="en-US" sz="2000" dirty="0">
                <a:solidFill>
                  <a:srgbClr val="002060"/>
                </a:solidFill>
              </a:rPr>
              <a:t> (1800-300-300-1000= 200) MW en bloque demanda maxima)</a:t>
            </a:r>
          </a:p>
          <a:p>
            <a:pPr eaLnBrk="1" hangingPunct="1">
              <a:lnSpc>
                <a:spcPct val="90000"/>
              </a:lnSpc>
            </a:pPr>
            <a:r>
              <a:rPr lang="en-US" sz="2000" dirty="0" err="1"/>
              <a:t>Pbmax</a:t>
            </a:r>
            <a:r>
              <a:rPr lang="en-US" sz="2000" dirty="0"/>
              <a:t>=200 MW (</a:t>
            </a:r>
            <a:r>
              <a:rPr lang="en-US" sz="2000" dirty="0" err="1"/>
              <a:t>toda</a:t>
            </a:r>
            <a:r>
              <a:rPr lang="en-US" sz="2000" dirty="0"/>
              <a:t> la potencia </a:t>
            </a:r>
            <a:r>
              <a:rPr lang="en-US" sz="2000" dirty="0" err="1"/>
              <a:t>disponible</a:t>
            </a:r>
            <a:r>
              <a:rPr lang="en-US" sz="2000" dirty="0"/>
              <a:t>)</a:t>
            </a:r>
          </a:p>
          <a:p>
            <a:pPr eaLnBrk="1" hangingPunct="1">
              <a:lnSpc>
                <a:spcPct val="90000"/>
              </a:lnSpc>
            </a:pPr>
            <a:r>
              <a:rPr lang="en-US" sz="2000" dirty="0" err="1"/>
              <a:t>Ebmax</a:t>
            </a:r>
            <a:r>
              <a:rPr lang="en-US" sz="2000" dirty="0"/>
              <a:t>= 800 MWh (200*4)</a:t>
            </a:r>
          </a:p>
          <a:p>
            <a:pPr eaLnBrk="1" hangingPunct="1">
              <a:lnSpc>
                <a:spcPct val="90000"/>
              </a:lnSpc>
            </a:pPr>
            <a:endParaRPr lang="en-US" dirty="0"/>
          </a:p>
        </p:txBody>
      </p:sp>
      <p:sp>
        <p:nvSpPr>
          <p:cNvPr id="91140" name="AutoShape 4"/>
          <p:cNvSpPr>
            <a:spLocks noChangeArrowheads="1"/>
          </p:cNvSpPr>
          <p:nvPr/>
        </p:nvSpPr>
        <p:spPr bwMode="auto">
          <a:xfrm>
            <a:off x="9982200" y="1219200"/>
            <a:ext cx="381000" cy="4572000"/>
          </a:xfrm>
          <a:prstGeom prst="downArrow">
            <a:avLst>
              <a:gd name="adj1" fmla="val 50000"/>
              <a:gd name="adj2" fmla="val 300000"/>
            </a:avLst>
          </a:prstGeom>
          <a:solidFill>
            <a:schemeClr val="bg1"/>
          </a:solidFill>
          <a:ln w="12700" cap="sq">
            <a:solidFill>
              <a:schemeClr val="tx1"/>
            </a:solidFill>
            <a:miter lim="800000"/>
            <a:headEnd type="none" w="sm" len="sm"/>
            <a:tailEnd type="none" w="sm" len="sm"/>
          </a:ln>
        </p:spPr>
        <p:txBody>
          <a:bodyPr wrap="none" anchor="ctr"/>
          <a:lstStyle/>
          <a:p>
            <a:endParaRPr lang="en-US"/>
          </a:p>
        </p:txBody>
      </p:sp>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Despacho Económico</a:t>
            </a:r>
          </a:p>
        </p:txBody>
      </p:sp>
      <p:sp>
        <p:nvSpPr>
          <p:cNvPr id="10"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0723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3" name="Picture 3"/>
          <p:cNvPicPr>
            <a:picLocks noGrp="1" noChangeAspect="1" noChangeArrowheads="1"/>
          </p:cNvPicPr>
          <p:nvPr>
            <p:ph type="body" idx="1"/>
          </p:nvPr>
        </p:nvPicPr>
        <p:blipFill>
          <a:blip r:embed="rId2" cstate="print"/>
          <a:srcRect l="2777" b="3226"/>
          <a:stretch>
            <a:fillRect/>
          </a:stretch>
        </p:blipFill>
        <p:spPr>
          <a:xfrm>
            <a:off x="1524000" y="990600"/>
            <a:ext cx="8915400" cy="4876800"/>
          </a:xfrm>
          <a:noFill/>
        </p:spPr>
      </p:pic>
      <p:sp>
        <p:nvSpPr>
          <p:cNvPr id="92164" name="AutoShape 4"/>
          <p:cNvSpPr>
            <a:spLocks noChangeArrowheads="1"/>
          </p:cNvSpPr>
          <p:nvPr/>
        </p:nvSpPr>
        <p:spPr bwMode="auto">
          <a:xfrm>
            <a:off x="4419600" y="1752600"/>
            <a:ext cx="2209800" cy="609600"/>
          </a:xfrm>
          <a:prstGeom prst="downArrowCallout">
            <a:avLst>
              <a:gd name="adj1" fmla="val 90625"/>
              <a:gd name="adj2" fmla="val 906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Dmed= 1500 MW</a:t>
            </a:r>
          </a:p>
        </p:txBody>
      </p:sp>
      <p:sp>
        <p:nvSpPr>
          <p:cNvPr id="92165" name="AutoShape 5"/>
          <p:cNvSpPr>
            <a:spLocks noChangeArrowheads="1"/>
          </p:cNvSpPr>
          <p:nvPr/>
        </p:nvSpPr>
        <p:spPr bwMode="auto">
          <a:xfrm>
            <a:off x="8229600" y="2209800"/>
            <a:ext cx="1905000" cy="609600"/>
          </a:xfrm>
          <a:prstGeom prst="downArrowCallout">
            <a:avLst>
              <a:gd name="adj1" fmla="val 78125"/>
              <a:gd name="adj2" fmla="val 78125"/>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Dmin= 1300 MW</a:t>
            </a:r>
          </a:p>
        </p:txBody>
      </p:sp>
      <p:sp>
        <p:nvSpPr>
          <p:cNvPr id="92166" name="AutoShape 6"/>
          <p:cNvSpPr>
            <a:spLocks noChangeArrowheads="1"/>
          </p:cNvSpPr>
          <p:nvPr/>
        </p:nvSpPr>
        <p:spPr bwMode="auto">
          <a:xfrm>
            <a:off x="2133600" y="1295400"/>
            <a:ext cx="1371600" cy="609600"/>
          </a:xfrm>
          <a:prstGeom prst="downArrowCallout">
            <a:avLst>
              <a:gd name="adj1" fmla="val 56250"/>
              <a:gd name="adj2" fmla="val 56250"/>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400" b="1"/>
              <a:t>Dmax=1800 MW</a:t>
            </a:r>
          </a:p>
        </p:txBody>
      </p:sp>
      <p:sp>
        <p:nvSpPr>
          <p:cNvPr id="92167" name="Rectangle 7"/>
          <p:cNvSpPr>
            <a:spLocks noChangeArrowheads="1"/>
          </p:cNvSpPr>
          <p:nvPr/>
        </p:nvSpPr>
        <p:spPr bwMode="auto">
          <a:xfrm>
            <a:off x="1981200" y="4876800"/>
            <a:ext cx="1066800" cy="5334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1200 MWh</a:t>
            </a:r>
          </a:p>
          <a:p>
            <a:pPr algn="ctr"/>
            <a:r>
              <a:rPr lang="en-US" sz="1400" b="1"/>
              <a:t>(H)</a:t>
            </a:r>
          </a:p>
        </p:txBody>
      </p:sp>
      <p:sp>
        <p:nvSpPr>
          <p:cNvPr id="92168" name="Rectangle 8"/>
          <p:cNvSpPr>
            <a:spLocks noChangeArrowheads="1"/>
          </p:cNvSpPr>
          <p:nvPr/>
        </p:nvSpPr>
        <p:spPr bwMode="auto">
          <a:xfrm>
            <a:off x="3048000" y="5029200"/>
            <a:ext cx="5029200" cy="3810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2500 MWh (H)</a:t>
            </a:r>
          </a:p>
        </p:txBody>
      </p:sp>
      <p:sp>
        <p:nvSpPr>
          <p:cNvPr id="907273" name="Rectangle 9"/>
          <p:cNvSpPr>
            <a:spLocks noChangeArrowheads="1"/>
          </p:cNvSpPr>
          <p:nvPr/>
        </p:nvSpPr>
        <p:spPr bwMode="auto">
          <a:xfrm>
            <a:off x="8077200" y="5029200"/>
            <a:ext cx="21336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400" b="1" dirty="0"/>
              <a:t>1800 MWh (C )</a:t>
            </a:r>
          </a:p>
        </p:txBody>
      </p:sp>
      <p:sp>
        <p:nvSpPr>
          <p:cNvPr id="907274" name="Rectangle 10"/>
          <p:cNvSpPr>
            <a:spLocks noChangeArrowheads="1"/>
          </p:cNvSpPr>
          <p:nvPr/>
        </p:nvSpPr>
        <p:spPr bwMode="auto">
          <a:xfrm>
            <a:off x="3048000" y="4648200"/>
            <a:ext cx="50292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400" b="1" dirty="0"/>
              <a:t>4200 MWh (C )</a:t>
            </a:r>
          </a:p>
        </p:txBody>
      </p:sp>
      <p:sp>
        <p:nvSpPr>
          <p:cNvPr id="907275" name="Rectangle 11"/>
          <p:cNvSpPr>
            <a:spLocks noChangeArrowheads="1"/>
          </p:cNvSpPr>
          <p:nvPr/>
        </p:nvSpPr>
        <p:spPr bwMode="auto">
          <a:xfrm>
            <a:off x="1981200" y="4495800"/>
            <a:ext cx="10668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200" b="1" dirty="0"/>
              <a:t>1200 MWh </a:t>
            </a:r>
          </a:p>
          <a:p>
            <a:pPr algn="ctr">
              <a:defRPr/>
            </a:pPr>
            <a:r>
              <a:rPr lang="en-US" sz="1200" b="1" dirty="0"/>
              <a:t>(C )</a:t>
            </a:r>
          </a:p>
        </p:txBody>
      </p:sp>
      <p:sp>
        <p:nvSpPr>
          <p:cNvPr id="92172" name="Rectangle 12"/>
          <p:cNvSpPr>
            <a:spLocks noChangeArrowheads="1"/>
          </p:cNvSpPr>
          <p:nvPr/>
        </p:nvSpPr>
        <p:spPr bwMode="auto">
          <a:xfrm>
            <a:off x="1981200" y="2590800"/>
            <a:ext cx="1066800" cy="19050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200" b="1"/>
              <a:t>4000 MWh </a:t>
            </a:r>
          </a:p>
          <a:p>
            <a:pPr algn="ctr"/>
            <a:r>
              <a:rPr lang="en-US" sz="1200" b="1"/>
              <a:t>(TB )</a:t>
            </a:r>
          </a:p>
        </p:txBody>
      </p:sp>
      <p:sp>
        <p:nvSpPr>
          <p:cNvPr id="92173" name="Rectangle 13"/>
          <p:cNvSpPr>
            <a:spLocks noChangeArrowheads="1"/>
          </p:cNvSpPr>
          <p:nvPr/>
        </p:nvSpPr>
        <p:spPr bwMode="auto">
          <a:xfrm>
            <a:off x="3048000" y="2743200"/>
            <a:ext cx="5029200" cy="19050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600" b="1"/>
              <a:t>14000 MWh (TB )</a:t>
            </a:r>
          </a:p>
        </p:txBody>
      </p:sp>
      <p:sp>
        <p:nvSpPr>
          <p:cNvPr id="92174" name="Rectangle 14"/>
          <p:cNvSpPr>
            <a:spLocks noChangeArrowheads="1"/>
          </p:cNvSpPr>
          <p:nvPr/>
        </p:nvSpPr>
        <p:spPr bwMode="auto">
          <a:xfrm>
            <a:off x="8077200" y="2971800"/>
            <a:ext cx="2133600" cy="20574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400" b="1"/>
              <a:t>6000 MWh (TB )</a:t>
            </a:r>
          </a:p>
        </p:txBody>
      </p:sp>
      <p:sp>
        <p:nvSpPr>
          <p:cNvPr id="92175" name="Rectangle 15"/>
          <p:cNvSpPr>
            <a:spLocks noChangeArrowheads="1"/>
          </p:cNvSpPr>
          <p:nvPr/>
        </p:nvSpPr>
        <p:spPr bwMode="auto">
          <a:xfrm>
            <a:off x="1981200" y="1981200"/>
            <a:ext cx="1066800" cy="609600"/>
          </a:xfrm>
          <a:prstGeom prst="rect">
            <a:avLst/>
          </a:prstGeom>
          <a:solidFill>
            <a:srgbClr val="FFCC99"/>
          </a:solidFill>
          <a:ln w="12700" cap="sq">
            <a:solidFill>
              <a:schemeClr val="tx1"/>
            </a:solidFill>
            <a:miter lim="800000"/>
            <a:headEnd type="none" w="sm" len="sm"/>
            <a:tailEnd type="none" w="sm" len="sm"/>
          </a:ln>
        </p:spPr>
        <p:txBody>
          <a:bodyPr wrap="none" anchor="ctr"/>
          <a:lstStyle/>
          <a:p>
            <a:pPr algn="ctr"/>
            <a:r>
              <a:rPr lang="en-US" sz="1200" b="1" dirty="0"/>
              <a:t>800 MWh </a:t>
            </a:r>
          </a:p>
          <a:p>
            <a:pPr algn="ctr"/>
            <a:r>
              <a:rPr lang="en-US" sz="1200" b="1" dirty="0"/>
              <a:t>(TC)</a:t>
            </a:r>
          </a:p>
        </p:txBody>
      </p:sp>
      <p:sp>
        <p:nvSpPr>
          <p:cNvPr id="92176" name="Rectangle 16"/>
          <p:cNvSpPr>
            <a:spLocks noChangeArrowheads="1"/>
          </p:cNvSpPr>
          <p:nvPr/>
        </p:nvSpPr>
        <p:spPr bwMode="auto">
          <a:xfrm>
            <a:off x="3048000" y="2514600"/>
            <a:ext cx="5029200" cy="228600"/>
          </a:xfrm>
          <a:prstGeom prst="rect">
            <a:avLst/>
          </a:prstGeom>
          <a:solidFill>
            <a:srgbClr val="FFCC99"/>
          </a:solidFill>
          <a:ln w="12700" cap="sq">
            <a:solidFill>
              <a:schemeClr val="tx1"/>
            </a:solidFill>
            <a:miter lim="800000"/>
            <a:headEnd type="none" w="sm" len="sm"/>
            <a:tailEnd type="none" w="sm" len="sm"/>
          </a:ln>
        </p:spPr>
        <p:txBody>
          <a:bodyPr wrap="none" anchor="ctr"/>
          <a:lstStyle/>
          <a:p>
            <a:pPr algn="ctr"/>
            <a:r>
              <a:rPr lang="en-US" sz="1200" b="1" dirty="0"/>
              <a:t>300 MWh (TC)</a:t>
            </a:r>
          </a:p>
        </p:txBody>
      </p:sp>
      <p:sp>
        <p:nvSpPr>
          <p:cNvPr id="19"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20"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1"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Demanda Monótona</a:t>
            </a:r>
          </a:p>
        </p:txBody>
      </p:sp>
      <p:sp>
        <p:nvSpPr>
          <p:cNvPr id="22"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41048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93188" name="Picture 4"/>
          <p:cNvPicPr>
            <a:picLocks noGrp="1" noChangeAspect="1" noChangeArrowheads="1"/>
          </p:cNvPicPr>
          <p:nvPr>
            <p:ph type="body" idx="1"/>
          </p:nvPr>
        </p:nvPicPr>
        <p:blipFill>
          <a:blip r:embed="rId2" cstate="print"/>
          <a:srcRect l="2777" b="3226"/>
          <a:stretch>
            <a:fillRect/>
          </a:stretch>
        </p:blipFill>
        <p:spPr>
          <a:xfrm>
            <a:off x="1738313" y="1067300"/>
            <a:ext cx="8991600" cy="4733073"/>
          </a:xfrm>
          <a:noFill/>
        </p:spPr>
      </p:pic>
      <p:sp>
        <p:nvSpPr>
          <p:cNvPr id="93189" name="AutoShape 5"/>
          <p:cNvSpPr>
            <a:spLocks noChangeArrowheads="1"/>
          </p:cNvSpPr>
          <p:nvPr/>
        </p:nvSpPr>
        <p:spPr bwMode="auto">
          <a:xfrm>
            <a:off x="4675188" y="1665298"/>
            <a:ext cx="2227263" cy="617538"/>
          </a:xfrm>
          <a:prstGeom prst="downArrowCallout">
            <a:avLst>
              <a:gd name="adj1" fmla="val 90167"/>
              <a:gd name="adj2" fmla="val 90167"/>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Dmed= 1500 MW</a:t>
            </a:r>
          </a:p>
        </p:txBody>
      </p:sp>
      <p:sp>
        <p:nvSpPr>
          <p:cNvPr id="93191" name="AutoShape 7"/>
          <p:cNvSpPr>
            <a:spLocks noChangeArrowheads="1"/>
          </p:cNvSpPr>
          <p:nvPr/>
        </p:nvSpPr>
        <p:spPr bwMode="auto">
          <a:xfrm>
            <a:off x="2252667" y="1190646"/>
            <a:ext cx="1384300" cy="617538"/>
          </a:xfrm>
          <a:prstGeom prst="downArrowCallout">
            <a:avLst>
              <a:gd name="adj1" fmla="val 56041"/>
              <a:gd name="adj2" fmla="val 56041"/>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400" b="1" dirty="0" err="1"/>
              <a:t>Dmax</a:t>
            </a:r>
            <a:r>
              <a:rPr lang="en-US" sz="1400" b="1" dirty="0"/>
              <a:t>=1800 MW</a:t>
            </a:r>
          </a:p>
        </p:txBody>
      </p:sp>
      <p:grpSp>
        <p:nvGrpSpPr>
          <p:cNvPr id="3" name="Grupo 2"/>
          <p:cNvGrpSpPr/>
          <p:nvPr/>
        </p:nvGrpSpPr>
        <p:grpSpPr>
          <a:xfrm>
            <a:off x="2214563" y="2074877"/>
            <a:ext cx="8301037" cy="4556126"/>
            <a:chOff x="2214563" y="1974861"/>
            <a:chExt cx="8301037" cy="4556126"/>
          </a:xfrm>
        </p:grpSpPr>
        <p:sp>
          <p:nvSpPr>
            <p:cNvPr id="908291" name="Rectangle 3"/>
            <p:cNvSpPr>
              <a:spLocks noChangeArrowheads="1"/>
            </p:cNvSpPr>
            <p:nvPr/>
          </p:nvSpPr>
          <p:spPr bwMode="auto">
            <a:xfrm>
              <a:off x="3278187" y="5259398"/>
              <a:ext cx="50292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400" b="1" dirty="0"/>
                <a:t>4200 MWh (C )</a:t>
              </a:r>
            </a:p>
          </p:txBody>
        </p:sp>
        <p:sp>
          <p:nvSpPr>
            <p:cNvPr id="93190" name="AutoShape 6"/>
            <p:cNvSpPr>
              <a:spLocks noChangeArrowheads="1"/>
            </p:cNvSpPr>
            <p:nvPr/>
          </p:nvSpPr>
          <p:spPr bwMode="auto">
            <a:xfrm>
              <a:off x="8516938" y="2128848"/>
              <a:ext cx="1920875" cy="617538"/>
            </a:xfrm>
            <a:prstGeom prst="downArrowCallout">
              <a:avLst>
                <a:gd name="adj1" fmla="val 77763"/>
                <a:gd name="adj2" fmla="val 77763"/>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b="1"/>
                <a:t>Dmin= 1300 MW</a:t>
              </a:r>
            </a:p>
          </p:txBody>
        </p:sp>
        <p:sp>
          <p:nvSpPr>
            <p:cNvPr id="93192" name="Rectangle 8"/>
            <p:cNvSpPr>
              <a:spLocks noChangeArrowheads="1"/>
            </p:cNvSpPr>
            <p:nvPr/>
          </p:nvSpPr>
          <p:spPr bwMode="auto">
            <a:xfrm>
              <a:off x="2214563" y="4832361"/>
              <a:ext cx="1076325" cy="53975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1200 MWh</a:t>
              </a:r>
            </a:p>
            <a:p>
              <a:pPr algn="ctr"/>
              <a:r>
                <a:rPr lang="en-US" sz="1400" b="1"/>
                <a:t>(H)</a:t>
              </a:r>
            </a:p>
          </p:txBody>
        </p:sp>
        <p:sp>
          <p:nvSpPr>
            <p:cNvPr id="93193" name="Rectangle 9"/>
            <p:cNvSpPr>
              <a:spLocks noChangeArrowheads="1"/>
            </p:cNvSpPr>
            <p:nvPr/>
          </p:nvSpPr>
          <p:spPr bwMode="auto">
            <a:xfrm>
              <a:off x="3290888" y="4986349"/>
              <a:ext cx="5072063" cy="385763"/>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2500 MWh (H)</a:t>
              </a:r>
            </a:p>
          </p:txBody>
        </p:sp>
        <p:sp>
          <p:nvSpPr>
            <p:cNvPr id="908298" name="Rectangle 10"/>
            <p:cNvSpPr>
              <a:spLocks noChangeArrowheads="1"/>
            </p:cNvSpPr>
            <p:nvPr/>
          </p:nvSpPr>
          <p:spPr bwMode="auto">
            <a:xfrm>
              <a:off x="8362950" y="4986349"/>
              <a:ext cx="2152650" cy="385763"/>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400" b="1" dirty="0"/>
                <a:t>1800 MWh (C )</a:t>
              </a:r>
            </a:p>
          </p:txBody>
        </p:sp>
        <p:sp>
          <p:nvSpPr>
            <p:cNvPr id="908299" name="Rectangle 11"/>
            <p:cNvSpPr>
              <a:spLocks noChangeArrowheads="1"/>
            </p:cNvSpPr>
            <p:nvPr/>
          </p:nvSpPr>
          <p:spPr bwMode="auto">
            <a:xfrm>
              <a:off x="2214563" y="4445011"/>
              <a:ext cx="1076325" cy="38735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200" b="1" dirty="0"/>
                <a:t>1200 MWh </a:t>
              </a:r>
            </a:p>
            <a:p>
              <a:pPr algn="ctr">
                <a:defRPr/>
              </a:pPr>
              <a:r>
                <a:rPr lang="en-US" sz="1200" b="1" dirty="0"/>
                <a:t>(C )</a:t>
              </a:r>
            </a:p>
          </p:txBody>
        </p:sp>
        <p:sp>
          <p:nvSpPr>
            <p:cNvPr id="93196" name="Rectangle 12"/>
            <p:cNvSpPr>
              <a:spLocks noChangeArrowheads="1"/>
            </p:cNvSpPr>
            <p:nvPr/>
          </p:nvSpPr>
          <p:spPr bwMode="auto">
            <a:xfrm>
              <a:off x="2214563" y="2514611"/>
              <a:ext cx="1076325" cy="19304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200" b="1"/>
                <a:t>4000 MWh </a:t>
              </a:r>
            </a:p>
            <a:p>
              <a:pPr algn="ctr"/>
              <a:r>
                <a:rPr lang="en-US" sz="1200" b="1"/>
                <a:t>(TB )</a:t>
              </a:r>
            </a:p>
          </p:txBody>
        </p:sp>
        <p:sp>
          <p:nvSpPr>
            <p:cNvPr id="93197" name="Rectangle 13"/>
            <p:cNvSpPr>
              <a:spLocks noChangeArrowheads="1"/>
            </p:cNvSpPr>
            <p:nvPr/>
          </p:nvSpPr>
          <p:spPr bwMode="auto">
            <a:xfrm>
              <a:off x="3278188" y="2744798"/>
              <a:ext cx="5072063" cy="2236788"/>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600" b="1"/>
                <a:t>14000 MWh (TB )</a:t>
              </a:r>
            </a:p>
          </p:txBody>
        </p:sp>
        <p:sp>
          <p:nvSpPr>
            <p:cNvPr id="93198" name="Rectangle 14"/>
            <p:cNvSpPr>
              <a:spLocks noChangeArrowheads="1"/>
            </p:cNvSpPr>
            <p:nvPr/>
          </p:nvSpPr>
          <p:spPr bwMode="auto">
            <a:xfrm>
              <a:off x="8362950" y="2900374"/>
              <a:ext cx="2152650" cy="2085975"/>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400" b="1"/>
                <a:t>6000 MWh (TB )</a:t>
              </a:r>
            </a:p>
          </p:txBody>
        </p:sp>
        <p:sp>
          <p:nvSpPr>
            <p:cNvPr id="93199" name="Rectangle 15"/>
            <p:cNvSpPr>
              <a:spLocks noChangeArrowheads="1"/>
            </p:cNvSpPr>
            <p:nvPr/>
          </p:nvSpPr>
          <p:spPr bwMode="auto">
            <a:xfrm>
              <a:off x="2214563" y="1974861"/>
              <a:ext cx="1076325" cy="539750"/>
            </a:xfrm>
            <a:prstGeom prst="rect">
              <a:avLst/>
            </a:prstGeom>
            <a:solidFill>
              <a:srgbClr val="FFCC99"/>
            </a:solidFill>
            <a:ln w="12700" cap="sq">
              <a:solidFill>
                <a:schemeClr val="tx1"/>
              </a:solidFill>
              <a:miter lim="800000"/>
              <a:headEnd type="none" w="sm" len="sm"/>
              <a:tailEnd type="none" w="sm" len="sm"/>
            </a:ln>
          </p:spPr>
          <p:txBody>
            <a:bodyPr wrap="none" anchor="ctr"/>
            <a:lstStyle/>
            <a:p>
              <a:pPr algn="ctr"/>
              <a:r>
                <a:rPr lang="en-US" sz="1200" b="1" dirty="0"/>
                <a:t>800 MWh </a:t>
              </a:r>
            </a:p>
            <a:p>
              <a:pPr algn="ctr"/>
              <a:r>
                <a:rPr lang="en-US" sz="1200" b="1" dirty="0"/>
                <a:t>(TC)</a:t>
              </a:r>
            </a:p>
            <a:p>
              <a:pPr algn="ctr"/>
              <a:endParaRPr lang="en-US" sz="1200" b="1" dirty="0"/>
            </a:p>
          </p:txBody>
        </p:sp>
        <p:sp>
          <p:nvSpPr>
            <p:cNvPr id="93200" name="Rectangle 16"/>
            <p:cNvSpPr>
              <a:spLocks noChangeArrowheads="1"/>
            </p:cNvSpPr>
            <p:nvPr/>
          </p:nvSpPr>
          <p:spPr bwMode="auto">
            <a:xfrm>
              <a:off x="3278188" y="2516199"/>
              <a:ext cx="5072063" cy="231775"/>
            </a:xfrm>
            <a:prstGeom prst="rect">
              <a:avLst/>
            </a:prstGeom>
            <a:solidFill>
              <a:srgbClr val="FFCC99"/>
            </a:solidFill>
            <a:ln w="12700" cap="sq">
              <a:solidFill>
                <a:schemeClr val="tx1"/>
              </a:solidFill>
              <a:miter lim="800000"/>
              <a:headEnd type="none" w="sm" len="sm"/>
              <a:tailEnd type="none" w="sm" len="sm"/>
            </a:ln>
          </p:spPr>
          <p:txBody>
            <a:bodyPr wrap="none" anchor="ctr"/>
            <a:lstStyle/>
            <a:p>
              <a:pPr algn="ctr"/>
              <a:r>
                <a:rPr lang="en-US" sz="1200" b="1"/>
                <a:t>300 MWh (TC)</a:t>
              </a:r>
            </a:p>
          </p:txBody>
        </p:sp>
        <p:sp>
          <p:nvSpPr>
            <p:cNvPr id="93201" name="Rectangle 17"/>
            <p:cNvSpPr>
              <a:spLocks noChangeArrowheads="1"/>
            </p:cNvSpPr>
            <p:nvPr/>
          </p:nvSpPr>
          <p:spPr bwMode="auto">
            <a:xfrm>
              <a:off x="2214563" y="5372112"/>
              <a:ext cx="1076325" cy="1158875"/>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b="1" dirty="0"/>
                <a:t>Energía</a:t>
              </a:r>
            </a:p>
            <a:p>
              <a:pPr algn="ctr"/>
              <a:r>
                <a:rPr lang="en-US" sz="1200" b="1" dirty="0"/>
                <a:t>=7200 MWh</a:t>
              </a:r>
            </a:p>
            <a:p>
              <a:pPr algn="ctr"/>
              <a:r>
                <a:rPr lang="en-US" sz="1200" b="1" dirty="0"/>
                <a:t>1800*4</a:t>
              </a:r>
            </a:p>
          </p:txBody>
        </p:sp>
        <p:sp>
          <p:nvSpPr>
            <p:cNvPr id="93202" name="Rectangle 18"/>
            <p:cNvSpPr>
              <a:spLocks noChangeArrowheads="1"/>
            </p:cNvSpPr>
            <p:nvPr/>
          </p:nvSpPr>
          <p:spPr bwMode="auto">
            <a:xfrm>
              <a:off x="3290888" y="5372112"/>
              <a:ext cx="5072063" cy="1158875"/>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b="1" dirty="0"/>
                <a:t>Energía</a:t>
              </a:r>
            </a:p>
            <a:p>
              <a:pPr algn="ctr"/>
              <a:r>
                <a:rPr lang="en-US" sz="1200" b="1" dirty="0"/>
                <a:t>=21000 MWh</a:t>
              </a:r>
            </a:p>
            <a:p>
              <a:pPr algn="ctr"/>
              <a:r>
                <a:rPr lang="en-US" sz="1200" b="1" dirty="0"/>
                <a:t>1500*14</a:t>
              </a:r>
            </a:p>
          </p:txBody>
        </p:sp>
        <p:sp>
          <p:nvSpPr>
            <p:cNvPr id="93203" name="Rectangle 19"/>
            <p:cNvSpPr>
              <a:spLocks noChangeArrowheads="1"/>
            </p:cNvSpPr>
            <p:nvPr/>
          </p:nvSpPr>
          <p:spPr bwMode="auto">
            <a:xfrm>
              <a:off x="8362950" y="5372112"/>
              <a:ext cx="2152650" cy="1158875"/>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200" b="1" dirty="0"/>
                <a:t>Energía</a:t>
              </a:r>
            </a:p>
            <a:p>
              <a:pPr algn="ctr"/>
              <a:r>
                <a:rPr lang="en-US" sz="1200" b="1" dirty="0"/>
                <a:t>=7800 MWh</a:t>
              </a:r>
            </a:p>
            <a:p>
              <a:pPr algn="ctr"/>
              <a:r>
                <a:rPr lang="en-US" sz="1200" b="1" dirty="0"/>
                <a:t>1300*6</a:t>
              </a:r>
            </a:p>
          </p:txBody>
        </p:sp>
        <p:sp>
          <p:nvSpPr>
            <p:cNvPr id="908308" name="Rectangle 20"/>
            <p:cNvSpPr>
              <a:spLocks noChangeArrowheads="1"/>
            </p:cNvSpPr>
            <p:nvPr/>
          </p:nvSpPr>
          <p:spPr bwMode="auto">
            <a:xfrm>
              <a:off x="3278187" y="4649798"/>
              <a:ext cx="51054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400" b="1" dirty="0"/>
                <a:t>4200 MWh (C )</a:t>
              </a:r>
            </a:p>
          </p:txBody>
        </p:sp>
      </p:grpSp>
      <p:pic>
        <p:nvPicPr>
          <p:cNvPr id="24"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5"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Demanda Monótona</a:t>
            </a:r>
          </a:p>
        </p:txBody>
      </p:sp>
      <p:sp>
        <p:nvSpPr>
          <p:cNvPr id="26"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68141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94211" name="Picture 3"/>
          <p:cNvPicPr>
            <a:picLocks noGrp="1" noChangeAspect="1" noChangeArrowheads="1"/>
          </p:cNvPicPr>
          <p:nvPr>
            <p:ph type="body" idx="1"/>
          </p:nvPr>
        </p:nvPicPr>
        <p:blipFill>
          <a:blip r:embed="rId2" cstate="print"/>
          <a:srcRect l="2777" b="3226"/>
          <a:stretch>
            <a:fillRect/>
          </a:stretch>
        </p:blipFill>
        <p:spPr>
          <a:xfrm>
            <a:off x="1524000" y="990600"/>
            <a:ext cx="8915400" cy="4876800"/>
          </a:xfrm>
          <a:noFill/>
        </p:spPr>
      </p:pic>
      <p:sp>
        <p:nvSpPr>
          <p:cNvPr id="94212" name="AutoShape 4"/>
          <p:cNvSpPr>
            <a:spLocks noChangeArrowheads="1"/>
          </p:cNvSpPr>
          <p:nvPr/>
        </p:nvSpPr>
        <p:spPr bwMode="auto">
          <a:xfrm>
            <a:off x="1981200" y="685800"/>
            <a:ext cx="1143000" cy="1219200"/>
          </a:xfrm>
          <a:prstGeom prst="downArrowCallout">
            <a:avLst>
              <a:gd name="adj1" fmla="val 25000"/>
              <a:gd name="adj2" fmla="val 25000"/>
              <a:gd name="adj3" fmla="val 17778"/>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400" b="1"/>
              <a:t>CMG</a:t>
            </a:r>
          </a:p>
          <a:p>
            <a:pPr algn="ctr"/>
            <a:r>
              <a:rPr lang="en-US" sz="1600" b="1"/>
              <a:t>6600</a:t>
            </a:r>
            <a:r>
              <a:rPr lang="en-US" sz="1400" b="1"/>
              <a:t> </a:t>
            </a:r>
          </a:p>
          <a:p>
            <a:pPr algn="ctr"/>
            <a:r>
              <a:rPr lang="en-US" sz="1600" b="1"/>
              <a:t>RD$/MWh</a:t>
            </a:r>
            <a:endParaRPr lang="en-US" sz="1400" b="1"/>
          </a:p>
        </p:txBody>
      </p:sp>
      <p:sp>
        <p:nvSpPr>
          <p:cNvPr id="94213" name="Rectangle 5"/>
          <p:cNvSpPr>
            <a:spLocks noChangeArrowheads="1"/>
          </p:cNvSpPr>
          <p:nvPr/>
        </p:nvSpPr>
        <p:spPr bwMode="auto">
          <a:xfrm>
            <a:off x="1981200" y="4876800"/>
            <a:ext cx="1066800" cy="5334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1200 MWh</a:t>
            </a:r>
          </a:p>
          <a:p>
            <a:pPr algn="ctr"/>
            <a:r>
              <a:rPr lang="en-US" sz="1400" b="1"/>
              <a:t>(H)</a:t>
            </a:r>
          </a:p>
        </p:txBody>
      </p:sp>
      <p:sp>
        <p:nvSpPr>
          <p:cNvPr id="94214" name="Rectangle 6"/>
          <p:cNvSpPr>
            <a:spLocks noChangeArrowheads="1"/>
          </p:cNvSpPr>
          <p:nvPr/>
        </p:nvSpPr>
        <p:spPr bwMode="auto">
          <a:xfrm>
            <a:off x="3048000" y="5029200"/>
            <a:ext cx="5029200" cy="381000"/>
          </a:xfrm>
          <a:prstGeom prst="rect">
            <a:avLst/>
          </a:prstGeom>
          <a:solidFill>
            <a:srgbClr val="00FF00"/>
          </a:solidFill>
          <a:ln w="12700" cap="sq">
            <a:solidFill>
              <a:schemeClr val="tx1"/>
            </a:solidFill>
            <a:miter lim="800000"/>
            <a:headEnd type="none" w="sm" len="sm"/>
            <a:tailEnd type="none" w="sm" len="sm"/>
          </a:ln>
        </p:spPr>
        <p:txBody>
          <a:bodyPr wrap="none" anchor="ctr"/>
          <a:lstStyle/>
          <a:p>
            <a:pPr algn="ctr"/>
            <a:r>
              <a:rPr lang="en-US" sz="1400" b="1"/>
              <a:t>2500 MWh (H)</a:t>
            </a:r>
          </a:p>
        </p:txBody>
      </p:sp>
      <p:sp>
        <p:nvSpPr>
          <p:cNvPr id="909319" name="Rectangle 7"/>
          <p:cNvSpPr>
            <a:spLocks noChangeArrowheads="1"/>
          </p:cNvSpPr>
          <p:nvPr/>
        </p:nvSpPr>
        <p:spPr bwMode="auto">
          <a:xfrm>
            <a:off x="8077200" y="5029200"/>
            <a:ext cx="21336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600" b="1" dirty="0"/>
              <a:t>1400</a:t>
            </a:r>
            <a:r>
              <a:rPr lang="en-US" sz="1400" b="1" dirty="0"/>
              <a:t> </a:t>
            </a:r>
            <a:r>
              <a:rPr lang="en-US" sz="1600" b="1" dirty="0"/>
              <a:t>RD$/MWh (C )</a:t>
            </a:r>
          </a:p>
        </p:txBody>
      </p:sp>
      <p:sp>
        <p:nvSpPr>
          <p:cNvPr id="909320" name="Rectangle 8"/>
          <p:cNvSpPr>
            <a:spLocks noChangeArrowheads="1"/>
          </p:cNvSpPr>
          <p:nvPr/>
        </p:nvSpPr>
        <p:spPr bwMode="auto">
          <a:xfrm>
            <a:off x="3048000" y="4648200"/>
            <a:ext cx="50292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a:defRPr/>
            </a:pPr>
            <a:r>
              <a:rPr lang="en-US" sz="1600" b="1" dirty="0"/>
              <a:t>1400</a:t>
            </a:r>
            <a:r>
              <a:rPr lang="en-US" sz="1400" b="1" dirty="0"/>
              <a:t> </a:t>
            </a:r>
            <a:r>
              <a:rPr lang="en-US" sz="1600" b="1" dirty="0"/>
              <a:t>RD$/MWh (C )</a:t>
            </a:r>
          </a:p>
        </p:txBody>
      </p:sp>
      <p:sp>
        <p:nvSpPr>
          <p:cNvPr id="909321" name="Rectangle 9"/>
          <p:cNvSpPr>
            <a:spLocks noChangeArrowheads="1"/>
          </p:cNvSpPr>
          <p:nvPr/>
        </p:nvSpPr>
        <p:spPr bwMode="auto">
          <a:xfrm>
            <a:off x="1981200" y="4495800"/>
            <a:ext cx="1066800" cy="381000"/>
          </a:xfrm>
          <a:prstGeom prst="rect">
            <a:avLst/>
          </a:prstGeom>
          <a:gradFill rotWithShape="0">
            <a:gsLst>
              <a:gs pos="0">
                <a:schemeClr val="accent1"/>
              </a:gs>
              <a:gs pos="100000">
                <a:schemeClr val="accent1">
                  <a:gamma/>
                  <a:shade val="46275"/>
                  <a:invGamma/>
                </a:schemeClr>
              </a:gs>
            </a:gsLst>
            <a:lin ang="5400000" scaled="1"/>
          </a:gradFill>
          <a:ln w="12700" cap="sq">
            <a:solidFill>
              <a:schemeClr val="tx1"/>
            </a:solidFill>
            <a:miter lim="800000"/>
            <a:headEnd type="none" w="sm" len="sm"/>
            <a:tailEnd type="none" w="sm" len="sm"/>
          </a:ln>
          <a:effectLst/>
        </p:spPr>
        <p:txBody>
          <a:bodyPr wrap="none" anchor="ctr"/>
          <a:lstStyle/>
          <a:p>
            <a:pPr algn="ctr" eaLnBrk="0" hangingPunct="0">
              <a:defRPr/>
            </a:pPr>
            <a:r>
              <a:rPr lang="en-US" sz="1200" b="1"/>
              <a:t>1400 </a:t>
            </a:r>
          </a:p>
          <a:p>
            <a:pPr algn="ctr" eaLnBrk="0" hangingPunct="0">
              <a:defRPr/>
            </a:pPr>
            <a:r>
              <a:rPr lang="en-US" sz="1200" b="1"/>
              <a:t>RD$/MWh</a:t>
            </a:r>
            <a:r>
              <a:rPr lang="en-US" sz="1600" b="1"/>
              <a:t>(C)</a:t>
            </a:r>
          </a:p>
        </p:txBody>
      </p:sp>
      <p:sp>
        <p:nvSpPr>
          <p:cNvPr id="94218" name="Rectangle 10"/>
          <p:cNvSpPr>
            <a:spLocks noChangeArrowheads="1"/>
          </p:cNvSpPr>
          <p:nvPr/>
        </p:nvSpPr>
        <p:spPr bwMode="auto">
          <a:xfrm>
            <a:off x="1981200" y="2590800"/>
            <a:ext cx="1066800" cy="19050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eaLnBrk="0" hangingPunct="0"/>
            <a:r>
              <a:rPr lang="en-US" sz="1200" b="1"/>
              <a:t>3900</a:t>
            </a:r>
            <a:r>
              <a:rPr lang="en-US" sz="1600" b="1"/>
              <a:t> </a:t>
            </a:r>
          </a:p>
          <a:p>
            <a:pPr algn="ctr" eaLnBrk="0" hangingPunct="0"/>
            <a:r>
              <a:rPr lang="en-US" sz="1200" b="1"/>
              <a:t>RD$/MWh </a:t>
            </a:r>
          </a:p>
          <a:p>
            <a:pPr algn="ctr" eaLnBrk="0" hangingPunct="0"/>
            <a:r>
              <a:rPr lang="en-US" sz="1600" b="1"/>
              <a:t>(</a:t>
            </a:r>
            <a:r>
              <a:rPr lang="en-US" sz="1200" b="1"/>
              <a:t>TB</a:t>
            </a:r>
            <a:r>
              <a:rPr lang="en-US" sz="1600" b="1"/>
              <a:t>)</a:t>
            </a:r>
          </a:p>
        </p:txBody>
      </p:sp>
      <p:sp>
        <p:nvSpPr>
          <p:cNvPr id="94219" name="Rectangle 11"/>
          <p:cNvSpPr>
            <a:spLocks noChangeArrowheads="1"/>
          </p:cNvSpPr>
          <p:nvPr/>
        </p:nvSpPr>
        <p:spPr bwMode="auto">
          <a:xfrm>
            <a:off x="3048000" y="2743200"/>
            <a:ext cx="5029200" cy="19050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600" b="1"/>
              <a:t>3900 RD$/MWh (TB )</a:t>
            </a:r>
          </a:p>
        </p:txBody>
      </p:sp>
      <p:sp>
        <p:nvSpPr>
          <p:cNvPr id="94220" name="Rectangle 12"/>
          <p:cNvSpPr>
            <a:spLocks noChangeArrowheads="1"/>
          </p:cNvSpPr>
          <p:nvPr/>
        </p:nvSpPr>
        <p:spPr bwMode="auto">
          <a:xfrm>
            <a:off x="8077200" y="2971800"/>
            <a:ext cx="2133600" cy="2057400"/>
          </a:xfrm>
          <a:prstGeom prst="rect">
            <a:avLst/>
          </a:prstGeom>
          <a:gradFill rotWithShape="0">
            <a:gsLst>
              <a:gs pos="0">
                <a:srgbClr val="767600"/>
              </a:gs>
              <a:gs pos="100000">
                <a:srgbClr val="FFFF00"/>
              </a:gs>
            </a:gsLst>
            <a:lin ang="5400000" scaled="1"/>
          </a:gradFill>
          <a:ln w="12700" cap="sq">
            <a:solidFill>
              <a:schemeClr val="tx1"/>
            </a:solidFill>
            <a:miter lim="800000"/>
            <a:headEnd type="none" w="sm" len="sm"/>
            <a:tailEnd type="none" w="sm" len="sm"/>
          </a:ln>
        </p:spPr>
        <p:txBody>
          <a:bodyPr wrap="none" anchor="ctr"/>
          <a:lstStyle/>
          <a:p>
            <a:pPr algn="ctr"/>
            <a:r>
              <a:rPr lang="en-US" sz="1600" b="1"/>
              <a:t>3900 RD$/MWh (TB )</a:t>
            </a:r>
          </a:p>
        </p:txBody>
      </p:sp>
      <p:sp>
        <p:nvSpPr>
          <p:cNvPr id="94221" name="Rectangle 13"/>
          <p:cNvSpPr>
            <a:spLocks noChangeArrowheads="1"/>
          </p:cNvSpPr>
          <p:nvPr/>
        </p:nvSpPr>
        <p:spPr bwMode="auto">
          <a:xfrm>
            <a:off x="1981200" y="1981200"/>
            <a:ext cx="1066800" cy="609600"/>
          </a:xfrm>
          <a:prstGeom prst="rect">
            <a:avLst/>
          </a:prstGeom>
          <a:solidFill>
            <a:srgbClr val="FFCC99"/>
          </a:solidFill>
          <a:ln w="12700" cap="sq">
            <a:solidFill>
              <a:schemeClr val="tx1"/>
            </a:solidFill>
            <a:miter lim="800000"/>
            <a:headEnd type="none" w="sm" len="sm"/>
            <a:tailEnd type="none" w="sm" len="sm"/>
          </a:ln>
        </p:spPr>
        <p:txBody>
          <a:bodyPr wrap="none" anchor="ctr"/>
          <a:lstStyle/>
          <a:p>
            <a:pPr algn="ctr"/>
            <a:r>
              <a:rPr lang="en-US" sz="1200" b="1"/>
              <a:t>6600</a:t>
            </a:r>
          </a:p>
          <a:p>
            <a:pPr algn="ctr"/>
            <a:r>
              <a:rPr lang="en-US" sz="1200" b="1"/>
              <a:t> RD$/MWh</a:t>
            </a:r>
          </a:p>
          <a:p>
            <a:pPr algn="ctr"/>
            <a:r>
              <a:rPr lang="en-US" sz="1200" b="1"/>
              <a:t>(TC)</a:t>
            </a:r>
          </a:p>
        </p:txBody>
      </p:sp>
      <p:sp>
        <p:nvSpPr>
          <p:cNvPr id="94222" name="Rectangle 14"/>
          <p:cNvSpPr>
            <a:spLocks noChangeArrowheads="1"/>
          </p:cNvSpPr>
          <p:nvPr/>
        </p:nvSpPr>
        <p:spPr bwMode="auto">
          <a:xfrm>
            <a:off x="3048000" y="2514600"/>
            <a:ext cx="5029200" cy="228600"/>
          </a:xfrm>
          <a:prstGeom prst="rect">
            <a:avLst/>
          </a:prstGeom>
          <a:solidFill>
            <a:srgbClr val="FFCC99"/>
          </a:solidFill>
          <a:ln w="12700" cap="sq">
            <a:solidFill>
              <a:schemeClr val="tx1"/>
            </a:solidFill>
            <a:miter lim="800000"/>
            <a:headEnd type="none" w="sm" len="sm"/>
            <a:tailEnd type="none" w="sm" len="sm"/>
          </a:ln>
        </p:spPr>
        <p:txBody>
          <a:bodyPr wrap="none" anchor="ctr"/>
          <a:lstStyle/>
          <a:p>
            <a:pPr algn="ctr"/>
            <a:r>
              <a:rPr lang="en-US" sz="1200" b="1"/>
              <a:t>6600  RD$/MWh (TC)</a:t>
            </a:r>
          </a:p>
        </p:txBody>
      </p:sp>
      <p:sp>
        <p:nvSpPr>
          <p:cNvPr id="94223" name="AutoShape 15"/>
          <p:cNvSpPr>
            <a:spLocks noChangeArrowheads="1"/>
          </p:cNvSpPr>
          <p:nvPr/>
        </p:nvSpPr>
        <p:spPr bwMode="auto">
          <a:xfrm>
            <a:off x="3124200" y="685800"/>
            <a:ext cx="4953000" cy="1219200"/>
          </a:xfrm>
          <a:prstGeom prst="downArrowCallout">
            <a:avLst>
              <a:gd name="adj1" fmla="val 101563"/>
              <a:gd name="adj2" fmla="val 101563"/>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400" b="1"/>
              <a:t>CMG</a:t>
            </a:r>
          </a:p>
          <a:p>
            <a:pPr algn="ctr"/>
            <a:r>
              <a:rPr lang="en-US" sz="1600" b="1"/>
              <a:t>6600</a:t>
            </a:r>
            <a:r>
              <a:rPr lang="en-US" sz="1400" b="1"/>
              <a:t> </a:t>
            </a:r>
            <a:r>
              <a:rPr lang="en-US" sz="1600" b="1"/>
              <a:t>RD$/MWh</a:t>
            </a:r>
            <a:endParaRPr lang="en-US" sz="1400" b="1"/>
          </a:p>
        </p:txBody>
      </p:sp>
      <p:sp>
        <p:nvSpPr>
          <p:cNvPr id="94224" name="AutoShape 16"/>
          <p:cNvSpPr>
            <a:spLocks noChangeArrowheads="1"/>
          </p:cNvSpPr>
          <p:nvPr/>
        </p:nvSpPr>
        <p:spPr bwMode="auto">
          <a:xfrm>
            <a:off x="8077200" y="685800"/>
            <a:ext cx="2133600" cy="1219200"/>
          </a:xfrm>
          <a:prstGeom prst="downArrowCallout">
            <a:avLst>
              <a:gd name="adj1" fmla="val 43750"/>
              <a:gd name="adj2" fmla="val 43750"/>
              <a:gd name="adj3" fmla="val 16667"/>
              <a:gd name="adj4" fmla="val 66667"/>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1400" b="1"/>
              <a:t>CMG</a:t>
            </a:r>
          </a:p>
          <a:p>
            <a:pPr algn="ctr"/>
            <a:r>
              <a:rPr lang="en-US" sz="1600" b="1"/>
              <a:t>3900</a:t>
            </a:r>
            <a:r>
              <a:rPr lang="en-US" sz="1400" b="1"/>
              <a:t> </a:t>
            </a:r>
            <a:r>
              <a:rPr lang="en-US" sz="1600" b="1"/>
              <a:t>RD$/MWh</a:t>
            </a:r>
            <a:endParaRPr lang="en-US" sz="1400" b="1"/>
          </a:p>
        </p:txBody>
      </p:sp>
      <p:pic>
        <p:nvPicPr>
          <p:cNvPr id="20"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1"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Costos Marginales por Bloque</a:t>
            </a:r>
          </a:p>
        </p:txBody>
      </p:sp>
      <p:sp>
        <p:nvSpPr>
          <p:cNvPr id="22"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11973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Resumen Despacho Potencia</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5235" name="Picture 3"/>
          <p:cNvPicPr>
            <a:picLocks noGrp="1" noChangeAspect="1" noChangeArrowheads="1"/>
          </p:cNvPicPr>
          <p:nvPr>
            <p:ph type="body" idx="1"/>
          </p:nvPr>
        </p:nvPicPr>
        <p:blipFill>
          <a:blip r:embed="rId3" cstate="print"/>
          <a:srcRect/>
          <a:stretch>
            <a:fillRect/>
          </a:stretch>
        </p:blipFill>
        <p:spPr>
          <a:xfrm>
            <a:off x="1096694" y="1640466"/>
            <a:ext cx="8880974" cy="1629207"/>
          </a:xfrm>
          <a:noFill/>
        </p:spPr>
      </p:pic>
      <p:pic>
        <p:nvPicPr>
          <p:cNvPr id="3" name="Imagen 2"/>
          <p:cNvPicPr>
            <a:picLocks noChangeAspect="1"/>
          </p:cNvPicPr>
          <p:nvPr/>
        </p:nvPicPr>
        <p:blipFill>
          <a:blip r:embed="rId4"/>
          <a:stretch>
            <a:fillRect/>
          </a:stretch>
        </p:blipFill>
        <p:spPr>
          <a:xfrm>
            <a:off x="3879831" y="3804371"/>
            <a:ext cx="3314700" cy="2686050"/>
          </a:xfrm>
          <a:prstGeom prst="rect">
            <a:avLst/>
          </a:prstGeom>
        </p:spPr>
      </p:pic>
    </p:spTree>
    <p:extLst>
      <p:ext uri="{BB962C8B-B14F-4D97-AF65-F5344CB8AC3E}">
        <p14:creationId xmlns:p14="http://schemas.microsoft.com/office/powerpoint/2010/main" val="35297373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Resumen Generación de Energía</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6259" name="Picture 3"/>
          <p:cNvPicPr>
            <a:picLocks noGrp="1" noChangeAspect="1" noChangeArrowheads="1"/>
          </p:cNvPicPr>
          <p:nvPr>
            <p:ph type="body" idx="1"/>
          </p:nvPr>
        </p:nvPicPr>
        <p:blipFill>
          <a:blip r:embed="rId3" cstate="print"/>
          <a:srcRect/>
          <a:stretch>
            <a:fillRect/>
          </a:stretch>
        </p:blipFill>
        <p:spPr>
          <a:xfrm>
            <a:off x="765598" y="1735643"/>
            <a:ext cx="9212070" cy="1480258"/>
          </a:xfrm>
          <a:noFill/>
        </p:spPr>
      </p:pic>
      <p:pic>
        <p:nvPicPr>
          <p:cNvPr id="2" name="Imagen 1"/>
          <p:cNvPicPr>
            <a:picLocks noChangeAspect="1"/>
          </p:cNvPicPr>
          <p:nvPr/>
        </p:nvPicPr>
        <p:blipFill>
          <a:blip r:embed="rId4"/>
          <a:stretch>
            <a:fillRect/>
          </a:stretch>
        </p:blipFill>
        <p:spPr>
          <a:xfrm>
            <a:off x="3583383" y="3703926"/>
            <a:ext cx="2869623" cy="2919674"/>
          </a:xfrm>
          <a:prstGeom prst="rect">
            <a:avLst/>
          </a:prstGeom>
        </p:spPr>
      </p:pic>
    </p:spTree>
    <p:extLst>
      <p:ext uri="{BB962C8B-B14F-4D97-AF65-F5344CB8AC3E}">
        <p14:creationId xmlns:p14="http://schemas.microsoft.com/office/powerpoint/2010/main" val="22411232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EJEMPLO DE APLICACIÓN – Resumen horas de uso</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7283" name="Picture 3"/>
          <p:cNvPicPr>
            <a:picLocks noGrp="1" noChangeAspect="1" noChangeArrowheads="1"/>
          </p:cNvPicPr>
          <p:nvPr>
            <p:ph type="body" idx="1"/>
          </p:nvPr>
        </p:nvPicPr>
        <p:blipFill>
          <a:blip r:embed="rId3" cstate="print"/>
          <a:srcRect/>
          <a:stretch>
            <a:fillRect/>
          </a:stretch>
        </p:blipFill>
        <p:spPr>
          <a:xfrm>
            <a:off x="1080655" y="1775619"/>
            <a:ext cx="8897013" cy="1064134"/>
          </a:xfrm>
          <a:noFill/>
        </p:spPr>
      </p:pic>
      <p:pic>
        <p:nvPicPr>
          <p:cNvPr id="9" name="Imagen 8"/>
          <p:cNvPicPr>
            <a:picLocks noChangeAspect="1"/>
          </p:cNvPicPr>
          <p:nvPr/>
        </p:nvPicPr>
        <p:blipFill>
          <a:blip r:embed="rId4"/>
          <a:stretch>
            <a:fillRect/>
          </a:stretch>
        </p:blipFill>
        <p:spPr>
          <a:xfrm>
            <a:off x="3873407" y="3509604"/>
            <a:ext cx="3311508" cy="2932146"/>
          </a:xfrm>
          <a:prstGeom prst="rect">
            <a:avLst/>
          </a:prstGeom>
        </p:spPr>
      </p:pic>
    </p:spTree>
    <p:extLst>
      <p:ext uri="{BB962C8B-B14F-4D97-AF65-F5344CB8AC3E}">
        <p14:creationId xmlns:p14="http://schemas.microsoft.com/office/powerpoint/2010/main" val="22872540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flipV="1">
            <a:off x="0" y="6722075"/>
            <a:ext cx="12192000" cy="135923"/>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Subtitle 2"/>
          <p:cNvSpPr>
            <a:spLocks noGrp="1"/>
          </p:cNvSpPr>
          <p:nvPr>
            <p:ph type="subTitle" idx="1"/>
          </p:nvPr>
        </p:nvSpPr>
        <p:spPr>
          <a:xfrm>
            <a:off x="613157" y="616621"/>
            <a:ext cx="6417838" cy="536672"/>
          </a:xfrm>
        </p:spPr>
        <p:txBody>
          <a:bodyPr>
            <a:noAutofit/>
          </a:bodyPr>
          <a:lstStyle/>
          <a:p>
            <a:pPr algn="l"/>
            <a:r>
              <a:rPr lang="en-US" sz="2800" dirty="0">
                <a:solidFill>
                  <a:srgbClr val="1C4584"/>
                </a:solidFill>
                <a:latin typeface="Knockout 29 Junior Liteweight" charset="0"/>
                <a:ea typeface="Knockout 29 Junior Liteweight" charset="0"/>
                <a:cs typeface="Knockout 29 Junior Liteweight" charset="0"/>
              </a:rPr>
              <a:t>PROGRAMACIÓN DE CORTO PLAZO</a:t>
            </a:r>
            <a:endParaRPr lang="en-US" sz="2800" dirty="0">
              <a:solidFill>
                <a:srgbClr val="1C4584"/>
              </a:solidFill>
            </a:endParaRPr>
          </a:p>
        </p:txBody>
      </p:sp>
      <p:cxnSp>
        <p:nvCxnSpPr>
          <p:cNvPr id="10" name="Straight Connector 9"/>
          <p:cNvCxnSpPr/>
          <p:nvPr/>
        </p:nvCxnSpPr>
        <p:spPr>
          <a:xfrm>
            <a:off x="0" y="1421627"/>
            <a:ext cx="7030995" cy="0"/>
          </a:xfrm>
          <a:prstGeom prst="line">
            <a:avLst/>
          </a:prstGeom>
          <a:ln w="19050">
            <a:solidFill>
              <a:srgbClr val="29D3C9"/>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5400000" flipV="1">
            <a:off x="-3362274" y="3337560"/>
            <a:ext cx="6858000" cy="182880"/>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1" name="Subtitle 2"/>
          <p:cNvSpPr txBox="1">
            <a:spLocks/>
          </p:cNvSpPr>
          <p:nvPr/>
        </p:nvSpPr>
        <p:spPr>
          <a:xfrm>
            <a:off x="7962900" y="3501167"/>
            <a:ext cx="3684374" cy="108318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285750" indent="-285750" algn="just">
              <a:lnSpc>
                <a:spcPct val="100000"/>
              </a:lnSpc>
              <a:spcBef>
                <a:spcPts val="600"/>
              </a:spcBef>
              <a:buClr>
                <a:srgbClr val="002060"/>
              </a:buClr>
              <a:buSzPts val="1800"/>
              <a:buFont typeface="Wingdings" panose="05000000000000000000" pitchFamily="2" charset="2"/>
              <a:buChar char="ü"/>
            </a:pPr>
            <a:r>
              <a:rPr lang="es-DO" sz="1600" kern="0" dirty="0">
                <a:solidFill>
                  <a:srgbClr val="002060"/>
                </a:solidFill>
                <a:latin typeface="Segoe UI Semilight" charset="0"/>
                <a:ea typeface="Segoe UI Semilight" charset="0"/>
                <a:cs typeface="Segoe UI Semilight" charset="0"/>
                <a:sym typeface="Raleway"/>
              </a:rPr>
              <a:t>Proceso de programación semanal y diaria.</a:t>
            </a:r>
          </a:p>
          <a:p>
            <a:pPr marL="285750" indent="-285750" algn="just">
              <a:lnSpc>
                <a:spcPct val="100000"/>
              </a:lnSpc>
              <a:spcBef>
                <a:spcPts val="600"/>
              </a:spcBef>
              <a:buClr>
                <a:srgbClr val="002060"/>
              </a:buClr>
              <a:buSzPts val="1800"/>
              <a:buFont typeface="Wingdings" panose="05000000000000000000" pitchFamily="2" charset="2"/>
              <a:buChar char="ü"/>
            </a:pPr>
            <a:r>
              <a:rPr lang="es-DO" sz="1600" kern="0" dirty="0">
                <a:solidFill>
                  <a:srgbClr val="002060"/>
                </a:solidFill>
                <a:latin typeface="Segoe UI Semilight" charset="0"/>
                <a:ea typeface="Segoe UI Semilight" charset="0"/>
                <a:cs typeface="Segoe UI Semilight" charset="0"/>
                <a:sym typeface="Raleway"/>
              </a:rPr>
              <a:t>Reserva rotante,</a:t>
            </a:r>
          </a:p>
          <a:p>
            <a:pPr marL="285750" indent="-285750" algn="just">
              <a:lnSpc>
                <a:spcPct val="100000"/>
              </a:lnSpc>
              <a:spcBef>
                <a:spcPts val="600"/>
              </a:spcBef>
              <a:buClr>
                <a:srgbClr val="002060"/>
              </a:buClr>
              <a:buSzPts val="1800"/>
              <a:buFont typeface="Wingdings" panose="05000000000000000000" pitchFamily="2" charset="2"/>
              <a:buChar char="ü"/>
            </a:pPr>
            <a:r>
              <a:rPr lang="es-DO" sz="1600" kern="0" dirty="0">
                <a:solidFill>
                  <a:srgbClr val="002060"/>
                </a:solidFill>
                <a:latin typeface="Segoe UI Semilight" charset="0"/>
                <a:ea typeface="Segoe UI Semilight" charset="0"/>
                <a:cs typeface="Segoe UI Semilight" charset="0"/>
                <a:sym typeface="Raleway"/>
              </a:rPr>
              <a:t>Regulación de frecuencia,</a:t>
            </a:r>
          </a:p>
          <a:p>
            <a:pPr marL="285750" indent="-285750" algn="just">
              <a:lnSpc>
                <a:spcPct val="100000"/>
              </a:lnSpc>
              <a:spcBef>
                <a:spcPts val="600"/>
              </a:spcBef>
              <a:buClr>
                <a:srgbClr val="002060"/>
              </a:buClr>
              <a:buSzPts val="1800"/>
              <a:buFont typeface="Wingdings" panose="05000000000000000000" pitchFamily="2" charset="2"/>
              <a:buChar char="ü"/>
            </a:pPr>
            <a:r>
              <a:rPr lang="es-DO" sz="1600" kern="0" dirty="0">
                <a:solidFill>
                  <a:srgbClr val="002060"/>
                </a:solidFill>
                <a:latin typeface="Segoe UI Semilight" charset="0"/>
                <a:ea typeface="Segoe UI Semilight" charset="0"/>
                <a:cs typeface="Segoe UI Semilight" charset="0"/>
                <a:sym typeface="Raleway"/>
              </a:rPr>
              <a:t>Lista de mérito</a:t>
            </a:r>
          </a:p>
          <a:p>
            <a:pPr marL="285750" indent="-285750" algn="just">
              <a:lnSpc>
                <a:spcPct val="100000"/>
              </a:lnSpc>
              <a:spcBef>
                <a:spcPts val="600"/>
              </a:spcBef>
              <a:buClr>
                <a:srgbClr val="002060"/>
              </a:buClr>
              <a:buSzPts val="1800"/>
              <a:buFont typeface="Wingdings" panose="05000000000000000000" pitchFamily="2" charset="2"/>
              <a:buChar char="ü"/>
            </a:pPr>
            <a:r>
              <a:rPr lang="es-DO" sz="1600" kern="0" dirty="0">
                <a:solidFill>
                  <a:srgbClr val="002060"/>
                </a:solidFill>
                <a:latin typeface="Segoe UI Semilight" charset="0"/>
                <a:ea typeface="Segoe UI Semilight" charset="0"/>
                <a:cs typeface="Segoe UI Semilight" charset="0"/>
                <a:sym typeface="Raleway"/>
              </a:rPr>
              <a:t>Modelo Dominicano (MODOM)</a:t>
            </a:r>
          </a:p>
          <a:p>
            <a:pPr marL="285750" indent="-285750" algn="just">
              <a:lnSpc>
                <a:spcPct val="100000"/>
              </a:lnSpc>
              <a:spcBef>
                <a:spcPts val="600"/>
              </a:spcBef>
              <a:buClr>
                <a:srgbClr val="002060"/>
              </a:buClr>
              <a:buSzPts val="1800"/>
              <a:buFont typeface="Wingdings" panose="05000000000000000000" pitchFamily="2" charset="2"/>
              <a:buChar char="ü"/>
            </a:pPr>
            <a:endParaRPr lang="es-DO" sz="1600" kern="0" dirty="0">
              <a:solidFill>
                <a:srgbClr val="002060"/>
              </a:solidFill>
              <a:latin typeface="Segoe UI Semilight" charset="0"/>
              <a:ea typeface="Segoe UI Semilight" charset="0"/>
              <a:cs typeface="Segoe UI Semilight" charset="0"/>
              <a:sym typeface="Raleway"/>
            </a:endParaRPr>
          </a:p>
          <a:p>
            <a:pPr marL="285750" indent="-285750" algn="just">
              <a:lnSpc>
                <a:spcPct val="100000"/>
              </a:lnSpc>
              <a:spcBef>
                <a:spcPts val="600"/>
              </a:spcBef>
              <a:buClr>
                <a:srgbClr val="FFFFFF"/>
              </a:buClr>
              <a:buSzPts val="1800"/>
              <a:buFont typeface="Wingdings" panose="05000000000000000000" pitchFamily="2" charset="2"/>
              <a:buChar char="ü"/>
            </a:pP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lvl="0" algn="just">
              <a:lnSpc>
                <a:spcPct val="100000"/>
              </a:lnSpc>
              <a:spcBef>
                <a:spcPts val="600"/>
              </a:spcBef>
              <a:buClr>
                <a:srgbClr val="FFFFFF"/>
              </a:buClr>
              <a:buSzPts val="1800"/>
            </a:pPr>
            <a:endParaRPr kumimoji="0" lang="es-DO" sz="1600" b="0" i="0" u="none" strike="noStrike" kern="0" cap="none" spc="0" normalizeH="0" baseline="0" noProof="0" dirty="0">
              <a:ln>
                <a:noFill/>
              </a:ln>
              <a:solidFill>
                <a:srgbClr val="002060"/>
              </a:solidFill>
              <a:effectLst/>
              <a:uLnTx/>
              <a:uFillTx/>
              <a:latin typeface="Segoe UI Semilight" charset="0"/>
              <a:ea typeface="Segoe UI Semilight" charset="0"/>
              <a:cs typeface="Segoe UI Semilight" charset="0"/>
              <a:sym typeface="Raleway"/>
            </a:endParaRPr>
          </a:p>
          <a:p>
            <a:pPr algn="just"/>
            <a:endParaRPr lang="es-DO" sz="1600" dirty="0">
              <a:solidFill>
                <a:srgbClr val="002060"/>
              </a:solidFill>
              <a:latin typeface="Knockout 29 Junior Liteweight" charset="0"/>
              <a:ea typeface="Knockout 29 Junior Liteweight" charset="0"/>
              <a:cs typeface="Knockout 29 Junior Liteweight" charset="0"/>
            </a:endParaRPr>
          </a:p>
        </p:txBody>
      </p:sp>
      <p:sp>
        <p:nvSpPr>
          <p:cNvPr id="15" name="Subtitle 2"/>
          <p:cNvSpPr txBox="1">
            <a:spLocks/>
          </p:cNvSpPr>
          <p:nvPr/>
        </p:nvSpPr>
        <p:spPr>
          <a:xfrm>
            <a:off x="7962899" y="2993155"/>
            <a:ext cx="3684375" cy="5366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800" dirty="0">
                <a:solidFill>
                  <a:srgbClr val="1C4584"/>
                </a:solidFill>
                <a:latin typeface="Knockout 29 Junior Liteweight" charset="0"/>
                <a:ea typeface="Knockout 29 Junior Liteweight" charset="0"/>
                <a:cs typeface="Knockout 29 Junior Liteweight" charset="0"/>
              </a:rPr>
              <a:t>DESCRIPCIÓN:</a:t>
            </a:r>
            <a:endParaRPr lang="en-US" sz="2800" dirty="0">
              <a:solidFill>
                <a:srgbClr val="1C4584"/>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188" y="3025671"/>
            <a:ext cx="4519612" cy="2996699"/>
          </a:xfrm>
          <a:prstGeom prst="rect">
            <a:avLst/>
          </a:prstGeom>
        </p:spPr>
      </p:pic>
    </p:spTree>
    <p:extLst>
      <p:ext uri="{BB962C8B-B14F-4D97-AF65-F5344CB8AC3E}">
        <p14:creationId xmlns:p14="http://schemas.microsoft.com/office/powerpoint/2010/main" val="2810567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3"/>
          <p:cNvSpPr>
            <a:spLocks noGrp="1" noChangeArrowheads="1"/>
          </p:cNvSpPr>
          <p:nvPr>
            <p:ph type="body" idx="1"/>
          </p:nvPr>
        </p:nvSpPr>
        <p:spPr>
          <a:xfrm>
            <a:off x="1114425" y="1597935"/>
            <a:ext cx="10115549" cy="2362200"/>
          </a:xfrm>
        </p:spPr>
        <p:txBody>
          <a:bodyPr/>
          <a:lstStyle/>
          <a:p>
            <a:pPr marL="0" indent="0" algn="just" eaLnBrk="1" hangingPunct="1">
              <a:buNone/>
            </a:pPr>
            <a:r>
              <a:rPr lang="es-DO" dirty="0"/>
              <a:t>Es el programa de operación del sistema que incorpora las restricciones operativa de las unidades generadoras y de la red de transmisión, tomando como meta el cubrimiento de la demanda pronosticada en los horizontes semanal (168 horas) y diario (24 horas).</a:t>
            </a:r>
          </a:p>
          <a:p>
            <a:pPr algn="just" eaLnBrk="1" hangingPunct="1"/>
            <a:endParaRPr lang="es-DO" sz="2400" dirty="0">
              <a:latin typeface="Verdana" pitchFamily="34" charset="0"/>
            </a:endParaRPr>
          </a:p>
          <a:p>
            <a:pPr algn="just" eaLnBrk="1" hangingPunct="1">
              <a:buFontTx/>
              <a:buNone/>
            </a:pPr>
            <a:endParaRPr lang="es-DO" dirty="0"/>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PROGRAMA DE OPERACIÓN</a:t>
            </a:r>
          </a:p>
        </p:txBody>
      </p:sp>
      <p:pic>
        <p:nvPicPr>
          <p:cNvPr id="2" name="Imagen 1"/>
          <p:cNvPicPr>
            <a:picLocks noChangeAspect="1"/>
          </p:cNvPicPr>
          <p:nvPr/>
        </p:nvPicPr>
        <p:blipFill>
          <a:blip r:embed="rId4"/>
          <a:stretch>
            <a:fillRect/>
          </a:stretch>
        </p:blipFill>
        <p:spPr>
          <a:xfrm>
            <a:off x="3165329" y="3659331"/>
            <a:ext cx="6013739" cy="2793111"/>
          </a:xfrm>
          <a:prstGeom prst="rect">
            <a:avLst/>
          </a:prstGeom>
        </p:spPr>
      </p:pic>
    </p:spTree>
    <p:extLst>
      <p:ext uri="{BB962C8B-B14F-4D97-AF65-F5344CB8AC3E}">
        <p14:creationId xmlns:p14="http://schemas.microsoft.com/office/powerpoint/2010/main" val="36942618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2"/>
          <p:cNvSpPr>
            <a:spLocks noChangeArrowheads="1"/>
          </p:cNvSpPr>
          <p:nvPr/>
        </p:nvSpPr>
        <p:spPr bwMode="auto">
          <a:xfrm>
            <a:off x="4063842" y="2114575"/>
            <a:ext cx="4143375" cy="998489"/>
          </a:xfrm>
          <a:prstGeom prst="ellipse">
            <a:avLst/>
          </a:prstGeom>
          <a:gradFill rotWithShape="1">
            <a:gsLst>
              <a:gs pos="0">
                <a:srgbClr val="C8C8C8"/>
              </a:gs>
              <a:gs pos="100000">
                <a:srgbClr val="EAEAEA"/>
              </a:gs>
            </a:gsLst>
            <a:lin ang="5400000" scaled="1"/>
          </a:gradFill>
          <a:ln w="25400" algn="ctr">
            <a:noFill/>
            <a:round/>
            <a:headEnd/>
            <a:tailEnd/>
          </a:ln>
        </p:spPr>
        <p:txBody>
          <a:bodyPr lIns="90000" tIns="46800" rIns="90000" bIns="46800" anchor="ctr">
            <a:spAutoFit/>
          </a:bodyPr>
          <a:lstStyle/>
          <a:p>
            <a:pPr algn="ctr" fontAlgn="base">
              <a:spcBef>
                <a:spcPct val="0"/>
              </a:spcBef>
              <a:spcAft>
                <a:spcPct val="0"/>
              </a:spcAft>
            </a:pPr>
            <a:endParaRPr lang="es-CO" sz="4000">
              <a:solidFill>
                <a:srgbClr val="1F497D"/>
              </a:solidFill>
              <a:latin typeface="Arial" charset="0"/>
            </a:endParaRPr>
          </a:p>
        </p:txBody>
      </p:sp>
      <p:sp>
        <p:nvSpPr>
          <p:cNvPr id="11" name="Text Box 3"/>
          <p:cNvSpPr txBox="1">
            <a:spLocks noChangeArrowheads="1"/>
          </p:cNvSpPr>
          <p:nvPr/>
        </p:nvSpPr>
        <p:spPr bwMode="auto">
          <a:xfrm>
            <a:off x="7140416" y="911225"/>
            <a:ext cx="1771650" cy="833438"/>
          </a:xfrm>
          <a:prstGeom prst="rect">
            <a:avLst/>
          </a:prstGeom>
          <a:solidFill>
            <a:srgbClr val="99CCFF"/>
          </a:solidFill>
          <a:ln w="25400" algn="ctr">
            <a:solidFill>
              <a:srgbClr val="C0C0C0"/>
            </a:solidFill>
            <a:miter lim="800000"/>
            <a:headEnd/>
            <a:tailEnd/>
          </a:ln>
          <a:effectLst>
            <a:outerShdw dist="107763" dir="2700000" algn="ctr" rotWithShape="0">
              <a:schemeClr val="bg2">
                <a:alpha val="50000"/>
              </a:schemeClr>
            </a:outerShdw>
          </a:effectLst>
        </p:spPr>
        <p:txBody>
          <a:bodyPr lIns="90000" tIns="46800" rIns="90000" bIns="46800">
            <a:spAutoFit/>
          </a:bodyPr>
          <a:lstStyle/>
          <a:p>
            <a:pPr algn="ctr" fontAlgn="base">
              <a:spcBef>
                <a:spcPct val="20000"/>
              </a:spcBef>
              <a:spcAft>
                <a:spcPct val="0"/>
              </a:spcAft>
              <a:defRPr/>
            </a:pPr>
            <a:r>
              <a:rPr lang="es-CO" sz="1200" b="1" dirty="0">
                <a:solidFill>
                  <a:prstClr val="white"/>
                </a:solidFill>
                <a:latin typeface="Calibri" pitchFamily="34" charset="0"/>
                <a:cs typeface="Calibri" pitchFamily="34" charset="0"/>
              </a:rPr>
              <a:t>Programación Semanal y Diaria </a:t>
            </a:r>
            <a:r>
              <a:rPr lang="es-CO" sz="1200" dirty="0">
                <a:solidFill>
                  <a:prstClr val="white"/>
                </a:solidFill>
                <a:latin typeface="Calibri" pitchFamily="34" charset="0"/>
                <a:cs typeface="Calibri" pitchFamily="34" charset="0"/>
              </a:rPr>
              <a:t> con  Calidad, Confiabilidad </a:t>
            </a:r>
            <a:r>
              <a:rPr lang="es-CO" sz="1200" b="1" dirty="0">
                <a:solidFill>
                  <a:prstClr val="white"/>
                </a:solidFill>
                <a:latin typeface="Calibri" pitchFamily="34" charset="0"/>
                <a:cs typeface="Calibri" pitchFamily="34" charset="0"/>
              </a:rPr>
              <a:t>y  Mínimo Costo</a:t>
            </a:r>
            <a:endParaRPr lang="es-ES" sz="1200" b="1" dirty="0">
              <a:solidFill>
                <a:prstClr val="white"/>
              </a:solidFill>
              <a:latin typeface="Calibri" pitchFamily="34" charset="0"/>
              <a:cs typeface="Calibri" pitchFamily="34" charset="0"/>
            </a:endParaRPr>
          </a:p>
        </p:txBody>
      </p:sp>
      <p:pic>
        <p:nvPicPr>
          <p:cNvPr id="12" name="Picture 4" descr="j0353250[1]"/>
          <p:cNvPicPr>
            <a:picLocks noChangeAspect="1" noChangeArrowheads="1"/>
          </p:cNvPicPr>
          <p:nvPr/>
        </p:nvPicPr>
        <p:blipFill>
          <a:blip r:embed="rId4" cstate="print">
            <a:lum bright="-20000"/>
            <a:grayscl/>
          </a:blip>
          <a:srcRect/>
          <a:stretch>
            <a:fillRect/>
          </a:stretch>
        </p:blipFill>
        <p:spPr bwMode="auto">
          <a:xfrm>
            <a:off x="6110129" y="996951"/>
            <a:ext cx="593725" cy="714375"/>
          </a:xfrm>
          <a:prstGeom prst="rect">
            <a:avLst/>
          </a:prstGeom>
          <a:noFill/>
          <a:ln w="9525">
            <a:noFill/>
            <a:miter lim="800000"/>
            <a:headEnd/>
            <a:tailEnd/>
          </a:ln>
        </p:spPr>
      </p:pic>
      <p:pic>
        <p:nvPicPr>
          <p:cNvPr id="13" name="Picture 5" descr="satelite Foto de la tierradía y noche"/>
          <p:cNvPicPr>
            <a:picLocks noChangeAspect="1" noChangeArrowheads="1"/>
          </p:cNvPicPr>
          <p:nvPr/>
        </p:nvPicPr>
        <p:blipFill>
          <a:blip r:embed="rId5" cstate="print"/>
          <a:srcRect/>
          <a:stretch>
            <a:fillRect/>
          </a:stretch>
        </p:blipFill>
        <p:spPr bwMode="auto">
          <a:xfrm>
            <a:off x="4516358" y="2514600"/>
            <a:ext cx="4572000" cy="4343400"/>
          </a:xfrm>
          <a:prstGeom prst="rect">
            <a:avLst/>
          </a:prstGeom>
          <a:noFill/>
          <a:ln w="9525">
            <a:noFill/>
            <a:miter lim="800000"/>
            <a:headEnd/>
            <a:tailEnd/>
          </a:ln>
        </p:spPr>
      </p:pic>
      <p:grpSp>
        <p:nvGrpSpPr>
          <p:cNvPr id="14" name="Group 24"/>
          <p:cNvGrpSpPr>
            <a:grpSpLocks/>
          </p:cNvGrpSpPr>
          <p:nvPr/>
        </p:nvGrpSpPr>
        <p:grpSpPr bwMode="auto">
          <a:xfrm>
            <a:off x="876141" y="381001"/>
            <a:ext cx="2700338" cy="6283325"/>
            <a:chOff x="202" y="451"/>
            <a:chExt cx="1981" cy="3661"/>
          </a:xfrm>
          <a:effectLst>
            <a:outerShdw blurRad="50800" dist="50800" dir="5400000" algn="ctr" rotWithShape="0">
              <a:srgbClr val="99CCFF"/>
            </a:outerShdw>
          </a:effectLst>
        </p:grpSpPr>
        <p:grpSp>
          <p:nvGrpSpPr>
            <p:cNvPr id="15" name="Group 25"/>
            <p:cNvGrpSpPr>
              <a:grpSpLocks/>
            </p:cNvGrpSpPr>
            <p:nvPr/>
          </p:nvGrpSpPr>
          <p:grpSpPr bwMode="auto">
            <a:xfrm>
              <a:off x="202" y="451"/>
              <a:ext cx="1981" cy="3661"/>
              <a:chOff x="202" y="451"/>
              <a:chExt cx="1981" cy="3661"/>
            </a:xfrm>
          </p:grpSpPr>
          <p:sp>
            <p:nvSpPr>
              <p:cNvPr id="17" name="Text Box 26"/>
              <p:cNvSpPr txBox="1">
                <a:spLocks noChangeArrowheads="1"/>
              </p:cNvSpPr>
              <p:nvPr/>
            </p:nvSpPr>
            <p:spPr bwMode="auto">
              <a:xfrm>
                <a:off x="208" y="451"/>
                <a:ext cx="1975" cy="3661"/>
              </a:xfrm>
              <a:prstGeom prst="rect">
                <a:avLst/>
              </a:prstGeom>
              <a:solidFill>
                <a:srgbClr val="99CCFF"/>
              </a:solidFill>
              <a:ln w="15875">
                <a:solidFill>
                  <a:srgbClr val="C0C0C0"/>
                </a:solidFill>
                <a:miter lim="800000"/>
                <a:headEnd/>
                <a:tailEnd/>
              </a:ln>
              <a:effectLst/>
            </p:spPr>
            <p:txBody>
              <a:bodyPr wrap="none" lIns="90000" tIns="46800" rIns="90000" bIns="46800"/>
              <a:lstStyle/>
              <a:p>
                <a:pPr algn="ctr" fontAlgn="base">
                  <a:spcBef>
                    <a:spcPct val="20000"/>
                  </a:spcBef>
                  <a:spcAft>
                    <a:spcPct val="0"/>
                  </a:spcAft>
                  <a:defRPr/>
                </a:pPr>
                <a:r>
                  <a:rPr lang="es-CO" b="1" dirty="0">
                    <a:solidFill>
                      <a:prstClr val="white"/>
                    </a:solidFill>
                    <a:latin typeface="Calibri" pitchFamily="34" charset="0"/>
                    <a:cs typeface="Calibri" pitchFamily="34" charset="0"/>
                  </a:rPr>
                  <a:t>Insumos</a:t>
                </a:r>
              </a:p>
            </p:txBody>
          </p:sp>
          <p:sp>
            <p:nvSpPr>
              <p:cNvPr id="18" name="Text Box 27"/>
              <p:cNvSpPr txBox="1">
                <a:spLocks noChangeArrowheads="1"/>
              </p:cNvSpPr>
              <p:nvPr/>
            </p:nvSpPr>
            <p:spPr bwMode="auto">
              <a:xfrm>
                <a:off x="202" y="740"/>
                <a:ext cx="1736" cy="2257"/>
              </a:xfrm>
              <a:prstGeom prst="rect">
                <a:avLst/>
              </a:prstGeom>
              <a:noFill/>
              <a:ln w="25400">
                <a:noFill/>
                <a:miter lim="800000"/>
                <a:headEnd/>
                <a:tailEnd/>
              </a:ln>
              <a:effectLst/>
            </p:spPr>
            <p:txBody>
              <a:bodyPr lIns="90000" tIns="46800" rIns="90000" bIns="46800">
                <a:spAutoFit/>
              </a:bodyPr>
              <a:lstStyle/>
              <a:p>
                <a:pPr marL="182563" indent="-182563" algn="ctr" fontAlgn="base">
                  <a:spcBef>
                    <a:spcPct val="20000"/>
                  </a:spcBef>
                  <a:spcAft>
                    <a:spcPct val="0"/>
                  </a:spcAft>
                  <a:buFontTx/>
                  <a:buChar char="•"/>
                  <a:defRPr/>
                </a:pPr>
                <a:r>
                  <a:rPr lang="es-CO" dirty="0">
                    <a:solidFill>
                      <a:prstClr val="white"/>
                    </a:solidFill>
                    <a:latin typeface="Calibri" pitchFamily="34" charset="0"/>
                    <a:cs typeface="Calibri" pitchFamily="34" charset="0"/>
                  </a:rPr>
                  <a:t>Mantenimientos</a:t>
                </a:r>
              </a:p>
              <a:p>
                <a:pPr marL="623888" lvl="1" indent="-166688" algn="ctr" fontAlgn="base">
                  <a:spcBef>
                    <a:spcPct val="20000"/>
                  </a:spcBef>
                  <a:spcAft>
                    <a:spcPct val="0"/>
                  </a:spcAft>
                  <a:buFont typeface="Wingdings" pitchFamily="2" charset="2"/>
                  <a:buChar char="§"/>
                  <a:defRPr/>
                </a:pPr>
                <a:r>
                  <a:rPr lang="es-CO" dirty="0">
                    <a:solidFill>
                      <a:prstClr val="white"/>
                    </a:solidFill>
                    <a:latin typeface="Calibri" pitchFamily="34" charset="0"/>
                    <a:cs typeface="Calibri" pitchFamily="34" charset="0"/>
                  </a:rPr>
                  <a:t>Generación</a:t>
                </a:r>
              </a:p>
              <a:p>
                <a:pPr marL="623888" lvl="1" indent="-166688" algn="ctr" fontAlgn="base">
                  <a:spcBef>
                    <a:spcPct val="20000"/>
                  </a:spcBef>
                  <a:spcAft>
                    <a:spcPct val="0"/>
                  </a:spcAft>
                  <a:buFont typeface="Wingdings" pitchFamily="2" charset="2"/>
                  <a:buChar char="§"/>
                  <a:defRPr/>
                </a:pPr>
                <a:r>
                  <a:rPr lang="es-CO" dirty="0">
                    <a:solidFill>
                      <a:prstClr val="white"/>
                    </a:solidFill>
                    <a:latin typeface="Calibri" pitchFamily="34" charset="0"/>
                    <a:cs typeface="Calibri" pitchFamily="34" charset="0"/>
                  </a:rPr>
                  <a:t>Transmisión</a:t>
                </a:r>
              </a:p>
              <a:p>
                <a:pPr marL="182563" indent="-182563" algn="ctr" fontAlgn="base">
                  <a:spcBef>
                    <a:spcPct val="20000"/>
                  </a:spcBef>
                  <a:spcAft>
                    <a:spcPct val="0"/>
                  </a:spcAft>
                  <a:buFontTx/>
                  <a:buChar char="•"/>
                  <a:defRPr/>
                </a:pPr>
                <a:r>
                  <a:rPr lang="es-CO" dirty="0">
                    <a:solidFill>
                      <a:prstClr val="white"/>
                    </a:solidFill>
                    <a:latin typeface="Calibri" pitchFamily="34" charset="0"/>
                    <a:cs typeface="Calibri" pitchFamily="34" charset="0"/>
                  </a:rPr>
                  <a:t>Disponibilidad y Costo</a:t>
                </a:r>
              </a:p>
              <a:p>
                <a:pPr marL="182563" indent="-182563" algn="ctr" fontAlgn="base">
                  <a:spcBef>
                    <a:spcPct val="20000"/>
                  </a:spcBef>
                  <a:spcAft>
                    <a:spcPct val="0"/>
                  </a:spcAft>
                  <a:buFontTx/>
                  <a:buChar char="•"/>
                  <a:defRPr/>
                </a:pPr>
                <a:r>
                  <a:rPr lang="es-CO" dirty="0">
                    <a:solidFill>
                      <a:prstClr val="white"/>
                    </a:solidFill>
                    <a:latin typeface="Calibri" pitchFamily="34" charset="0"/>
                    <a:cs typeface="Calibri" pitchFamily="34" charset="0"/>
                  </a:rPr>
                  <a:t>Demanda </a:t>
                </a:r>
                <a:r>
                  <a:rPr lang="es-CO" sz="2000" dirty="0">
                    <a:solidFill>
                      <a:prstClr val="white"/>
                    </a:solidFill>
                    <a:latin typeface="Calibri" pitchFamily="34" charset="0"/>
                    <a:cs typeface="Calibri" pitchFamily="34" charset="0"/>
                  </a:rPr>
                  <a:t>Aportes hídricos</a:t>
                </a:r>
              </a:p>
              <a:p>
                <a:pPr marL="182563" indent="-182563" algn="ctr" fontAlgn="base">
                  <a:spcBef>
                    <a:spcPct val="20000"/>
                  </a:spcBef>
                  <a:spcAft>
                    <a:spcPct val="0"/>
                  </a:spcAft>
                  <a:buFontTx/>
                  <a:buChar char="•"/>
                  <a:defRPr/>
                </a:pPr>
                <a:r>
                  <a:rPr lang="es-CO" sz="2000" dirty="0">
                    <a:solidFill>
                      <a:prstClr val="white"/>
                    </a:solidFill>
                    <a:latin typeface="Calibri" pitchFamily="34" charset="0"/>
                    <a:cs typeface="Calibri" pitchFamily="34" charset="0"/>
                  </a:rPr>
                  <a:t>Tendencia costos</a:t>
                </a:r>
              </a:p>
              <a:p>
                <a:pPr marL="182563" indent="-182563" algn="ctr" fontAlgn="base">
                  <a:spcBef>
                    <a:spcPct val="20000"/>
                  </a:spcBef>
                  <a:spcAft>
                    <a:spcPct val="0"/>
                  </a:spcAft>
                  <a:buFontTx/>
                  <a:buChar char="•"/>
                  <a:defRPr/>
                </a:pPr>
                <a:r>
                  <a:rPr lang="es-CO" sz="2000" dirty="0">
                    <a:solidFill>
                      <a:prstClr val="white"/>
                    </a:solidFill>
                    <a:latin typeface="Calibri" pitchFamily="34" charset="0"/>
                    <a:cs typeface="Calibri" pitchFamily="34" charset="0"/>
                  </a:rPr>
                  <a:t>Aportes Hídricos</a:t>
                </a:r>
              </a:p>
              <a:p>
                <a:pPr marL="182563" indent="-182563" algn="ctr" fontAlgn="base">
                  <a:spcBef>
                    <a:spcPct val="20000"/>
                  </a:spcBef>
                  <a:spcAft>
                    <a:spcPct val="0"/>
                  </a:spcAft>
                  <a:buFontTx/>
                  <a:buChar char="•"/>
                  <a:defRPr/>
                </a:pPr>
                <a:r>
                  <a:rPr lang="es-CO" sz="2000" dirty="0">
                    <a:solidFill>
                      <a:prstClr val="white"/>
                    </a:solidFill>
                    <a:latin typeface="Calibri" pitchFamily="34" charset="0"/>
                    <a:cs typeface="Calibri" pitchFamily="34" charset="0"/>
                  </a:rPr>
                  <a:t>Eventos Relevantes</a:t>
                </a:r>
              </a:p>
              <a:p>
                <a:pPr marL="182563" indent="-182563" algn="ctr" fontAlgn="base">
                  <a:spcBef>
                    <a:spcPct val="20000"/>
                  </a:spcBef>
                  <a:spcAft>
                    <a:spcPct val="0"/>
                  </a:spcAft>
                  <a:defRPr/>
                </a:pPr>
                <a:endParaRPr lang="es-CO" sz="2000" dirty="0">
                  <a:solidFill>
                    <a:srgbClr val="1F497D"/>
                  </a:solidFill>
                  <a:latin typeface="Calibri" pitchFamily="34" charset="0"/>
                  <a:cs typeface="Calibri" pitchFamily="34" charset="0"/>
                </a:endParaRPr>
              </a:p>
            </p:txBody>
          </p:sp>
          <p:sp>
            <p:nvSpPr>
              <p:cNvPr id="19" name="Text Box 30"/>
              <p:cNvSpPr txBox="1">
                <a:spLocks noChangeArrowheads="1"/>
              </p:cNvSpPr>
              <p:nvPr/>
            </p:nvSpPr>
            <p:spPr bwMode="auto">
              <a:xfrm>
                <a:off x="285" y="2998"/>
                <a:ext cx="1815" cy="216"/>
              </a:xfrm>
              <a:prstGeom prst="rect">
                <a:avLst/>
              </a:prstGeom>
              <a:solidFill>
                <a:schemeClr val="bg1">
                  <a:alpha val="80000"/>
                </a:schemeClr>
              </a:solidFill>
              <a:ln w="25400">
                <a:noFill/>
                <a:miter lim="800000"/>
                <a:headEnd/>
                <a:tailEnd/>
              </a:ln>
              <a:effectLst/>
            </p:spPr>
            <p:txBody>
              <a:bodyPr lIns="90000" tIns="46800" rIns="90000" bIns="46800">
                <a:spAutoFit/>
              </a:bodyPr>
              <a:lstStyle/>
              <a:p>
                <a:pPr marL="182563" indent="-182563" algn="ctr" fontAlgn="base">
                  <a:spcBef>
                    <a:spcPct val="20000"/>
                  </a:spcBef>
                  <a:spcAft>
                    <a:spcPct val="0"/>
                  </a:spcAft>
                  <a:defRPr/>
                </a:pPr>
                <a:r>
                  <a:rPr lang="es-CO" b="1" dirty="0">
                    <a:solidFill>
                      <a:srgbClr val="1F497D"/>
                    </a:solidFill>
                    <a:latin typeface="Calibri"/>
                  </a:rPr>
                  <a:t>Experiencias operativas</a:t>
                </a:r>
                <a:endParaRPr lang="es-ES" b="1" dirty="0">
                  <a:solidFill>
                    <a:srgbClr val="1F497D"/>
                  </a:solidFill>
                  <a:latin typeface="Calibri"/>
                </a:endParaRPr>
              </a:p>
            </p:txBody>
          </p:sp>
          <p:sp>
            <p:nvSpPr>
              <p:cNvPr id="20" name="Line 31"/>
              <p:cNvSpPr>
                <a:spLocks noChangeShapeType="1"/>
              </p:cNvSpPr>
              <p:nvPr/>
            </p:nvSpPr>
            <p:spPr bwMode="auto">
              <a:xfrm>
                <a:off x="1705" y="726"/>
                <a:ext cx="451" cy="184"/>
              </a:xfrm>
              <a:prstGeom prst="line">
                <a:avLst/>
              </a:prstGeom>
              <a:noFill/>
              <a:ln w="98425">
                <a:solidFill>
                  <a:srgbClr val="C0C0C0"/>
                </a:solidFill>
                <a:round/>
                <a:headEnd/>
                <a:tailEnd type="triangle" w="med" len="med"/>
              </a:ln>
              <a:effectLst>
                <a:outerShdw dist="107763" dir="2700000" algn="ctr" rotWithShape="0">
                  <a:schemeClr val="bg2">
                    <a:alpha val="50000"/>
                  </a:schemeClr>
                </a:outerShdw>
              </a:effectLst>
            </p:spPr>
            <p:txBody>
              <a:bodyPr lIns="90000" tIns="46800" rIns="90000" bIns="46800">
                <a:spAutoFit/>
              </a:bodyPr>
              <a:lstStyle/>
              <a:p>
                <a:pPr algn="ctr" fontAlgn="base">
                  <a:spcBef>
                    <a:spcPct val="0"/>
                  </a:spcBef>
                  <a:spcAft>
                    <a:spcPct val="0"/>
                  </a:spcAft>
                  <a:defRPr/>
                </a:pPr>
                <a:endParaRPr lang="en-US" sz="4000">
                  <a:solidFill>
                    <a:srgbClr val="1F497D"/>
                  </a:solidFill>
                  <a:latin typeface="Arial" charset="0"/>
                </a:endParaRPr>
              </a:p>
            </p:txBody>
          </p:sp>
        </p:grpSp>
        <p:sp>
          <p:nvSpPr>
            <p:cNvPr id="16" name="Line 32"/>
            <p:cNvSpPr>
              <a:spLocks noChangeShapeType="1"/>
            </p:cNvSpPr>
            <p:nvPr/>
          </p:nvSpPr>
          <p:spPr bwMode="auto">
            <a:xfrm flipV="1">
              <a:off x="1681" y="2692"/>
              <a:ext cx="211" cy="312"/>
            </a:xfrm>
            <a:prstGeom prst="line">
              <a:avLst/>
            </a:prstGeom>
            <a:noFill/>
            <a:ln w="98425">
              <a:solidFill>
                <a:srgbClr val="C0C0C0"/>
              </a:solidFill>
              <a:round/>
              <a:headEnd/>
              <a:tailEnd type="triangle" w="med" len="med"/>
            </a:ln>
            <a:effectLst>
              <a:outerShdw dist="107763" dir="2700000" algn="ctr" rotWithShape="0">
                <a:schemeClr val="bg2">
                  <a:alpha val="50000"/>
                </a:schemeClr>
              </a:outerShdw>
            </a:effectLst>
          </p:spPr>
          <p:txBody>
            <a:bodyPr lIns="90000" tIns="46800" rIns="90000" bIns="46800">
              <a:spAutoFit/>
            </a:bodyPr>
            <a:lstStyle/>
            <a:p>
              <a:pPr algn="ctr" fontAlgn="base">
                <a:spcBef>
                  <a:spcPct val="0"/>
                </a:spcBef>
                <a:spcAft>
                  <a:spcPct val="0"/>
                </a:spcAft>
                <a:defRPr/>
              </a:pPr>
              <a:endParaRPr lang="en-US" sz="4000">
                <a:solidFill>
                  <a:srgbClr val="1F497D"/>
                </a:solidFill>
                <a:latin typeface="Arial" charset="0"/>
              </a:endParaRPr>
            </a:p>
          </p:txBody>
        </p:sp>
      </p:grpSp>
      <p:sp>
        <p:nvSpPr>
          <p:cNvPr id="21" name="Rectangle 33"/>
          <p:cNvSpPr>
            <a:spLocks noChangeArrowheads="1"/>
          </p:cNvSpPr>
          <p:nvPr/>
        </p:nvSpPr>
        <p:spPr bwMode="auto">
          <a:xfrm>
            <a:off x="4542290" y="3615950"/>
            <a:ext cx="3565525" cy="401638"/>
          </a:xfrm>
          <a:prstGeom prst="rect">
            <a:avLst/>
          </a:prstGeom>
          <a:solidFill>
            <a:srgbClr val="99CCFF">
              <a:alpha val="65097"/>
            </a:srgbClr>
          </a:solidFill>
          <a:ln w="25400" algn="ctr">
            <a:solidFill>
              <a:srgbClr val="808080"/>
            </a:solidFill>
            <a:miter lim="800000"/>
            <a:headEnd/>
            <a:tailEnd/>
          </a:ln>
        </p:spPr>
        <p:txBody>
          <a:bodyPr lIns="90000" tIns="46800" rIns="90000" bIns="46800">
            <a:spAutoFit/>
          </a:bodyPr>
          <a:lstStyle/>
          <a:p>
            <a:pPr algn="ctr" fontAlgn="base">
              <a:spcBef>
                <a:spcPct val="20000"/>
              </a:spcBef>
              <a:spcAft>
                <a:spcPct val="0"/>
              </a:spcAft>
            </a:pPr>
            <a:r>
              <a:rPr lang="es-ES_tradnl" sz="2000" b="1" dirty="0">
                <a:solidFill>
                  <a:prstClr val="white"/>
                </a:solidFill>
                <a:latin typeface="Calibri" pitchFamily="34" charset="0"/>
                <a:cs typeface="Calibri" pitchFamily="34" charset="0"/>
              </a:rPr>
              <a:t>Programa Semanal</a:t>
            </a:r>
            <a:endParaRPr lang="es-CO" sz="2000" b="1" dirty="0">
              <a:solidFill>
                <a:prstClr val="white"/>
              </a:solidFill>
              <a:latin typeface="Calibri" pitchFamily="34" charset="0"/>
              <a:cs typeface="Calibri" pitchFamily="34" charset="0"/>
            </a:endParaRPr>
          </a:p>
        </p:txBody>
      </p:sp>
      <p:sp>
        <p:nvSpPr>
          <p:cNvPr id="22" name="Rectangle 34"/>
          <p:cNvSpPr>
            <a:spLocks noChangeArrowheads="1"/>
          </p:cNvSpPr>
          <p:nvPr/>
        </p:nvSpPr>
        <p:spPr bwMode="auto">
          <a:xfrm>
            <a:off x="4516358" y="4452008"/>
            <a:ext cx="3122612" cy="401638"/>
          </a:xfrm>
          <a:prstGeom prst="rect">
            <a:avLst/>
          </a:prstGeom>
          <a:solidFill>
            <a:srgbClr val="99CCFF">
              <a:alpha val="65097"/>
            </a:srgbClr>
          </a:solidFill>
          <a:ln w="25400">
            <a:solidFill>
              <a:srgbClr val="808080"/>
            </a:solidFill>
            <a:miter lim="800000"/>
            <a:headEnd/>
            <a:tailEnd/>
          </a:ln>
        </p:spPr>
        <p:txBody>
          <a:bodyPr lIns="90000" tIns="46800" rIns="90000" bIns="46800">
            <a:spAutoFit/>
          </a:bodyPr>
          <a:lstStyle/>
          <a:p>
            <a:pPr algn="ctr" fontAlgn="base">
              <a:spcBef>
                <a:spcPct val="20000"/>
              </a:spcBef>
              <a:spcAft>
                <a:spcPct val="0"/>
              </a:spcAft>
            </a:pPr>
            <a:r>
              <a:rPr lang="es-ES_tradnl" sz="2000" b="1">
                <a:solidFill>
                  <a:prstClr val="white"/>
                </a:solidFill>
                <a:latin typeface="Calibri" pitchFamily="34" charset="0"/>
                <a:cs typeface="Calibri" pitchFamily="34" charset="0"/>
              </a:rPr>
              <a:t>Programa Diario</a:t>
            </a:r>
            <a:endParaRPr lang="es-CO" sz="2000" b="1">
              <a:solidFill>
                <a:prstClr val="white"/>
              </a:solidFill>
              <a:latin typeface="Calibri" pitchFamily="34" charset="0"/>
              <a:cs typeface="Calibri" pitchFamily="34" charset="0"/>
            </a:endParaRPr>
          </a:p>
        </p:txBody>
      </p:sp>
      <p:sp>
        <p:nvSpPr>
          <p:cNvPr id="23" name="Freeform 35" descr="20060922190019-programacion"/>
          <p:cNvSpPr>
            <a:spLocks/>
          </p:cNvSpPr>
          <p:nvPr/>
        </p:nvSpPr>
        <p:spPr bwMode="auto">
          <a:xfrm>
            <a:off x="3719354" y="381001"/>
            <a:ext cx="2035175" cy="3470275"/>
          </a:xfrm>
          <a:custGeom>
            <a:avLst/>
            <a:gdLst>
              <a:gd name="T0" fmla="*/ 2147483647 w 679"/>
              <a:gd name="T1" fmla="*/ 0 h 1017"/>
              <a:gd name="T2" fmla="*/ 2147483647 w 679"/>
              <a:gd name="T3" fmla="*/ 2147483647 h 1017"/>
              <a:gd name="T4" fmla="*/ 2147483647 w 679"/>
              <a:gd name="T5" fmla="*/ 2147483647 h 1017"/>
              <a:gd name="T6" fmla="*/ 2147483647 w 679"/>
              <a:gd name="T7" fmla="*/ 2147483647 h 1017"/>
              <a:gd name="T8" fmla="*/ 2147483647 w 679"/>
              <a:gd name="T9" fmla="*/ 0 h 1017"/>
              <a:gd name="T10" fmla="*/ 0 60000 65536"/>
              <a:gd name="T11" fmla="*/ 0 60000 65536"/>
              <a:gd name="T12" fmla="*/ 0 60000 65536"/>
              <a:gd name="T13" fmla="*/ 0 60000 65536"/>
              <a:gd name="T14" fmla="*/ 0 60000 65536"/>
              <a:gd name="T15" fmla="*/ 0 w 679"/>
              <a:gd name="T16" fmla="*/ 0 h 1017"/>
              <a:gd name="T17" fmla="*/ 679 w 679"/>
              <a:gd name="T18" fmla="*/ 1017 h 1017"/>
            </a:gdLst>
            <a:ahLst/>
            <a:cxnLst>
              <a:cxn ang="T10">
                <a:pos x="T0" y="T1"/>
              </a:cxn>
              <a:cxn ang="T11">
                <a:pos x="T2" y="T3"/>
              </a:cxn>
              <a:cxn ang="T12">
                <a:pos x="T4" y="T5"/>
              </a:cxn>
              <a:cxn ang="T13">
                <a:pos x="T6" y="T7"/>
              </a:cxn>
              <a:cxn ang="T14">
                <a:pos x="T8" y="T9"/>
              </a:cxn>
            </a:cxnLst>
            <a:rect l="T15" t="T16" r="T17" b="T18"/>
            <a:pathLst>
              <a:path w="679" h="1017">
                <a:moveTo>
                  <a:pt x="678" y="0"/>
                </a:moveTo>
                <a:cubicBezTo>
                  <a:pt x="304" y="0"/>
                  <a:pt x="1" y="303"/>
                  <a:pt x="1" y="677"/>
                </a:cubicBezTo>
                <a:cubicBezTo>
                  <a:pt x="0" y="797"/>
                  <a:pt x="32" y="913"/>
                  <a:pt x="91" y="1017"/>
                </a:cubicBezTo>
                <a:lnTo>
                  <a:pt x="679" y="678"/>
                </a:lnTo>
                <a:lnTo>
                  <a:pt x="678" y="0"/>
                </a:lnTo>
                <a:close/>
              </a:path>
            </a:pathLst>
          </a:custGeom>
          <a:blipFill dpi="0" rotWithShape="1">
            <a:blip r:embed="rId6" cstate="print"/>
            <a:srcRect/>
            <a:stretch>
              <a:fillRect/>
            </a:stretch>
          </a:blipFill>
          <a:ln w="12700">
            <a:solidFill>
              <a:srgbClr val="969696"/>
            </a:solidFill>
            <a:prstDash val="solid"/>
            <a:round/>
            <a:headEnd/>
            <a:tailEnd/>
          </a:ln>
        </p:spPr>
        <p:txBody>
          <a:bodyPr/>
          <a:lstStyle/>
          <a:p>
            <a:pPr algn="ctr" fontAlgn="base">
              <a:spcBef>
                <a:spcPct val="0"/>
              </a:spcBef>
              <a:spcAft>
                <a:spcPct val="0"/>
              </a:spcAft>
            </a:pPr>
            <a:endParaRPr lang="en-US" sz="4000" dirty="0">
              <a:solidFill>
                <a:prstClr val="black"/>
              </a:solidFill>
              <a:latin typeface="Arial" charset="0"/>
            </a:endParaRPr>
          </a:p>
        </p:txBody>
      </p:sp>
      <p:sp>
        <p:nvSpPr>
          <p:cNvPr id="24" name="Text Box 36"/>
          <p:cNvSpPr txBox="1">
            <a:spLocks noChangeArrowheads="1"/>
          </p:cNvSpPr>
          <p:nvPr/>
        </p:nvSpPr>
        <p:spPr bwMode="auto">
          <a:xfrm>
            <a:off x="3624104" y="1825625"/>
            <a:ext cx="2219325" cy="433388"/>
          </a:xfrm>
          <a:prstGeom prst="rect">
            <a:avLst/>
          </a:prstGeom>
          <a:solidFill>
            <a:srgbClr val="FFFFFF"/>
          </a:solidFill>
          <a:ln w="25400">
            <a:solidFill>
              <a:srgbClr val="969696"/>
            </a:solidFill>
            <a:miter lim="800000"/>
            <a:headEnd/>
            <a:tailEnd/>
          </a:ln>
        </p:spPr>
        <p:txBody>
          <a:bodyPr lIns="90000" tIns="46800" rIns="90000" bIns="46800">
            <a:spAutoFit/>
          </a:bodyPr>
          <a:lstStyle/>
          <a:p>
            <a:pPr algn="ctr" fontAlgn="base">
              <a:spcBef>
                <a:spcPct val="20000"/>
              </a:spcBef>
              <a:spcAft>
                <a:spcPct val="0"/>
              </a:spcAft>
            </a:pPr>
            <a:r>
              <a:rPr lang="es-CO" sz="2200" b="1" dirty="0">
                <a:solidFill>
                  <a:prstClr val="black"/>
                </a:solidFill>
                <a:latin typeface="Calibri" pitchFamily="34" charset="0"/>
                <a:cs typeface="Calibri" pitchFamily="34" charset="0"/>
              </a:rPr>
              <a:t>Programación</a:t>
            </a:r>
            <a:endParaRPr lang="es-ES" sz="2200" b="1" dirty="0">
              <a:solidFill>
                <a:prstClr val="black"/>
              </a:solidFill>
              <a:latin typeface="Calibri" pitchFamily="34" charset="0"/>
              <a:cs typeface="Calibri" pitchFamily="34" charset="0"/>
            </a:endParaRPr>
          </a:p>
        </p:txBody>
      </p:sp>
      <p:grpSp>
        <p:nvGrpSpPr>
          <p:cNvPr id="25" name="Group 6"/>
          <p:cNvGrpSpPr>
            <a:grpSpLocks/>
          </p:cNvGrpSpPr>
          <p:nvPr/>
        </p:nvGrpSpPr>
        <p:grpSpPr bwMode="auto">
          <a:xfrm>
            <a:off x="5143984" y="3762564"/>
            <a:ext cx="3659188" cy="3017837"/>
            <a:chOff x="2963" y="2562"/>
            <a:chExt cx="2797" cy="1758"/>
          </a:xfrm>
        </p:grpSpPr>
        <p:sp>
          <p:nvSpPr>
            <p:cNvPr id="26" name="Text Box 7"/>
            <p:cNvSpPr txBox="1">
              <a:spLocks noChangeArrowheads="1"/>
            </p:cNvSpPr>
            <p:nvPr/>
          </p:nvSpPr>
          <p:spPr bwMode="auto">
            <a:xfrm>
              <a:off x="4782" y="3485"/>
              <a:ext cx="978" cy="184"/>
            </a:xfrm>
            <a:prstGeom prst="rect">
              <a:avLst/>
            </a:prstGeom>
            <a:noFill/>
            <a:ln w="25400">
              <a:noFill/>
              <a:miter lim="800000"/>
              <a:headEnd/>
              <a:tailEnd/>
            </a:ln>
          </p:spPr>
          <p:txBody>
            <a:bodyPr lIns="90000" tIns="46800" rIns="90000" bIns="46800">
              <a:spAutoFit/>
            </a:bodyPr>
            <a:lstStyle/>
            <a:p>
              <a:pPr marL="182563" indent="-182563" algn="ctr" fontAlgn="base">
                <a:lnSpc>
                  <a:spcPct val="80000"/>
                </a:lnSpc>
                <a:spcBef>
                  <a:spcPct val="20000"/>
                </a:spcBef>
                <a:spcAft>
                  <a:spcPct val="0"/>
                </a:spcAft>
              </a:pPr>
              <a:r>
                <a:rPr lang="es-CO" b="1" dirty="0">
                  <a:solidFill>
                    <a:srgbClr val="FFFFFF"/>
                  </a:solidFill>
                  <a:latin typeface="Calibri" pitchFamily="34" charset="0"/>
                  <a:cs typeface="Calibri" pitchFamily="34" charset="0"/>
                </a:rPr>
                <a:t>1 semana</a:t>
              </a:r>
              <a:endParaRPr lang="es-ES" b="1" dirty="0">
                <a:solidFill>
                  <a:srgbClr val="FFFFFF"/>
                </a:solidFill>
                <a:latin typeface="Calibri" pitchFamily="34" charset="0"/>
                <a:cs typeface="Calibri" pitchFamily="34" charset="0"/>
              </a:endParaRPr>
            </a:p>
          </p:txBody>
        </p:sp>
        <p:sp>
          <p:nvSpPr>
            <p:cNvPr id="27" name="Line 8"/>
            <p:cNvSpPr>
              <a:spLocks noChangeShapeType="1"/>
            </p:cNvSpPr>
            <p:nvPr/>
          </p:nvSpPr>
          <p:spPr bwMode="auto">
            <a:xfrm>
              <a:off x="3260" y="4173"/>
              <a:ext cx="0" cy="147"/>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28" name="Line 9"/>
            <p:cNvSpPr>
              <a:spLocks noChangeShapeType="1"/>
            </p:cNvSpPr>
            <p:nvPr/>
          </p:nvSpPr>
          <p:spPr bwMode="auto">
            <a:xfrm>
              <a:off x="3364" y="4107"/>
              <a:ext cx="9" cy="213"/>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29" name="Line 10"/>
            <p:cNvSpPr>
              <a:spLocks noChangeShapeType="1"/>
            </p:cNvSpPr>
            <p:nvPr/>
          </p:nvSpPr>
          <p:spPr bwMode="auto">
            <a:xfrm>
              <a:off x="3486" y="4023"/>
              <a:ext cx="0" cy="297"/>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30" name="Line 11"/>
            <p:cNvSpPr>
              <a:spLocks noChangeShapeType="1"/>
            </p:cNvSpPr>
            <p:nvPr/>
          </p:nvSpPr>
          <p:spPr bwMode="auto">
            <a:xfrm flipH="1">
              <a:off x="3599" y="3954"/>
              <a:ext cx="3" cy="366"/>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31" name="Line 12"/>
            <p:cNvSpPr>
              <a:spLocks noChangeShapeType="1"/>
            </p:cNvSpPr>
            <p:nvPr/>
          </p:nvSpPr>
          <p:spPr bwMode="auto">
            <a:xfrm>
              <a:off x="3712" y="3870"/>
              <a:ext cx="0" cy="450"/>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32" name="Line 13"/>
            <p:cNvSpPr>
              <a:spLocks noChangeShapeType="1"/>
            </p:cNvSpPr>
            <p:nvPr/>
          </p:nvSpPr>
          <p:spPr bwMode="auto">
            <a:xfrm>
              <a:off x="3822" y="3822"/>
              <a:ext cx="3" cy="498"/>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33" name="Line 14"/>
            <p:cNvSpPr>
              <a:spLocks noChangeShapeType="1"/>
            </p:cNvSpPr>
            <p:nvPr/>
          </p:nvSpPr>
          <p:spPr bwMode="auto">
            <a:xfrm flipH="1">
              <a:off x="3938" y="3756"/>
              <a:ext cx="9" cy="564"/>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34" name="Line 15"/>
            <p:cNvSpPr>
              <a:spLocks noChangeShapeType="1"/>
            </p:cNvSpPr>
            <p:nvPr/>
          </p:nvSpPr>
          <p:spPr bwMode="auto">
            <a:xfrm>
              <a:off x="4030" y="3648"/>
              <a:ext cx="0" cy="642"/>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35" name="Line 16"/>
            <p:cNvSpPr>
              <a:spLocks noChangeShapeType="1"/>
            </p:cNvSpPr>
            <p:nvPr/>
          </p:nvSpPr>
          <p:spPr bwMode="auto">
            <a:xfrm>
              <a:off x="4143" y="3573"/>
              <a:ext cx="0" cy="717"/>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36" name="Line 17"/>
            <p:cNvSpPr>
              <a:spLocks noChangeShapeType="1"/>
            </p:cNvSpPr>
            <p:nvPr/>
          </p:nvSpPr>
          <p:spPr bwMode="auto">
            <a:xfrm>
              <a:off x="4256" y="3543"/>
              <a:ext cx="0" cy="747"/>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37" name="Line 18"/>
            <p:cNvSpPr>
              <a:spLocks noChangeShapeType="1"/>
            </p:cNvSpPr>
            <p:nvPr/>
          </p:nvSpPr>
          <p:spPr bwMode="auto">
            <a:xfrm>
              <a:off x="4369" y="3465"/>
              <a:ext cx="0" cy="825"/>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38" name="Text Box 19"/>
            <p:cNvSpPr txBox="1">
              <a:spLocks noChangeArrowheads="1"/>
            </p:cNvSpPr>
            <p:nvPr/>
          </p:nvSpPr>
          <p:spPr bwMode="auto">
            <a:xfrm>
              <a:off x="3674" y="3944"/>
              <a:ext cx="978" cy="184"/>
            </a:xfrm>
            <a:prstGeom prst="rect">
              <a:avLst/>
            </a:prstGeom>
            <a:noFill/>
            <a:ln w="25400" algn="ctr">
              <a:noFill/>
              <a:miter lim="800000"/>
              <a:headEnd/>
              <a:tailEnd/>
            </a:ln>
            <a:effectLst/>
          </p:spPr>
          <p:txBody>
            <a:bodyPr lIns="90000" tIns="46800" rIns="90000" bIns="46800">
              <a:spAutoFit/>
            </a:bodyPr>
            <a:lstStyle/>
            <a:p>
              <a:pPr marL="182563" indent="-182563" algn="ctr" fontAlgn="base">
                <a:lnSpc>
                  <a:spcPct val="80000"/>
                </a:lnSpc>
                <a:spcBef>
                  <a:spcPct val="20000"/>
                </a:spcBef>
                <a:spcAft>
                  <a:spcPct val="0"/>
                </a:spcAft>
                <a:defRPr/>
              </a:pPr>
              <a:r>
                <a:rPr lang="es-CO" b="1" dirty="0">
                  <a:solidFill>
                    <a:srgbClr val="FFFFFF"/>
                  </a:solidFill>
                  <a:effectLst>
                    <a:outerShdw blurRad="38100" dist="38100" dir="2700000" algn="tl">
                      <a:srgbClr val="000000"/>
                    </a:outerShdw>
                  </a:effectLst>
                  <a:latin typeface="Calibri" pitchFamily="34" charset="0"/>
                  <a:cs typeface="Calibri" pitchFamily="34" charset="0"/>
                </a:rPr>
                <a:t>24 horas</a:t>
              </a:r>
              <a:endParaRPr lang="es-ES" b="1" dirty="0">
                <a:solidFill>
                  <a:srgbClr val="FFFFFF"/>
                </a:solidFill>
                <a:effectLst>
                  <a:outerShdw blurRad="38100" dist="38100" dir="2700000" algn="tl">
                    <a:srgbClr val="000000"/>
                  </a:outerShdw>
                </a:effectLst>
                <a:latin typeface="Calibri" pitchFamily="34" charset="0"/>
                <a:cs typeface="Calibri" pitchFamily="34" charset="0"/>
              </a:endParaRPr>
            </a:p>
          </p:txBody>
        </p:sp>
        <p:sp>
          <p:nvSpPr>
            <p:cNvPr id="39" name="Line 20"/>
            <p:cNvSpPr>
              <a:spLocks noChangeShapeType="1"/>
            </p:cNvSpPr>
            <p:nvPr/>
          </p:nvSpPr>
          <p:spPr bwMode="auto">
            <a:xfrm>
              <a:off x="4474" y="3399"/>
              <a:ext cx="0" cy="891"/>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40" name="Line 21"/>
            <p:cNvSpPr>
              <a:spLocks noChangeShapeType="1"/>
            </p:cNvSpPr>
            <p:nvPr/>
          </p:nvSpPr>
          <p:spPr bwMode="auto">
            <a:xfrm>
              <a:off x="4587" y="3294"/>
              <a:ext cx="0" cy="996"/>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41" name="Line 22"/>
            <p:cNvSpPr>
              <a:spLocks noChangeShapeType="1"/>
            </p:cNvSpPr>
            <p:nvPr/>
          </p:nvSpPr>
          <p:spPr bwMode="auto">
            <a:xfrm flipH="1">
              <a:off x="4700" y="3250"/>
              <a:ext cx="5" cy="1040"/>
            </a:xfrm>
            <a:prstGeom prst="line">
              <a:avLst/>
            </a:prstGeom>
            <a:noFill/>
            <a:ln w="25400">
              <a:solidFill>
                <a:srgbClr val="D9ECFF"/>
              </a:solidFill>
              <a:round/>
              <a:headEnd/>
              <a:tailEnd/>
            </a:ln>
          </p:spPr>
          <p:txBody>
            <a:bodyPr lIns="90000" tIns="46800" rIns="90000" bIns="46800">
              <a:spAutoFit/>
            </a:bodyPr>
            <a:lstStyle/>
            <a:p>
              <a:pPr algn="ctr" fontAlgn="base">
                <a:spcBef>
                  <a:spcPct val="0"/>
                </a:spcBef>
                <a:spcAft>
                  <a:spcPct val="0"/>
                </a:spcAft>
              </a:pPr>
              <a:endParaRPr lang="en-US" sz="4000">
                <a:solidFill>
                  <a:srgbClr val="1F497D"/>
                </a:solidFill>
                <a:latin typeface="Arial" charset="0"/>
              </a:endParaRPr>
            </a:p>
          </p:txBody>
        </p:sp>
        <p:sp>
          <p:nvSpPr>
            <p:cNvPr id="42" name="Line 23"/>
            <p:cNvSpPr>
              <a:spLocks noChangeShapeType="1"/>
            </p:cNvSpPr>
            <p:nvPr/>
          </p:nvSpPr>
          <p:spPr bwMode="auto">
            <a:xfrm flipV="1">
              <a:off x="2963" y="2562"/>
              <a:ext cx="2797" cy="1758"/>
            </a:xfrm>
            <a:prstGeom prst="line">
              <a:avLst/>
            </a:prstGeom>
            <a:noFill/>
            <a:ln w="177800">
              <a:solidFill>
                <a:schemeClr val="bg1"/>
              </a:solidFill>
              <a:round/>
              <a:headEnd/>
              <a:tailEnd type="triangle" w="med" len="med"/>
            </a:ln>
          </p:spPr>
          <p:txBody>
            <a:bodyPr lIns="90000" tIns="46800" rIns="90000" bIns="46800" anchor="ctr">
              <a:spAutoFit/>
            </a:bodyPr>
            <a:lstStyle/>
            <a:p>
              <a:pPr algn="ctr" fontAlgn="base">
                <a:spcBef>
                  <a:spcPct val="0"/>
                </a:spcBef>
                <a:spcAft>
                  <a:spcPct val="0"/>
                </a:spcAft>
              </a:pPr>
              <a:endParaRPr lang="en-US" sz="4000">
                <a:solidFill>
                  <a:srgbClr val="1F497D"/>
                </a:solidFill>
                <a:latin typeface="Arial" charset="0"/>
              </a:endParaRPr>
            </a:p>
          </p:txBody>
        </p:sp>
      </p:grpSp>
    </p:spTree>
    <p:extLst>
      <p:ext uri="{BB962C8B-B14F-4D97-AF65-F5344CB8AC3E}">
        <p14:creationId xmlns:p14="http://schemas.microsoft.com/office/powerpoint/2010/main" val="11286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4"/>
                                        </p:tgtEl>
                                        <p:attrNameLst>
                                          <p:attrName>style.visibility</p:attrName>
                                        </p:attrNameLst>
                                      </p:cBhvr>
                                      <p:to>
                                        <p:strVal val="visible"/>
                                      </p:to>
                                    </p:set>
                                  </p:childTnLst>
                                </p:cTn>
                              </p:par>
                            </p:childTnLst>
                          </p:cTn>
                        </p:par>
                        <p:par>
                          <p:cTn id="7" fill="hold">
                            <p:stCondLst>
                              <p:cond delay="500"/>
                            </p:stCondLst>
                            <p:childTnLst>
                              <p:par>
                                <p:cTn id="8" presetID="22" presetClass="entr" presetSubtype="8"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499"/>
                                          </p:stCondLst>
                                        </p:cTn>
                                        <p:tgtEl>
                                          <p:spTgt spid="22"/>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499"/>
                                          </p:stCondLst>
                                        </p:cTn>
                                        <p:tgtEl>
                                          <p:spTgt spid="21"/>
                                        </p:tgtEl>
                                        <p:attrNameLst>
                                          <p:attrName>style.visibility</p:attrName>
                                        </p:attrNameLst>
                                      </p:cBhvr>
                                      <p:to>
                                        <p:strVal val="visible"/>
                                      </p:to>
                                    </p:set>
                                  </p:childTnLst>
                                </p:cTn>
                              </p:par>
                            </p:childTnLst>
                          </p:cTn>
                        </p:par>
                        <p:par>
                          <p:cTn id="21" fill="hold">
                            <p:stCondLst>
                              <p:cond delay="2500"/>
                            </p:stCondLst>
                            <p:childTnLst>
                              <p:par>
                                <p:cTn id="22" presetID="21" presetClass="entr" presetSubtype="4"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heel(4)">
                                      <p:cBhvr>
                                        <p:cTn id="24" dur="500"/>
                                        <p:tgtEl>
                                          <p:spTgt spid="10"/>
                                        </p:tgtEl>
                                      </p:cBhvr>
                                    </p:animEffect>
                                  </p:childTnLst>
                                </p:cTn>
                              </p:par>
                            </p:childTnLst>
                          </p:cTn>
                        </p:par>
                        <p:par>
                          <p:cTn id="25" fill="hold">
                            <p:stCondLst>
                              <p:cond delay="3000"/>
                            </p:stCondLst>
                            <p:childTnLst>
                              <p:par>
                                <p:cTn id="26" presetID="21" presetClass="entr" presetSubtype="4"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4)">
                                      <p:cBhvr>
                                        <p:cTn id="28" dur="500"/>
                                        <p:tgtEl>
                                          <p:spTgt spid="12"/>
                                        </p:tgtEl>
                                      </p:cBhvr>
                                    </p:animEffect>
                                  </p:childTnLst>
                                </p:cTn>
                              </p:par>
                            </p:childTnLst>
                          </p:cTn>
                        </p:par>
                        <p:par>
                          <p:cTn id="29" fill="hold">
                            <p:stCondLst>
                              <p:cond delay="3500"/>
                            </p:stCondLst>
                            <p:childTnLst>
                              <p:par>
                                <p:cTn id="30" presetID="21"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heel(4)">
                                      <p:cBhvr>
                                        <p:cTn id="32" dur="500"/>
                                        <p:tgtEl>
                                          <p:spTgt spid="11"/>
                                        </p:tgtEl>
                                      </p:cBhvr>
                                    </p:animEffect>
                                  </p:childTnLst>
                                </p:cTn>
                              </p:par>
                            </p:childTnLst>
                          </p:cTn>
                        </p:par>
                        <p:par>
                          <p:cTn id="33" fill="hold">
                            <p:stCondLst>
                              <p:cond delay="4000"/>
                            </p:stCondLst>
                            <p:childTnLst>
                              <p:par>
                                <p:cTn id="34" presetID="2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autoUpdateAnimBg="0"/>
      <p:bldP spid="21" grpId="0" animBg="1" autoUpdateAnimBg="0"/>
      <p:bldP spid="22" grpId="0" animBg="1" autoUpdateAnimBg="0"/>
      <p:bldP spid="24" grpId="0" animBg="1"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2"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3"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PROCESOS DE LA PROGRAMACIÓN SEMANAL Y DIARIA</a:t>
            </a:r>
          </a:p>
        </p:txBody>
      </p:sp>
      <p:sp>
        <p:nvSpPr>
          <p:cNvPr id="14"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355" name="Rectangle 3"/>
          <p:cNvSpPr>
            <a:spLocks noGrp="1" noChangeArrowheads="1"/>
          </p:cNvSpPr>
          <p:nvPr>
            <p:ph type="body" idx="1"/>
          </p:nvPr>
        </p:nvSpPr>
        <p:spPr>
          <a:xfrm>
            <a:off x="1257300" y="1562100"/>
            <a:ext cx="3733800" cy="4343400"/>
          </a:xfrm>
        </p:spPr>
        <p:txBody>
          <a:bodyPr>
            <a:normAutofit lnSpcReduction="10000"/>
          </a:bodyPr>
          <a:lstStyle/>
          <a:p>
            <a:pPr marL="609600" indent="-609600">
              <a:buFont typeface="Wingdings" pitchFamily="2" charset="2"/>
              <a:buAutoNum type="alphaLcParenR"/>
            </a:pPr>
            <a:r>
              <a:rPr lang="es-DO" sz="2000" dirty="0"/>
              <a:t>Recepción, validación y almacenamiento.</a:t>
            </a:r>
          </a:p>
          <a:p>
            <a:pPr marL="609600" indent="-609600">
              <a:buFont typeface="Wingdings" pitchFamily="2" charset="2"/>
              <a:buAutoNum type="alphaLcParenR"/>
            </a:pPr>
            <a:r>
              <a:rPr lang="es-DO" sz="2000" dirty="0"/>
              <a:t>Revisión de Disponibilidad declarada</a:t>
            </a:r>
          </a:p>
          <a:p>
            <a:pPr marL="609600" indent="-609600">
              <a:buFont typeface="Wingdings" pitchFamily="2" charset="2"/>
              <a:buAutoNum type="alphaLcParenR"/>
            </a:pPr>
            <a:r>
              <a:rPr lang="es-DO" sz="2000" dirty="0"/>
              <a:t>Cálculo de los costos variables de producción</a:t>
            </a:r>
          </a:p>
          <a:p>
            <a:pPr marL="609600" indent="-609600">
              <a:buFont typeface="Wingdings" pitchFamily="2" charset="2"/>
              <a:buAutoNum type="alphaLcParenR"/>
            </a:pPr>
            <a:r>
              <a:rPr lang="es-DO" sz="2000" dirty="0"/>
              <a:t>Pronóstico de demanda</a:t>
            </a:r>
          </a:p>
          <a:p>
            <a:pPr marL="609600" indent="-609600">
              <a:buFont typeface="Wingdings" pitchFamily="2" charset="2"/>
              <a:buAutoNum type="alphaLcParenR"/>
            </a:pPr>
            <a:r>
              <a:rPr lang="es-DO" sz="2000" dirty="0"/>
              <a:t>Revisión Programa de Mantenimiento de Redes y S/E</a:t>
            </a:r>
          </a:p>
          <a:p>
            <a:pPr marL="609600" indent="-609600">
              <a:buFont typeface="Wingdings" pitchFamily="2" charset="2"/>
              <a:buAutoNum type="alphaLcParenR"/>
            </a:pPr>
            <a:r>
              <a:rPr lang="es-DO" sz="2000" dirty="0"/>
              <a:t>Actualizaciones de la red</a:t>
            </a:r>
          </a:p>
          <a:p>
            <a:pPr marL="609600" indent="-609600">
              <a:buFont typeface="Wingdings" pitchFamily="2" charset="2"/>
              <a:buAutoNum type="alphaLcParenR"/>
            </a:pPr>
            <a:r>
              <a:rPr lang="es-DO" sz="2000" dirty="0"/>
              <a:t>Elaboración lista de mérito para regulación de frecuencia</a:t>
            </a:r>
          </a:p>
          <a:p>
            <a:pPr marL="609600" indent="-609600">
              <a:buFont typeface="Wingdings" pitchFamily="2" charset="2"/>
              <a:buAutoNum type="alphaLcParenR"/>
            </a:pPr>
            <a:endParaRPr lang="es-DO" sz="2000" dirty="0"/>
          </a:p>
          <a:p>
            <a:pPr marL="609600" indent="-609600">
              <a:buNone/>
            </a:pPr>
            <a:endParaRPr lang="es-DO" sz="2000" dirty="0"/>
          </a:p>
        </p:txBody>
      </p:sp>
      <p:sp>
        <p:nvSpPr>
          <p:cNvPr id="100356" name="Rectangle 4"/>
          <p:cNvSpPr>
            <a:spLocks noChangeArrowheads="1"/>
          </p:cNvSpPr>
          <p:nvPr/>
        </p:nvSpPr>
        <p:spPr bwMode="auto">
          <a:xfrm>
            <a:off x="6024563" y="1773238"/>
            <a:ext cx="4191000" cy="1219200"/>
          </a:xfrm>
          <a:prstGeom prst="rect">
            <a:avLst/>
          </a:prstGeom>
          <a:noFill/>
          <a:ln w="12700" cap="sq">
            <a:noFill/>
            <a:miter lim="800000"/>
            <a:headEnd type="none" w="sm" len="sm"/>
            <a:tailEnd type="none" w="sm" len="sm"/>
          </a:ln>
        </p:spPr>
        <p:txBody>
          <a:bodyPr/>
          <a:lstStyle/>
          <a:p>
            <a:pPr marL="609600" indent="-609600">
              <a:spcBef>
                <a:spcPct val="20000"/>
              </a:spcBef>
            </a:pPr>
            <a:r>
              <a:rPr lang="es-DO" sz="2400" dirty="0"/>
              <a:t>Corrida de modelos y análisis de restricciones (MODOM y </a:t>
            </a:r>
            <a:r>
              <a:rPr lang="es-DO" sz="2400" dirty="0" err="1"/>
              <a:t>Digsilent</a:t>
            </a:r>
            <a:r>
              <a:rPr lang="es-DO" sz="2400" dirty="0"/>
              <a:t>)</a:t>
            </a:r>
          </a:p>
          <a:p>
            <a:pPr marL="609600" indent="-609600">
              <a:spcBef>
                <a:spcPct val="20000"/>
              </a:spcBef>
              <a:buFontTx/>
              <a:buChar char="•"/>
            </a:pPr>
            <a:endParaRPr lang="es-DO" sz="2400" dirty="0"/>
          </a:p>
          <a:p>
            <a:pPr marL="609600" indent="-609600">
              <a:spcBef>
                <a:spcPct val="20000"/>
              </a:spcBef>
              <a:buFontTx/>
              <a:buChar char="•"/>
            </a:pPr>
            <a:endParaRPr lang="es-DO" sz="2400" dirty="0"/>
          </a:p>
          <a:p>
            <a:pPr marL="609600" indent="-609600">
              <a:spcBef>
                <a:spcPct val="20000"/>
              </a:spcBef>
            </a:pPr>
            <a:endParaRPr lang="es-DO" dirty="0"/>
          </a:p>
        </p:txBody>
      </p:sp>
      <p:sp>
        <p:nvSpPr>
          <p:cNvPr id="100357" name="Rectangle 5"/>
          <p:cNvSpPr>
            <a:spLocks noChangeArrowheads="1"/>
          </p:cNvSpPr>
          <p:nvPr/>
        </p:nvSpPr>
        <p:spPr bwMode="auto">
          <a:xfrm>
            <a:off x="6096000" y="3733800"/>
            <a:ext cx="4038600" cy="838200"/>
          </a:xfrm>
          <a:prstGeom prst="rect">
            <a:avLst/>
          </a:prstGeom>
          <a:noFill/>
          <a:ln w="12700" cap="sq">
            <a:noFill/>
            <a:miter lim="800000"/>
            <a:headEnd type="none" w="sm" len="sm"/>
            <a:tailEnd type="none" w="sm" len="sm"/>
          </a:ln>
        </p:spPr>
        <p:txBody>
          <a:bodyPr/>
          <a:lstStyle/>
          <a:p>
            <a:pPr marL="609600" indent="-609600">
              <a:spcBef>
                <a:spcPct val="20000"/>
              </a:spcBef>
            </a:pPr>
            <a:r>
              <a:rPr lang="en-US" sz="2400" dirty="0"/>
              <a:t>Lista de Mérito para Operación en Tiempo real</a:t>
            </a:r>
          </a:p>
          <a:p>
            <a:pPr marL="609600" indent="-609600">
              <a:spcBef>
                <a:spcPct val="20000"/>
              </a:spcBef>
              <a:buFontTx/>
              <a:buChar char="•"/>
            </a:pPr>
            <a:endParaRPr lang="en-US" sz="2400" dirty="0"/>
          </a:p>
          <a:p>
            <a:pPr marL="609600" indent="-609600">
              <a:spcBef>
                <a:spcPct val="20000"/>
              </a:spcBef>
            </a:pPr>
            <a:endParaRPr lang="en-US" dirty="0"/>
          </a:p>
        </p:txBody>
      </p:sp>
      <p:sp>
        <p:nvSpPr>
          <p:cNvPr id="100358" name="Rectangle 6"/>
          <p:cNvSpPr>
            <a:spLocks noChangeArrowheads="1"/>
          </p:cNvSpPr>
          <p:nvPr/>
        </p:nvSpPr>
        <p:spPr bwMode="auto">
          <a:xfrm>
            <a:off x="6019800" y="5257800"/>
            <a:ext cx="4419600" cy="838200"/>
          </a:xfrm>
          <a:prstGeom prst="rect">
            <a:avLst/>
          </a:prstGeom>
          <a:noFill/>
          <a:ln w="12700" cap="sq">
            <a:noFill/>
            <a:miter lim="800000"/>
            <a:headEnd type="none" w="sm" len="sm"/>
            <a:tailEnd type="none" w="sm" len="sm"/>
          </a:ln>
        </p:spPr>
        <p:txBody>
          <a:bodyPr/>
          <a:lstStyle/>
          <a:p>
            <a:pPr marL="609600" indent="-609600">
              <a:spcBef>
                <a:spcPct val="20000"/>
              </a:spcBef>
            </a:pPr>
            <a:r>
              <a:rPr lang="en-US" sz="2400" dirty="0"/>
              <a:t>Predespacho </a:t>
            </a:r>
            <a:r>
              <a:rPr lang="en-US" sz="2400" dirty="0" err="1"/>
              <a:t>basado</a:t>
            </a:r>
            <a:r>
              <a:rPr lang="en-US" sz="2400" dirty="0"/>
              <a:t> en el modelo de  Lista de Mérito</a:t>
            </a:r>
          </a:p>
          <a:p>
            <a:pPr marL="609600" indent="-609600">
              <a:spcBef>
                <a:spcPct val="20000"/>
              </a:spcBef>
              <a:buFontTx/>
              <a:buChar char="•"/>
            </a:pPr>
            <a:endParaRPr lang="en-US" sz="2400" dirty="0"/>
          </a:p>
          <a:p>
            <a:pPr marL="609600" indent="-609600">
              <a:spcBef>
                <a:spcPct val="20000"/>
              </a:spcBef>
            </a:pPr>
            <a:endParaRPr lang="en-US" dirty="0"/>
          </a:p>
        </p:txBody>
      </p:sp>
      <p:sp>
        <p:nvSpPr>
          <p:cNvPr id="100359" name="AutoShape 7"/>
          <p:cNvSpPr>
            <a:spLocks/>
          </p:cNvSpPr>
          <p:nvPr/>
        </p:nvSpPr>
        <p:spPr bwMode="auto">
          <a:xfrm>
            <a:off x="5124450" y="1519237"/>
            <a:ext cx="685800" cy="4713501"/>
          </a:xfrm>
          <a:prstGeom prst="rightBrace">
            <a:avLst>
              <a:gd name="adj1" fmla="val 62211"/>
              <a:gd name="adj2" fmla="val 50000"/>
            </a:avLst>
          </a:prstGeom>
          <a:noFill/>
          <a:ln w="12700" cap="sq">
            <a:solidFill>
              <a:schemeClr val="tx1"/>
            </a:solidFill>
            <a:miter lim="800000"/>
            <a:headEnd type="none" w="sm" len="sm"/>
            <a:tailEnd type="none" w="sm" len="sm"/>
          </a:ln>
        </p:spPr>
        <p:txBody>
          <a:bodyPr wrap="none" anchor="ctr"/>
          <a:lstStyle/>
          <a:p>
            <a:endParaRPr lang="en-US"/>
          </a:p>
        </p:txBody>
      </p:sp>
      <p:sp>
        <p:nvSpPr>
          <p:cNvPr id="100360" name="AutoShape 8"/>
          <p:cNvSpPr>
            <a:spLocks noChangeArrowheads="1"/>
          </p:cNvSpPr>
          <p:nvPr/>
        </p:nvSpPr>
        <p:spPr bwMode="auto">
          <a:xfrm>
            <a:off x="7315200" y="2971800"/>
            <a:ext cx="381000" cy="685800"/>
          </a:xfrm>
          <a:prstGeom prst="downArrow">
            <a:avLst>
              <a:gd name="adj1" fmla="val 50000"/>
              <a:gd name="adj2" fmla="val 45000"/>
            </a:avLst>
          </a:pr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100361" name="AutoShape 9"/>
          <p:cNvSpPr>
            <a:spLocks noChangeArrowheads="1"/>
          </p:cNvSpPr>
          <p:nvPr/>
        </p:nvSpPr>
        <p:spPr bwMode="auto">
          <a:xfrm>
            <a:off x="7391400" y="4648200"/>
            <a:ext cx="381000" cy="685800"/>
          </a:xfrm>
          <a:prstGeom prst="downArrow">
            <a:avLst>
              <a:gd name="adj1" fmla="val 50000"/>
              <a:gd name="adj2" fmla="val 45000"/>
            </a:avLst>
          </a:prstGeom>
          <a:solidFill>
            <a:schemeClr val="accent1"/>
          </a:solidFill>
          <a:ln w="12700" cap="sq">
            <a:solidFill>
              <a:schemeClr val="tx1"/>
            </a:solidFill>
            <a:miter lim="800000"/>
            <a:headEnd type="none" w="sm" len="sm"/>
            <a:tailEnd type="none" w="sm" len="sm"/>
          </a:ln>
        </p:spPr>
        <p:txBody>
          <a:bodyPr wrap="none" anchor="ctr"/>
          <a:lstStyle/>
          <a:p>
            <a:endParaRPr lang="en-US"/>
          </a:p>
        </p:txBody>
      </p:sp>
    </p:spTree>
    <p:extLst>
      <p:ext uri="{BB962C8B-B14F-4D97-AF65-F5344CB8AC3E}">
        <p14:creationId xmlns:p14="http://schemas.microsoft.com/office/powerpoint/2010/main" val="14544279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09571" name="Picture 5"/>
          <p:cNvPicPr>
            <a:picLocks noChangeAspect="1" noChangeArrowheads="1"/>
          </p:cNvPicPr>
          <p:nvPr/>
        </p:nvPicPr>
        <p:blipFill>
          <a:blip r:embed="rId3" cstate="print"/>
          <a:srcRect/>
          <a:stretch>
            <a:fillRect/>
          </a:stretch>
        </p:blipFill>
        <p:spPr bwMode="auto">
          <a:xfrm>
            <a:off x="1752600" y="1171114"/>
            <a:ext cx="8686800" cy="5334000"/>
          </a:xfrm>
          <a:prstGeom prst="rect">
            <a:avLst/>
          </a:prstGeom>
          <a:noFill/>
          <a:ln w="12700" cap="sq">
            <a:noFill/>
            <a:miter lim="800000"/>
            <a:headEnd type="none" w="sm" len="sm"/>
            <a:tailEnd type="none" w="sm" len="sm"/>
          </a:ln>
        </p:spPr>
      </p:pic>
      <p:pic>
        <p:nvPicPr>
          <p:cNvPr id="6"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PATRONES DE CONSUMO</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88460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520915" y="1248455"/>
            <a:ext cx="10709060" cy="4365625"/>
          </a:xfrm>
        </p:spPr>
        <p:txBody>
          <a:bodyPr>
            <a:normAutofit/>
          </a:bodyPr>
          <a:lstStyle/>
          <a:p>
            <a:pPr algn="just" eaLnBrk="1" hangingPunct="1">
              <a:buFont typeface="Wingdings" panose="05000000000000000000" pitchFamily="2" charset="2"/>
              <a:buChar char="ü"/>
            </a:pPr>
            <a:endParaRPr lang="es-DO" sz="2400" dirty="0">
              <a:solidFill>
                <a:srgbClr val="FFFF00"/>
              </a:solidFill>
              <a:latin typeface="Verdana" panose="020B0604030504040204" pitchFamily="34" charset="0"/>
              <a:ea typeface="Verdana" panose="020B0604030504040204" pitchFamily="34" charset="0"/>
              <a:cs typeface="Verdana" panose="020B0604030504040204" pitchFamily="34" charset="0"/>
            </a:endParaRPr>
          </a:p>
          <a:p>
            <a:pPr algn="just" eaLnBrk="1" hangingPunct="1">
              <a:buFont typeface="Wingdings" panose="05000000000000000000" pitchFamily="2" charset="2"/>
              <a:buChar char="ü"/>
            </a:pPr>
            <a:r>
              <a:rPr lang="es-DO" sz="2400" dirty="0">
                <a:ea typeface="Verdana" panose="020B0604030504040204" pitchFamily="34" charset="0"/>
                <a:cs typeface="Verdana" panose="020B0604030504040204" pitchFamily="34" charset="0"/>
              </a:rPr>
              <a:t>El Despacho Real es el despacho que considera las restricciones del sistema y las restricciones de las unidades generadoras.</a:t>
            </a:r>
          </a:p>
          <a:p>
            <a:pPr marL="0" indent="0" algn="just" eaLnBrk="1" hangingPunct="1">
              <a:buNone/>
            </a:pPr>
            <a:endParaRPr lang="es-DO" sz="2400" dirty="0">
              <a:ea typeface="Verdana" panose="020B0604030504040204" pitchFamily="34" charset="0"/>
              <a:cs typeface="Verdana" panose="020B0604030504040204" pitchFamily="34" charset="0"/>
            </a:endParaRPr>
          </a:p>
          <a:p>
            <a:pPr algn="just" eaLnBrk="1" hangingPunct="1">
              <a:buFont typeface="Wingdings" panose="05000000000000000000" pitchFamily="2" charset="2"/>
              <a:buChar char="ü"/>
            </a:pPr>
            <a:r>
              <a:rPr lang="es-DO" sz="2400" dirty="0">
                <a:ea typeface="Verdana" panose="020B0604030504040204" pitchFamily="34" charset="0"/>
                <a:cs typeface="Verdana" panose="020B0604030504040204" pitchFamily="34" charset="0"/>
              </a:rPr>
              <a:t>La entrada de unidades al sistema por restricciones reduce la demanda a ser abastecida por otras unidades más económicas, lo que pudiera ocasionar que unidades más económicas tengan que reducir su generación o salir del sistema. </a:t>
            </a:r>
          </a:p>
          <a:p>
            <a:pPr algn="just" eaLnBrk="1" hangingPunct="1">
              <a:buFont typeface="Wingdings" panose="05000000000000000000" pitchFamily="2" charset="2"/>
              <a:buChar char="ü"/>
            </a:pPr>
            <a:endParaRPr lang="es-DO" sz="2400"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RESTRICCIONES OPERATIVAS</a:t>
            </a:r>
          </a:p>
        </p:txBody>
      </p:sp>
      <p:pic>
        <p:nvPicPr>
          <p:cNvPr id="10" name="Imagen 9"/>
          <p:cNvPicPr>
            <a:picLocks noChangeAspect="1"/>
          </p:cNvPicPr>
          <p:nvPr/>
        </p:nvPicPr>
        <p:blipFill>
          <a:blip r:embed="rId4"/>
          <a:stretch>
            <a:fillRect/>
          </a:stretch>
        </p:blipFill>
        <p:spPr>
          <a:xfrm>
            <a:off x="4198648" y="4181808"/>
            <a:ext cx="2548516" cy="2464805"/>
          </a:xfrm>
          <a:prstGeom prst="rect">
            <a:avLst/>
          </a:prstGeom>
          <a:ln>
            <a:solidFill>
              <a:schemeClr val="accent1"/>
            </a:solidFill>
          </a:ln>
        </p:spPr>
      </p:pic>
    </p:spTree>
    <p:extLst>
      <p:ext uri="{BB962C8B-B14F-4D97-AF65-F5344CB8AC3E}">
        <p14:creationId xmlns:p14="http://schemas.microsoft.com/office/powerpoint/2010/main" val="999419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Rectangle 3"/>
          <p:cNvSpPr>
            <a:spLocks noGrp="1" noChangeArrowheads="1"/>
          </p:cNvSpPr>
          <p:nvPr>
            <p:ph type="body" idx="1"/>
          </p:nvPr>
        </p:nvSpPr>
        <p:spPr>
          <a:xfrm>
            <a:off x="942975" y="1600199"/>
            <a:ext cx="9572625" cy="4509655"/>
          </a:xfrm>
        </p:spPr>
        <p:txBody>
          <a:bodyPr>
            <a:normAutofit fontScale="92500" lnSpcReduction="10000"/>
          </a:bodyPr>
          <a:lstStyle/>
          <a:p>
            <a:pPr eaLnBrk="1" hangingPunct="1">
              <a:lnSpc>
                <a:spcPct val="90000"/>
              </a:lnSpc>
              <a:buFontTx/>
              <a:buNone/>
            </a:pPr>
            <a:r>
              <a:rPr lang="es-DO" sz="2400" dirty="0"/>
              <a:t> </a:t>
            </a:r>
            <a:r>
              <a:rPr lang="es-DO" sz="2400" b="1" dirty="0"/>
              <a:t>Tensión</a:t>
            </a:r>
            <a:r>
              <a:rPr lang="es-DO" sz="2400" dirty="0"/>
              <a:t> : (Art. 232):”La tensión de las barras de carga deberán mantenerse dentro del 5% sobre su tensión de operación.”</a:t>
            </a:r>
          </a:p>
          <a:p>
            <a:pPr eaLnBrk="1" hangingPunct="1">
              <a:lnSpc>
                <a:spcPct val="90000"/>
              </a:lnSpc>
              <a:buFontTx/>
              <a:buNone/>
            </a:pPr>
            <a:endParaRPr lang="es-DO" sz="2400" dirty="0"/>
          </a:p>
          <a:p>
            <a:pPr eaLnBrk="1" hangingPunct="1">
              <a:lnSpc>
                <a:spcPct val="90000"/>
              </a:lnSpc>
              <a:buFontTx/>
              <a:buNone/>
            </a:pPr>
            <a:r>
              <a:rPr lang="es-DO" sz="2400" dirty="0"/>
              <a:t>     Para :345 kV entre 328 y 362 kV </a:t>
            </a:r>
          </a:p>
          <a:p>
            <a:pPr eaLnBrk="1" hangingPunct="1">
              <a:lnSpc>
                <a:spcPct val="90000"/>
              </a:lnSpc>
              <a:buFontTx/>
              <a:buNone/>
            </a:pPr>
            <a:r>
              <a:rPr lang="es-DO" sz="2400" dirty="0"/>
              <a:t>            : 138 </a:t>
            </a:r>
            <a:r>
              <a:rPr lang="es-DO" sz="2400" dirty="0" err="1"/>
              <a:t>kV</a:t>
            </a:r>
            <a:r>
              <a:rPr lang="es-DO" sz="2400" dirty="0"/>
              <a:t> entre 131 y 145 kV</a:t>
            </a:r>
          </a:p>
          <a:p>
            <a:pPr>
              <a:buNone/>
            </a:pPr>
            <a:r>
              <a:rPr lang="es-DO" sz="2400" dirty="0"/>
              <a:t>            : 69  </a:t>
            </a:r>
            <a:r>
              <a:rPr lang="es-DO" sz="2400" dirty="0" err="1"/>
              <a:t>kV</a:t>
            </a:r>
            <a:r>
              <a:rPr lang="es-DO" sz="2400" dirty="0"/>
              <a:t> entre  66  y   73 </a:t>
            </a:r>
            <a:r>
              <a:rPr lang="es-DO" sz="2400" dirty="0" err="1"/>
              <a:t>kV</a:t>
            </a:r>
            <a:endParaRPr lang="es-DO" sz="2400" dirty="0"/>
          </a:p>
          <a:p>
            <a:pPr eaLnBrk="1" hangingPunct="1">
              <a:lnSpc>
                <a:spcPct val="90000"/>
              </a:lnSpc>
              <a:buFontTx/>
              <a:buNone/>
            </a:pPr>
            <a:endParaRPr lang="es-DO" sz="2400" dirty="0"/>
          </a:p>
          <a:p>
            <a:pPr eaLnBrk="1" hangingPunct="1">
              <a:lnSpc>
                <a:spcPct val="90000"/>
              </a:lnSpc>
              <a:buFontTx/>
              <a:buNone/>
            </a:pPr>
            <a:endParaRPr lang="es-DO" sz="2400" dirty="0"/>
          </a:p>
          <a:p>
            <a:pPr eaLnBrk="1" hangingPunct="1">
              <a:lnSpc>
                <a:spcPct val="90000"/>
              </a:lnSpc>
              <a:buFontTx/>
              <a:buNone/>
            </a:pPr>
            <a:r>
              <a:rPr lang="es-DO" sz="2400" dirty="0"/>
              <a:t>Esta restricciones son evaluadas con el modelo </a:t>
            </a:r>
            <a:r>
              <a:rPr lang="es-DO" sz="2400" dirty="0" err="1"/>
              <a:t>Digsilent</a:t>
            </a:r>
            <a:r>
              <a:rPr lang="es-DO" sz="2400" dirty="0"/>
              <a:t> (art. 202 ,212)</a:t>
            </a:r>
          </a:p>
          <a:p>
            <a:pPr eaLnBrk="1" hangingPunct="1">
              <a:lnSpc>
                <a:spcPct val="90000"/>
              </a:lnSpc>
              <a:buFontTx/>
              <a:buNone/>
            </a:pPr>
            <a:endParaRPr lang="es-DO" sz="2400" dirty="0">
              <a:latin typeface="Verdana" pitchFamily="34" charset="0"/>
            </a:endParaRPr>
          </a:p>
          <a:p>
            <a:pPr eaLnBrk="1" hangingPunct="1">
              <a:lnSpc>
                <a:spcPct val="90000"/>
              </a:lnSpc>
              <a:buFontTx/>
              <a:buNone/>
            </a:pPr>
            <a:r>
              <a:rPr lang="es-DO" sz="2400" dirty="0"/>
              <a:t> </a:t>
            </a:r>
            <a:endParaRPr lang="es-DO" sz="2400" dirty="0">
              <a:solidFill>
                <a:srgbClr val="FFFFFF"/>
              </a:solidFill>
            </a:endParaRPr>
          </a:p>
          <a:p>
            <a:pPr eaLnBrk="1" hangingPunct="1">
              <a:lnSpc>
                <a:spcPct val="90000"/>
              </a:lnSpc>
              <a:buFontTx/>
              <a:buNone/>
            </a:pPr>
            <a:endParaRPr lang="es-DO" sz="2400" i="1" dirty="0">
              <a:solidFill>
                <a:srgbClr val="FFFFFF"/>
              </a:solidFill>
            </a:endParaRPr>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RESTRICCIONES OPERATIVAS DEL SISTEMA</a:t>
            </a:r>
          </a:p>
        </p:txBody>
      </p:sp>
      <p:pic>
        <p:nvPicPr>
          <p:cNvPr id="2" name="Imagen 1"/>
          <p:cNvPicPr>
            <a:picLocks noChangeAspect="1"/>
          </p:cNvPicPr>
          <p:nvPr/>
        </p:nvPicPr>
        <p:blipFill>
          <a:blip r:embed="rId4"/>
          <a:stretch>
            <a:fillRect/>
          </a:stretch>
        </p:blipFill>
        <p:spPr>
          <a:xfrm>
            <a:off x="7402556" y="1944614"/>
            <a:ext cx="3818327" cy="2571968"/>
          </a:xfrm>
          <a:prstGeom prst="rect">
            <a:avLst/>
          </a:prstGeom>
        </p:spPr>
      </p:pic>
    </p:spTree>
    <p:extLst>
      <p:ext uri="{BB962C8B-B14F-4D97-AF65-F5344CB8AC3E}">
        <p14:creationId xmlns:p14="http://schemas.microsoft.com/office/powerpoint/2010/main" val="11284134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Rectangle 3"/>
          <p:cNvSpPr>
            <a:spLocks noGrp="1" noChangeArrowheads="1"/>
          </p:cNvSpPr>
          <p:nvPr>
            <p:ph type="body" idx="1"/>
          </p:nvPr>
        </p:nvSpPr>
        <p:spPr>
          <a:xfrm>
            <a:off x="506627" y="1362177"/>
            <a:ext cx="10894798" cy="5260295"/>
          </a:xfrm>
        </p:spPr>
        <p:txBody>
          <a:bodyPr>
            <a:normAutofit fontScale="92500" lnSpcReduction="10000"/>
          </a:bodyPr>
          <a:lstStyle/>
          <a:p>
            <a:pPr algn="just" eaLnBrk="1" hangingPunct="1">
              <a:lnSpc>
                <a:spcPct val="90000"/>
              </a:lnSpc>
              <a:buFontTx/>
              <a:buNone/>
            </a:pPr>
            <a:r>
              <a:rPr lang="es-DO" sz="2400" b="1" dirty="0">
                <a:solidFill>
                  <a:srgbClr val="1F4081"/>
                </a:solidFill>
              </a:rPr>
              <a:t>Regulación de Frecuencia</a:t>
            </a:r>
            <a:r>
              <a:rPr lang="es-DO" sz="2400" dirty="0"/>
              <a:t>: La frecuencia del sistema debe permanecer dentro del rango de (60 +/- 0.25)Hz durante el 99.8 del tiempo.(Art.150)</a:t>
            </a:r>
          </a:p>
          <a:p>
            <a:pPr algn="just" eaLnBrk="1" hangingPunct="1">
              <a:lnSpc>
                <a:spcPct val="90000"/>
              </a:lnSpc>
              <a:buFontTx/>
              <a:buNone/>
            </a:pPr>
            <a:r>
              <a:rPr lang="es-DO" sz="2400" dirty="0"/>
              <a:t>	</a:t>
            </a:r>
          </a:p>
          <a:p>
            <a:pPr algn="just" eaLnBrk="1" hangingPunct="1">
              <a:lnSpc>
                <a:spcPct val="90000"/>
              </a:lnSpc>
              <a:buFontTx/>
              <a:buNone/>
            </a:pPr>
            <a:endParaRPr lang="es-DO" sz="2400" dirty="0"/>
          </a:p>
          <a:p>
            <a:pPr algn="just" eaLnBrk="1" hangingPunct="1">
              <a:lnSpc>
                <a:spcPct val="90000"/>
              </a:lnSpc>
              <a:buFontTx/>
              <a:buNone/>
            </a:pPr>
            <a:endParaRPr lang="es-DO" sz="2400" dirty="0"/>
          </a:p>
          <a:p>
            <a:pPr algn="just" eaLnBrk="1" hangingPunct="1">
              <a:lnSpc>
                <a:spcPct val="90000"/>
              </a:lnSpc>
              <a:buFontTx/>
              <a:buNone/>
            </a:pPr>
            <a:endParaRPr lang="es-DO" sz="2400" dirty="0"/>
          </a:p>
          <a:p>
            <a:pPr algn="just" eaLnBrk="1" hangingPunct="1">
              <a:lnSpc>
                <a:spcPct val="90000"/>
              </a:lnSpc>
              <a:buFontTx/>
              <a:buNone/>
            </a:pPr>
            <a:r>
              <a:rPr lang="es-DO" sz="2400" dirty="0"/>
              <a:t>	</a:t>
            </a:r>
          </a:p>
          <a:p>
            <a:pPr algn="just" eaLnBrk="1" hangingPunct="1">
              <a:lnSpc>
                <a:spcPct val="90000"/>
              </a:lnSpc>
              <a:buFontTx/>
              <a:buNone/>
            </a:pPr>
            <a:endParaRPr lang="es-DO" sz="2400" dirty="0"/>
          </a:p>
          <a:p>
            <a:pPr algn="just" eaLnBrk="1" hangingPunct="1">
              <a:lnSpc>
                <a:spcPct val="90000"/>
              </a:lnSpc>
              <a:buFontTx/>
              <a:buNone/>
            </a:pPr>
            <a:endParaRPr lang="es-DO" sz="2400" dirty="0"/>
          </a:p>
          <a:p>
            <a:pPr algn="just" eaLnBrk="1" hangingPunct="1">
              <a:lnSpc>
                <a:spcPct val="90000"/>
              </a:lnSpc>
              <a:buFontTx/>
              <a:buNone/>
            </a:pPr>
            <a:r>
              <a:rPr lang="es-DO" sz="2400" dirty="0"/>
              <a:t>   La reserva de RPF Y RSF debe fijarse entre un 3% y un 5% de la demanda (Art. 399)   </a:t>
            </a:r>
          </a:p>
          <a:p>
            <a:pPr algn="just" eaLnBrk="1" hangingPunct="1">
              <a:lnSpc>
                <a:spcPct val="90000"/>
              </a:lnSpc>
              <a:buFontTx/>
              <a:buNone/>
            </a:pPr>
            <a:r>
              <a:rPr lang="es-DO" sz="2400" dirty="0"/>
              <a:t>   En caso de no existir suficiente reserva para este servicio complementario se requerirán unidades forzadas para regular frecuencia.</a:t>
            </a:r>
            <a:endParaRPr lang="es-DO" sz="2400" dirty="0">
              <a:solidFill>
                <a:srgbClr val="FFFF00"/>
              </a:solidFill>
            </a:endParaRPr>
          </a:p>
          <a:p>
            <a:pPr algn="just" eaLnBrk="1" hangingPunct="1">
              <a:lnSpc>
                <a:spcPct val="90000"/>
              </a:lnSpc>
              <a:buFontTx/>
              <a:buNone/>
            </a:pPr>
            <a:endParaRPr lang="es-DO" sz="2400" b="1" dirty="0">
              <a:solidFill>
                <a:srgbClr val="1F4081"/>
              </a:solidFill>
            </a:endParaRPr>
          </a:p>
          <a:p>
            <a:pPr algn="just" eaLnBrk="1" hangingPunct="1">
              <a:lnSpc>
                <a:spcPct val="90000"/>
              </a:lnSpc>
              <a:buFontTx/>
              <a:buNone/>
            </a:pPr>
            <a:r>
              <a:rPr lang="es-DO" sz="2400" b="1" dirty="0">
                <a:solidFill>
                  <a:srgbClr val="1F4081"/>
                </a:solidFill>
              </a:rPr>
              <a:t>Sobrecargas de equipos </a:t>
            </a:r>
            <a:r>
              <a:rPr lang="es-DO" sz="2400" dirty="0"/>
              <a:t>:</a:t>
            </a:r>
            <a:r>
              <a:rPr lang="es-DO" sz="2400" dirty="0">
                <a:solidFill>
                  <a:srgbClr val="FFFF00"/>
                </a:solidFill>
              </a:rPr>
              <a:t> </a:t>
            </a:r>
            <a:r>
              <a:rPr lang="es-DO" sz="2400" dirty="0"/>
              <a:t>tales como barras, líneas y transformadores. </a:t>
            </a:r>
          </a:p>
          <a:p>
            <a:pPr algn="just" eaLnBrk="1" hangingPunct="1">
              <a:lnSpc>
                <a:spcPct val="90000"/>
              </a:lnSpc>
            </a:pPr>
            <a:endParaRPr lang="es-DO" sz="2400" dirty="0">
              <a:latin typeface="Verdana" pitchFamily="34" charset="0"/>
            </a:endParaRPr>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RESTRICCIONES OPERATIVAS DEL SISTEMA</a:t>
            </a:r>
          </a:p>
        </p:txBody>
      </p:sp>
      <p:pic>
        <p:nvPicPr>
          <p:cNvPr id="2" name="Imagen 1"/>
          <p:cNvPicPr>
            <a:picLocks noChangeAspect="1"/>
          </p:cNvPicPr>
          <p:nvPr/>
        </p:nvPicPr>
        <p:blipFill>
          <a:blip r:embed="rId4"/>
          <a:stretch>
            <a:fillRect/>
          </a:stretch>
        </p:blipFill>
        <p:spPr>
          <a:xfrm>
            <a:off x="2277376" y="2110818"/>
            <a:ext cx="7353300" cy="2571750"/>
          </a:xfrm>
          <a:prstGeom prst="rect">
            <a:avLst/>
          </a:prstGeom>
          <a:ln>
            <a:solidFill>
              <a:schemeClr val="accent1"/>
            </a:solidFill>
          </a:ln>
        </p:spPr>
      </p:pic>
    </p:spTree>
    <p:extLst>
      <p:ext uri="{BB962C8B-B14F-4D97-AF65-F5344CB8AC3E}">
        <p14:creationId xmlns:p14="http://schemas.microsoft.com/office/powerpoint/2010/main" val="16374805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p:cNvGraphicFramePr>
            <a:graphicFrameLocks noGrp="1" noChangeAspect="1"/>
          </p:cNvGraphicFramePr>
          <p:nvPr>
            <p:ph type="chart" idx="1"/>
          </p:nvPr>
        </p:nvGraphicFramePr>
        <p:xfrm>
          <a:off x="2743200" y="2286000"/>
          <a:ext cx="7239000" cy="3200400"/>
        </p:xfrm>
        <a:graphic>
          <a:graphicData uri="http://schemas.openxmlformats.org/presentationml/2006/ole">
            <mc:AlternateContent xmlns:mc="http://schemas.openxmlformats.org/markup-compatibility/2006">
              <mc:Choice xmlns:v="urn:schemas-microsoft-com:vml" Requires="v">
                <p:oleObj spid="_x0000_s4303" name="Chart" r:id="rId3" imgW="7772271" imgH="4114989" progId="MSGraph.Chart.8">
                  <p:embed followColorScheme="full"/>
                </p:oleObj>
              </mc:Choice>
              <mc:Fallback>
                <p:oleObj name="Chart" r:id="rId3" imgW="7772271" imgH="4114989" progId="MSGraph.Chart.8">
                  <p:embed followColorScheme="full"/>
                  <p:pic>
                    <p:nvPicPr>
                      <p:cNvPr id="0" name=""/>
                      <p:cNvPicPr>
                        <a:picLocks noChangeAspect="1" noChangeArrowheads="1"/>
                      </p:cNvPicPr>
                      <p:nvPr/>
                    </p:nvPicPr>
                    <p:blipFill>
                      <a:blip r:embed="rId4"/>
                      <a:srcRect t="19672" b="11476"/>
                      <a:stretch>
                        <a:fillRect/>
                      </a:stretch>
                    </p:blipFill>
                    <p:spPr bwMode="auto">
                      <a:xfrm>
                        <a:off x="2743200" y="2286000"/>
                        <a:ext cx="7239000" cy="3200400"/>
                      </a:xfrm>
                      <a:prstGeom prst="rect">
                        <a:avLst/>
                      </a:prstGeom>
                      <a:solidFill>
                        <a:srgbClr val="CCFFCC"/>
                      </a:solidFill>
                    </p:spPr>
                  </p:pic>
                </p:oleObj>
              </mc:Fallback>
            </mc:AlternateContent>
          </a:graphicData>
        </a:graphic>
      </p:graphicFrame>
      <p:sp>
        <p:nvSpPr>
          <p:cNvPr id="9220" name="Rectangle 4"/>
          <p:cNvSpPr>
            <a:spLocks noGrp="1" noChangeArrowheads="1"/>
          </p:cNvSpPr>
          <p:nvPr>
            <p:ph type="body" idx="4294967295"/>
          </p:nvPr>
        </p:nvSpPr>
        <p:spPr/>
        <p:txBody>
          <a:bodyPr/>
          <a:lstStyle/>
          <a:p>
            <a:pPr eaLnBrk="1" hangingPunct="1">
              <a:buFontTx/>
              <a:buNone/>
            </a:pPr>
            <a:endParaRPr lang="en-US" sz="2000" b="1" dirty="0"/>
          </a:p>
          <a:p>
            <a:pPr eaLnBrk="1" hangingPunct="1">
              <a:buFontTx/>
              <a:buNone/>
            </a:pPr>
            <a:endParaRPr lang="en-US" sz="2000" b="1" u="sng" dirty="0"/>
          </a:p>
          <a:p>
            <a:pPr eaLnBrk="1" hangingPunct="1">
              <a:buFontTx/>
              <a:buNone/>
            </a:pPr>
            <a:r>
              <a:rPr lang="en-US" sz="2000" b="1" u="sng" dirty="0"/>
              <a:t> </a:t>
            </a:r>
          </a:p>
        </p:txBody>
      </p:sp>
      <p:sp>
        <p:nvSpPr>
          <p:cNvPr id="9221" name="Line 5"/>
          <p:cNvSpPr>
            <a:spLocks noChangeShapeType="1"/>
          </p:cNvSpPr>
          <p:nvPr/>
        </p:nvSpPr>
        <p:spPr bwMode="auto">
          <a:xfrm>
            <a:off x="2362200" y="2209800"/>
            <a:ext cx="0" cy="1447800"/>
          </a:xfrm>
          <a:prstGeom prst="line">
            <a:avLst/>
          </a:prstGeom>
          <a:noFill/>
          <a:ln w="63500" cap="rnd">
            <a:solidFill>
              <a:schemeClr val="tx1"/>
            </a:solidFill>
            <a:prstDash val="sysDot"/>
            <a:miter lim="800000"/>
            <a:headEnd type="none" w="sm" len="sm"/>
            <a:tailEnd type="stealth" w="lg" len="lg"/>
          </a:ln>
        </p:spPr>
        <p:txBody>
          <a:bodyPr wrap="none"/>
          <a:lstStyle/>
          <a:p>
            <a:endParaRPr lang="en-US"/>
          </a:p>
        </p:txBody>
      </p:sp>
      <p:sp>
        <p:nvSpPr>
          <p:cNvPr id="9222" name="Line 6"/>
          <p:cNvSpPr>
            <a:spLocks noChangeShapeType="1"/>
          </p:cNvSpPr>
          <p:nvPr/>
        </p:nvSpPr>
        <p:spPr bwMode="auto">
          <a:xfrm flipV="1">
            <a:off x="2362200" y="3962400"/>
            <a:ext cx="0" cy="1371600"/>
          </a:xfrm>
          <a:prstGeom prst="line">
            <a:avLst/>
          </a:prstGeom>
          <a:noFill/>
          <a:ln w="63500" cap="rnd">
            <a:solidFill>
              <a:schemeClr val="tx1"/>
            </a:solidFill>
            <a:prstDash val="sysDot"/>
            <a:miter lim="800000"/>
            <a:headEnd type="none" w="sm" len="sm"/>
            <a:tailEnd type="stealth" w="lg" len="lg"/>
          </a:ln>
        </p:spPr>
        <p:txBody>
          <a:bodyPr wrap="none"/>
          <a:lstStyle/>
          <a:p>
            <a:endParaRPr lang="en-US"/>
          </a:p>
        </p:txBody>
      </p:sp>
      <p:sp>
        <p:nvSpPr>
          <p:cNvPr id="9223" name="Rectangle 7"/>
          <p:cNvSpPr>
            <a:spLocks noChangeArrowheads="1"/>
          </p:cNvSpPr>
          <p:nvPr/>
        </p:nvSpPr>
        <p:spPr bwMode="auto">
          <a:xfrm>
            <a:off x="1752600" y="1752600"/>
            <a:ext cx="1447800" cy="381000"/>
          </a:xfrm>
          <a:prstGeom prst="rect">
            <a:avLst/>
          </a:prstGeom>
          <a:solidFill>
            <a:schemeClr val="accent1"/>
          </a:solidFill>
          <a:ln w="12700" cap="sq">
            <a:solidFill>
              <a:schemeClr val="tx1"/>
            </a:solidFill>
            <a:miter lim="800000"/>
            <a:headEnd type="none" w="sm" len="sm"/>
            <a:tailEnd type="none" w="sm" len="sm"/>
          </a:ln>
        </p:spPr>
        <p:txBody>
          <a:bodyPr wrap="none" anchor="ctr"/>
          <a:lstStyle/>
          <a:p>
            <a:pPr algn="ctr"/>
            <a:r>
              <a:rPr lang="en-US" sz="2400">
                <a:latin typeface="Times New Roman" pitchFamily="18" charset="0"/>
              </a:rPr>
              <a:t>Frecuencia</a:t>
            </a:r>
          </a:p>
        </p:txBody>
      </p:sp>
      <p:sp>
        <p:nvSpPr>
          <p:cNvPr id="10"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1"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2"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REGULACIÓN PRIMARIA DE FRECUENCIA</a:t>
            </a:r>
          </a:p>
        </p:txBody>
      </p:sp>
      <p:sp>
        <p:nvSpPr>
          <p:cNvPr id="13"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48087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body" idx="1"/>
          </p:nvPr>
        </p:nvSpPr>
        <p:spPr>
          <a:xfrm>
            <a:off x="1128713" y="1542517"/>
            <a:ext cx="10144125" cy="3657600"/>
          </a:xfrm>
        </p:spPr>
        <p:txBody>
          <a:bodyPr>
            <a:normAutofit fontScale="92500" lnSpcReduction="10000"/>
          </a:bodyPr>
          <a:lstStyle/>
          <a:p>
            <a:pPr algn="just"/>
            <a:r>
              <a:rPr lang="es-DO" sz="2400" dirty="0"/>
              <a:t>La regulación  secundaria tiene por función  principal mantener el equilibrio entre la  generación y la demanda en todo momento.</a:t>
            </a:r>
          </a:p>
          <a:p>
            <a:pPr algn="just" eaLnBrk="1" hangingPunct="1">
              <a:lnSpc>
                <a:spcPct val="90000"/>
              </a:lnSpc>
              <a:buFontTx/>
              <a:buNone/>
            </a:pPr>
            <a:endParaRPr lang="es-DO" sz="2400" dirty="0"/>
          </a:p>
          <a:p>
            <a:pPr algn="just"/>
            <a:r>
              <a:rPr lang="es-DO" sz="2400" dirty="0"/>
              <a:t>Permite llevar a la regulación primaria a los  valores asignados en el despacho, anulando las  desviaciones de frecuencia. </a:t>
            </a:r>
          </a:p>
          <a:p>
            <a:pPr algn="just" eaLnBrk="1" hangingPunct="1">
              <a:lnSpc>
                <a:spcPct val="90000"/>
              </a:lnSpc>
              <a:buFontTx/>
              <a:buNone/>
            </a:pPr>
            <a:endParaRPr lang="es-DO" sz="2400" dirty="0"/>
          </a:p>
          <a:p>
            <a:pPr algn="just"/>
            <a:r>
              <a:rPr lang="es-DO" sz="2400" dirty="0"/>
              <a:t>En la actualidad se exige que este servicio sea automática y su tiempo de respuesta máximo es de varios  minutos (10 min).</a:t>
            </a:r>
          </a:p>
          <a:p>
            <a:pPr algn="just" eaLnBrk="1" hangingPunct="1">
              <a:lnSpc>
                <a:spcPct val="90000"/>
              </a:lnSpc>
              <a:buFontTx/>
              <a:buNone/>
            </a:pPr>
            <a:endParaRPr lang="es-DO" sz="2400" dirty="0"/>
          </a:p>
          <a:p>
            <a:pPr algn="just" eaLnBrk="1" hangingPunct="1">
              <a:lnSpc>
                <a:spcPct val="90000"/>
              </a:lnSpc>
              <a:buFontTx/>
              <a:buNone/>
            </a:pPr>
            <a:r>
              <a:rPr lang="es-DO" sz="2400" dirty="0"/>
              <a:t>    </a:t>
            </a:r>
            <a:endParaRPr lang="es-DO" dirty="0"/>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REGULACIÓN SECUNDARIA DE FRECUENCIA</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4"/>
          <a:stretch>
            <a:fillRect/>
          </a:stretch>
        </p:blipFill>
        <p:spPr>
          <a:xfrm>
            <a:off x="3728563" y="4401240"/>
            <a:ext cx="4724412" cy="2333573"/>
          </a:xfrm>
          <a:prstGeom prst="rect">
            <a:avLst/>
          </a:prstGeom>
          <a:ln>
            <a:solidFill>
              <a:schemeClr val="accent1"/>
            </a:solidFill>
          </a:ln>
        </p:spPr>
      </p:pic>
    </p:spTree>
    <p:extLst>
      <p:ext uri="{BB962C8B-B14F-4D97-AF65-F5344CB8AC3E}">
        <p14:creationId xmlns:p14="http://schemas.microsoft.com/office/powerpoint/2010/main" val="16748860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CALIDAD DEL SERVICIO</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p:cNvPicPr>
            <a:picLocks noChangeAspect="1"/>
          </p:cNvPicPr>
          <p:nvPr/>
        </p:nvPicPr>
        <p:blipFill>
          <a:blip r:embed="rId3"/>
          <a:stretch>
            <a:fillRect/>
          </a:stretch>
        </p:blipFill>
        <p:spPr>
          <a:xfrm>
            <a:off x="4731910" y="1311959"/>
            <a:ext cx="4110326" cy="2376479"/>
          </a:xfrm>
          <a:prstGeom prst="rect">
            <a:avLst/>
          </a:prstGeom>
          <a:ln>
            <a:solidFill>
              <a:schemeClr val="accent1"/>
            </a:solidFill>
          </a:ln>
        </p:spPr>
      </p:pic>
      <p:pic>
        <p:nvPicPr>
          <p:cNvPr id="10" name="Picture 5" descr="cid:image011.jpg@01D17950.AF29ECC0">
            <a:extLst>
              <a:ext uri="{FF2B5EF4-FFF2-40B4-BE49-F238E27FC236}">
                <a16:creationId xmlns:a16="http://schemas.microsoft.com/office/drawing/2014/main" id="{00000000-0008-0000-0200-0000050000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1910" y="3977883"/>
            <a:ext cx="4110326" cy="27656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Elipse 10"/>
          <p:cNvSpPr/>
          <p:nvPr/>
        </p:nvSpPr>
        <p:spPr>
          <a:xfrm>
            <a:off x="1942238" y="2967536"/>
            <a:ext cx="1258956" cy="9469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dirty="0">
                <a:ln w="0"/>
                <a:solidFill>
                  <a:schemeClr val="bg1"/>
                </a:solidFill>
                <a:effectLst>
                  <a:outerShdw blurRad="38100" dist="19050" dir="2700000" algn="tl" rotWithShape="0">
                    <a:schemeClr val="dk1">
                      <a:alpha val="40000"/>
                    </a:schemeClr>
                  </a:outerShdw>
                </a:effectLst>
              </a:rPr>
              <a:t>CCE</a:t>
            </a:r>
          </a:p>
        </p:txBody>
      </p:sp>
      <p:sp>
        <p:nvSpPr>
          <p:cNvPr id="12" name="Flecha: doblada 8"/>
          <p:cNvSpPr/>
          <p:nvPr/>
        </p:nvSpPr>
        <p:spPr>
          <a:xfrm>
            <a:off x="2958271" y="2014326"/>
            <a:ext cx="1590261" cy="79067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3" name="Flecha: doblada 9"/>
          <p:cNvSpPr/>
          <p:nvPr/>
        </p:nvSpPr>
        <p:spPr>
          <a:xfrm flipV="1">
            <a:off x="2958271" y="4103988"/>
            <a:ext cx="1590261" cy="79067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4" name="CuadroTexto 13"/>
          <p:cNvSpPr txBox="1"/>
          <p:nvPr/>
        </p:nvSpPr>
        <p:spPr>
          <a:xfrm>
            <a:off x="3139712" y="1734902"/>
            <a:ext cx="1388329" cy="369332"/>
          </a:xfrm>
          <a:prstGeom prst="rect">
            <a:avLst/>
          </a:prstGeom>
          <a:noFill/>
        </p:spPr>
        <p:txBody>
          <a:bodyPr wrap="none" rtlCol="0">
            <a:spAutoFit/>
          </a:bodyPr>
          <a:lstStyle/>
          <a:p>
            <a:r>
              <a:rPr lang="es-ES" b="1" dirty="0"/>
              <a:t>FRECUENCIA</a:t>
            </a:r>
          </a:p>
        </p:txBody>
      </p:sp>
      <p:sp>
        <p:nvSpPr>
          <p:cNvPr id="15" name="CuadroTexto 14"/>
          <p:cNvSpPr txBox="1"/>
          <p:nvPr/>
        </p:nvSpPr>
        <p:spPr>
          <a:xfrm>
            <a:off x="3350960" y="4129992"/>
            <a:ext cx="1040670" cy="369332"/>
          </a:xfrm>
          <a:prstGeom prst="rect">
            <a:avLst/>
          </a:prstGeom>
          <a:noFill/>
        </p:spPr>
        <p:txBody>
          <a:bodyPr wrap="square" rtlCol="0">
            <a:spAutoFit/>
          </a:bodyPr>
          <a:lstStyle/>
          <a:p>
            <a:r>
              <a:rPr lang="es-ES" b="1" dirty="0"/>
              <a:t>TENSIÓN</a:t>
            </a:r>
          </a:p>
        </p:txBody>
      </p:sp>
      <p:sp>
        <p:nvSpPr>
          <p:cNvPr id="16" name="Flecha: a la derecha 13"/>
          <p:cNvSpPr/>
          <p:nvPr/>
        </p:nvSpPr>
        <p:spPr>
          <a:xfrm>
            <a:off x="9008686" y="2104862"/>
            <a:ext cx="914400" cy="395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lecha: a la derecha 14"/>
          <p:cNvSpPr/>
          <p:nvPr/>
        </p:nvSpPr>
        <p:spPr>
          <a:xfrm>
            <a:off x="9025614" y="4894660"/>
            <a:ext cx="914400" cy="395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p:cNvSpPr txBox="1"/>
          <p:nvPr/>
        </p:nvSpPr>
        <p:spPr>
          <a:xfrm>
            <a:off x="10089536" y="1702365"/>
            <a:ext cx="1469396" cy="1200329"/>
          </a:xfrm>
          <a:prstGeom prst="rect">
            <a:avLst/>
          </a:prstGeom>
          <a:noFill/>
        </p:spPr>
        <p:txBody>
          <a:bodyPr wrap="square" rtlCol="0">
            <a:spAutoFit/>
          </a:bodyPr>
          <a:lstStyle/>
          <a:p>
            <a:r>
              <a:rPr lang="es-ES" sz="2400" b="1" dirty="0"/>
              <a:t>Consigna</a:t>
            </a:r>
          </a:p>
          <a:p>
            <a:r>
              <a:rPr lang="es-ES" sz="2400" b="1" dirty="0"/>
              <a:t>3% a 5%</a:t>
            </a:r>
          </a:p>
          <a:p>
            <a:r>
              <a:rPr lang="es-ES" sz="2400" b="1" dirty="0"/>
              <a:t>RPF / RSF</a:t>
            </a:r>
          </a:p>
        </p:txBody>
      </p:sp>
      <p:sp>
        <p:nvSpPr>
          <p:cNvPr id="19" name="CuadroTexto 18"/>
          <p:cNvSpPr txBox="1"/>
          <p:nvPr/>
        </p:nvSpPr>
        <p:spPr>
          <a:xfrm>
            <a:off x="10123392" y="4499324"/>
            <a:ext cx="1469396" cy="1200329"/>
          </a:xfrm>
          <a:prstGeom prst="rect">
            <a:avLst/>
          </a:prstGeom>
          <a:noFill/>
        </p:spPr>
        <p:txBody>
          <a:bodyPr wrap="square" rtlCol="0">
            <a:spAutoFit/>
          </a:bodyPr>
          <a:lstStyle/>
          <a:p>
            <a:r>
              <a:rPr lang="es-ES" sz="2400" b="1" dirty="0"/>
              <a:t>Consigna</a:t>
            </a:r>
          </a:p>
          <a:p>
            <a:r>
              <a:rPr lang="es-ES" sz="2400" b="1" dirty="0"/>
              <a:t>0.95 a 1.05 </a:t>
            </a:r>
            <a:r>
              <a:rPr lang="es-ES" sz="2400" b="1" dirty="0" err="1"/>
              <a:t>p.u</a:t>
            </a:r>
            <a:r>
              <a:rPr lang="es-ES" sz="2400" b="1" dirty="0"/>
              <a:t>.</a:t>
            </a:r>
          </a:p>
        </p:txBody>
      </p:sp>
      <p:pic>
        <p:nvPicPr>
          <p:cNvPr id="20" name="Imagen 19"/>
          <p:cNvPicPr>
            <a:picLocks noChangeAspect="1"/>
          </p:cNvPicPr>
          <p:nvPr/>
        </p:nvPicPr>
        <p:blipFill>
          <a:blip r:embed="rId5"/>
          <a:stretch>
            <a:fillRect/>
          </a:stretch>
        </p:blipFill>
        <p:spPr>
          <a:xfrm>
            <a:off x="113199" y="3125412"/>
            <a:ext cx="1405521" cy="631183"/>
          </a:xfrm>
          <a:prstGeom prst="rect">
            <a:avLst/>
          </a:prstGeom>
        </p:spPr>
      </p:pic>
      <p:pic>
        <p:nvPicPr>
          <p:cNvPr id="3" name="Imagen 2"/>
          <p:cNvPicPr>
            <a:picLocks noChangeAspect="1"/>
          </p:cNvPicPr>
          <p:nvPr/>
        </p:nvPicPr>
        <p:blipFill>
          <a:blip r:embed="rId6"/>
          <a:stretch>
            <a:fillRect/>
          </a:stretch>
        </p:blipFill>
        <p:spPr>
          <a:xfrm>
            <a:off x="815959" y="2274752"/>
            <a:ext cx="1609483" cy="627942"/>
          </a:xfrm>
          <a:prstGeom prst="rect">
            <a:avLst/>
          </a:prstGeom>
        </p:spPr>
      </p:pic>
    </p:spTree>
    <p:extLst>
      <p:ext uri="{BB962C8B-B14F-4D97-AF65-F5344CB8AC3E}">
        <p14:creationId xmlns:p14="http://schemas.microsoft.com/office/powerpoint/2010/main" val="39347153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57699" name="Rectangle 3"/>
          <p:cNvSpPr>
            <a:spLocks noGrp="1" noChangeArrowheads="1"/>
          </p:cNvSpPr>
          <p:nvPr>
            <p:ph type="body" idx="1"/>
          </p:nvPr>
        </p:nvSpPr>
        <p:spPr>
          <a:xfrm>
            <a:off x="520915" y="1315130"/>
            <a:ext cx="9918485" cy="4419600"/>
          </a:xfrm>
        </p:spPr>
        <p:txBody>
          <a:bodyPr>
            <a:normAutofit/>
          </a:bodyPr>
          <a:lstStyle/>
          <a:p>
            <a:pPr eaLnBrk="1" hangingPunct="1">
              <a:lnSpc>
                <a:spcPct val="90000"/>
              </a:lnSpc>
              <a:buFont typeface="Wingdings" panose="05000000000000000000" pitchFamily="2" charset="2"/>
              <a:buChar char="ü"/>
            </a:pPr>
            <a:r>
              <a:rPr lang="es-DO" sz="2400" dirty="0">
                <a:latin typeface="Verdana" pitchFamily="34" charset="0"/>
              </a:rPr>
              <a:t>Tiempo mínimo entre parada y arranque</a:t>
            </a:r>
          </a:p>
          <a:p>
            <a:pPr eaLnBrk="1" hangingPunct="1">
              <a:lnSpc>
                <a:spcPct val="90000"/>
              </a:lnSpc>
              <a:buFont typeface="Wingdings" panose="05000000000000000000" pitchFamily="2" charset="2"/>
              <a:buChar char="ü"/>
            </a:pPr>
            <a:r>
              <a:rPr lang="es-DO" sz="2400" dirty="0">
                <a:latin typeface="Verdana" pitchFamily="34" charset="0"/>
              </a:rPr>
              <a:t>Mínimo técnico según Resolución SIE-68-2003</a:t>
            </a:r>
          </a:p>
          <a:p>
            <a:pPr eaLnBrk="1" hangingPunct="1">
              <a:lnSpc>
                <a:spcPct val="90000"/>
              </a:lnSpc>
              <a:buFont typeface="Wingdings" panose="05000000000000000000" pitchFamily="2" charset="2"/>
              <a:buChar char="ü"/>
            </a:pPr>
            <a:r>
              <a:rPr lang="es-DO" sz="2400" dirty="0">
                <a:latin typeface="Verdana" pitchFamily="34" charset="0"/>
              </a:rPr>
              <a:t>Pruebas a las unidades</a:t>
            </a:r>
          </a:p>
          <a:p>
            <a:pPr eaLnBrk="1" hangingPunct="1">
              <a:lnSpc>
                <a:spcPct val="90000"/>
              </a:lnSpc>
              <a:buFont typeface="Wingdings" panose="05000000000000000000" pitchFamily="2" charset="2"/>
              <a:buChar char="ü"/>
            </a:pPr>
            <a:r>
              <a:rPr lang="es-DO" sz="2400" dirty="0">
                <a:latin typeface="Verdana" pitchFamily="34" charset="0"/>
              </a:rPr>
              <a:t>Restricciones de operación para descarga de combustible</a:t>
            </a:r>
          </a:p>
          <a:p>
            <a:pPr eaLnBrk="1" hangingPunct="1">
              <a:lnSpc>
                <a:spcPct val="90000"/>
              </a:lnSpc>
              <a:buFont typeface="Wingdings" panose="05000000000000000000" pitchFamily="2" charset="2"/>
              <a:buChar char="ü"/>
            </a:pPr>
            <a:r>
              <a:rPr lang="es-DO" sz="2400" dirty="0">
                <a:latin typeface="Verdana" pitchFamily="34" charset="0"/>
              </a:rPr>
              <a:t>Restricciones de tiempo mínimo de parada y re-arranque</a:t>
            </a:r>
          </a:p>
          <a:p>
            <a:pPr eaLnBrk="1" hangingPunct="1">
              <a:lnSpc>
                <a:spcPct val="90000"/>
              </a:lnSpc>
              <a:buFont typeface="Wingdings" panose="05000000000000000000" pitchFamily="2" charset="2"/>
              <a:buChar char="ü"/>
            </a:pPr>
            <a:r>
              <a:rPr lang="es-DO" sz="2400" dirty="0">
                <a:latin typeface="Verdana" pitchFamily="34" charset="0"/>
              </a:rPr>
              <a:t>Restricciones de tiempo mínimo de operación </a:t>
            </a:r>
            <a:endParaRPr lang="es-DO" sz="2400" i="1" dirty="0">
              <a:solidFill>
                <a:srgbClr val="FFFF00"/>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RESTRICCIONES OPERATIVAS DE LAS UNIDADES</a:t>
            </a:r>
          </a:p>
        </p:txBody>
      </p:sp>
      <p:pic>
        <p:nvPicPr>
          <p:cNvPr id="2" name="Imagen 1"/>
          <p:cNvPicPr>
            <a:picLocks noChangeAspect="1"/>
          </p:cNvPicPr>
          <p:nvPr/>
        </p:nvPicPr>
        <p:blipFill>
          <a:blip r:embed="rId4"/>
          <a:stretch>
            <a:fillRect/>
          </a:stretch>
        </p:blipFill>
        <p:spPr>
          <a:xfrm>
            <a:off x="3523782" y="4035642"/>
            <a:ext cx="4026945" cy="2712024"/>
          </a:xfrm>
          <a:prstGeom prst="rect">
            <a:avLst/>
          </a:prstGeom>
        </p:spPr>
      </p:pic>
    </p:spTree>
    <p:extLst>
      <p:ext uri="{BB962C8B-B14F-4D97-AF65-F5344CB8AC3E}">
        <p14:creationId xmlns:p14="http://schemas.microsoft.com/office/powerpoint/2010/main" val="5060956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LISTA DE MÉRITO PARA LA REGULACIÓN PRIMARIA DE FRECUENCIA</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4"/>
          <a:stretch>
            <a:fillRect/>
          </a:stretch>
        </p:blipFill>
        <p:spPr>
          <a:xfrm>
            <a:off x="983239" y="1362178"/>
            <a:ext cx="9587779" cy="4955079"/>
          </a:xfrm>
          <a:prstGeom prst="rect">
            <a:avLst/>
          </a:prstGeom>
          <a:ln>
            <a:solidFill>
              <a:schemeClr val="accent1"/>
            </a:solidFill>
          </a:ln>
        </p:spPr>
      </p:pic>
    </p:spTree>
    <p:extLst>
      <p:ext uri="{BB962C8B-B14F-4D97-AF65-F5344CB8AC3E}">
        <p14:creationId xmlns:p14="http://schemas.microsoft.com/office/powerpoint/2010/main" val="11178278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type="body" idx="1"/>
          </p:nvPr>
        </p:nvSpPr>
        <p:spPr>
          <a:xfrm>
            <a:off x="1443268" y="1981200"/>
            <a:ext cx="9415232" cy="2667000"/>
          </a:xfrm>
        </p:spPr>
        <p:txBody>
          <a:bodyPr/>
          <a:lstStyle/>
          <a:p>
            <a:pPr marL="0" indent="0" algn="just" eaLnBrk="1" hangingPunct="1">
              <a:buNone/>
            </a:pPr>
            <a:r>
              <a:rPr lang="es-DO" sz="2400" dirty="0"/>
              <a:t>Consiste en la ejecución de los modelos de despacho económico para realización del Programa de Operación, </a:t>
            </a:r>
            <a:r>
              <a:rPr lang="es-DO" sz="2400" b="1" dirty="0">
                <a:solidFill>
                  <a:srgbClr val="1F4081"/>
                </a:solidFill>
              </a:rPr>
              <a:t>incorporando las restricciones operativas de las Unidades</a:t>
            </a:r>
            <a:r>
              <a:rPr lang="es-DO" sz="2400" dirty="0"/>
              <a:t> y del Sistema Eléctrico Nacional Interconectado.</a:t>
            </a:r>
            <a:r>
              <a:rPr lang="en-US" sz="2400" dirty="0"/>
              <a:t> </a:t>
            </a:r>
          </a:p>
          <a:p>
            <a:pPr eaLnBrk="1" hangingPunct="1"/>
            <a:endParaRPr lang="en-US" sz="2400" dirty="0">
              <a:latin typeface="Verdana" pitchFamily="34" charset="0"/>
            </a:endParaRPr>
          </a:p>
          <a:p>
            <a:pPr eaLnBrk="1" hangingPunct="1">
              <a:buFontTx/>
              <a:buNone/>
            </a:pPr>
            <a:endParaRPr lang="en-US" sz="2400" dirty="0"/>
          </a:p>
        </p:txBody>
      </p:sp>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CORRIDA DE MODELOS Y ANÁLISIS DE RESTRICCIONES</a:t>
            </a:r>
          </a:p>
        </p:txBody>
      </p:sp>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a 1"/>
          <p:cNvGraphicFramePr/>
          <p:nvPr>
            <p:extLst>
              <p:ext uri="{D42A27DB-BD31-4B8C-83A1-F6EECF244321}">
                <p14:modId xmlns:p14="http://schemas.microsoft.com/office/powerpoint/2010/main" val="3776266593"/>
              </p:ext>
            </p:extLst>
          </p:nvPr>
        </p:nvGraphicFramePr>
        <p:xfrm>
          <a:off x="2733164" y="3325859"/>
          <a:ext cx="6715210" cy="3005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004510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514600"/>
            <a:ext cx="8229600" cy="1143000"/>
          </a:xfrm>
        </p:spPr>
        <p:txBody>
          <a:bodyPr/>
          <a:lstStyle/>
          <a:p>
            <a:pPr algn="ctr"/>
            <a:r>
              <a:rPr lang="en-US" b="1" dirty="0">
                <a:solidFill>
                  <a:srgbClr val="002060"/>
                </a:solidFill>
              </a:rPr>
              <a:t>MODOM</a:t>
            </a:r>
          </a:p>
        </p:txBody>
      </p:sp>
      <p:sp>
        <p:nvSpPr>
          <p:cNvPr id="4" name="Slide Number Placeholder 3"/>
          <p:cNvSpPr>
            <a:spLocks noGrp="1"/>
          </p:cNvSpPr>
          <p:nvPr>
            <p:ph type="sldNum" sz="quarter" idx="12"/>
          </p:nvPr>
        </p:nvSpPr>
        <p:spPr/>
        <p:txBody>
          <a:bodyPr/>
          <a:lstStyle/>
          <a:p>
            <a:pPr>
              <a:defRPr/>
            </a:pPr>
            <a:fld id="{836E419B-D8FE-4AD2-85E9-ABE3B1CAD001}" type="slidenum">
              <a:rPr lang="en-US" smtClean="0"/>
              <a:pPr>
                <a:defRPr/>
              </a:pPr>
              <a:t>102</a:t>
            </a:fld>
            <a:endParaRPr lang="en-US"/>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05730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pPr>
              <a:defRPr/>
            </a:pPr>
            <a:fld id="{E0886849-DA50-4668-A6BC-2A0CFAF6E0FE}" type="slidenum">
              <a:rPr lang="en-US" smtClean="0"/>
              <a:pPr>
                <a:defRPr/>
              </a:pPr>
              <a:t>103</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1921219064"/>
              </p:ext>
            </p:extLst>
          </p:nvPr>
        </p:nvGraphicFramePr>
        <p:xfrm>
          <a:off x="3676651" y="1349145"/>
          <a:ext cx="5436543" cy="5372330"/>
        </p:xfrm>
        <a:graphic>
          <a:graphicData uri="http://schemas.openxmlformats.org/drawingml/2006/table">
            <a:tbl>
              <a:tblPr/>
              <a:tblGrid>
                <a:gridCol w="5436543">
                  <a:extLst>
                    <a:ext uri="{9D8B030D-6E8A-4147-A177-3AD203B41FA5}">
                      <a16:colId xmlns:a16="http://schemas.microsoft.com/office/drawing/2014/main" val="20000"/>
                    </a:ext>
                  </a:extLst>
                </a:gridCol>
              </a:tblGrid>
              <a:tr h="182880">
                <a:tc>
                  <a:txBody>
                    <a:bodyPr/>
                    <a:lstStyle/>
                    <a:p>
                      <a:pPr marL="0" marR="0" algn="just">
                        <a:spcBef>
                          <a:spcPts val="0"/>
                        </a:spcBef>
                        <a:spcAft>
                          <a:spcPts val="0"/>
                        </a:spcAft>
                      </a:pPr>
                      <a:r>
                        <a:rPr lang="es-ES" sz="1200" b="0" dirty="0">
                          <a:latin typeface="Calibri"/>
                          <a:ea typeface="Times New Roman"/>
                          <a:cs typeface="Calibri"/>
                        </a:rPr>
                        <a:t>SISTEMA</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extLst>
                  <a:ext uri="{0D108BD9-81ED-4DB2-BD59-A6C34878D82A}">
                    <a16:rowId xmlns:a16="http://schemas.microsoft.com/office/drawing/2014/main" val="10000"/>
                  </a:ext>
                </a:extLst>
              </a:tr>
              <a:tr h="187596">
                <a:tc>
                  <a:txBody>
                    <a:bodyPr/>
                    <a:lstStyle/>
                    <a:p>
                      <a:pPr marL="0" marR="0" algn="just">
                        <a:spcBef>
                          <a:spcPts val="0"/>
                        </a:spcBef>
                        <a:spcAft>
                          <a:spcPts val="0"/>
                        </a:spcAft>
                      </a:pPr>
                      <a:r>
                        <a:rPr lang="es-ES" sz="1200" b="0" dirty="0">
                          <a:latin typeface="Calibri"/>
                          <a:ea typeface="Times New Roman"/>
                          <a:cs typeface="Calibri"/>
                        </a:rPr>
                        <a:t>Reserva rodante</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2542">
                <a:tc>
                  <a:txBody>
                    <a:bodyPr/>
                    <a:lstStyle/>
                    <a:p>
                      <a:pPr marL="0" marR="0" algn="just">
                        <a:spcBef>
                          <a:spcPts val="0"/>
                        </a:spcBef>
                        <a:spcAft>
                          <a:spcPts val="0"/>
                        </a:spcAft>
                      </a:pPr>
                      <a:r>
                        <a:rPr lang="es-ES" sz="1200" b="0" dirty="0">
                          <a:latin typeface="Calibri"/>
                          <a:ea typeface="Times New Roman"/>
                          <a:cs typeface="Calibri"/>
                        </a:rPr>
                        <a:t>Reserva regulación primaria según normativa vigente (factor A)</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2880">
                <a:tc>
                  <a:txBody>
                    <a:bodyPr/>
                    <a:lstStyle/>
                    <a:p>
                      <a:pPr marL="0" marR="0" algn="just">
                        <a:spcBef>
                          <a:spcPts val="0"/>
                        </a:spcBef>
                        <a:spcAft>
                          <a:spcPts val="0"/>
                        </a:spcAft>
                      </a:pPr>
                      <a:r>
                        <a:rPr lang="es-ES" sz="1200" b="0" dirty="0">
                          <a:latin typeface="Calibri"/>
                          <a:ea typeface="Times New Roman"/>
                          <a:cs typeface="Calibri"/>
                        </a:rPr>
                        <a:t>Reserva regulación secundaria óptima</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2880">
                <a:tc>
                  <a:txBody>
                    <a:bodyPr/>
                    <a:lstStyle/>
                    <a:p>
                      <a:pPr marL="0" marR="0" algn="just">
                        <a:spcBef>
                          <a:spcPts val="0"/>
                        </a:spcBef>
                        <a:spcAft>
                          <a:spcPts val="0"/>
                        </a:spcAft>
                      </a:pPr>
                      <a:r>
                        <a:rPr lang="es-ES" sz="1200" b="0" dirty="0">
                          <a:latin typeface="Calibri"/>
                          <a:ea typeface="Times New Roman"/>
                          <a:cs typeface="Calibri"/>
                        </a:rPr>
                        <a:t>CENTRALES TERMICAS E HIDRAULICAS</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extLst>
                  <a:ext uri="{0D108BD9-81ED-4DB2-BD59-A6C34878D82A}">
                    <a16:rowId xmlns:a16="http://schemas.microsoft.com/office/drawing/2014/main" val="10004"/>
                  </a:ext>
                </a:extLst>
              </a:tr>
              <a:tr h="282542">
                <a:tc>
                  <a:txBody>
                    <a:bodyPr/>
                    <a:lstStyle/>
                    <a:p>
                      <a:pPr marL="0" marR="0" algn="just">
                        <a:spcBef>
                          <a:spcPts val="0"/>
                        </a:spcBef>
                        <a:spcAft>
                          <a:spcPts val="0"/>
                        </a:spcAft>
                      </a:pPr>
                      <a:r>
                        <a:rPr lang="es-ES" sz="1200" b="0" dirty="0">
                          <a:latin typeface="Calibri"/>
                          <a:ea typeface="Times New Roman"/>
                          <a:cs typeface="Calibri"/>
                        </a:rPr>
                        <a:t>Definición de potencia forzada horaria, potencia máxima y mínima horaria</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2880">
                <a:tc>
                  <a:txBody>
                    <a:bodyPr/>
                    <a:lstStyle/>
                    <a:p>
                      <a:pPr marL="0" marR="0" algn="just">
                        <a:spcBef>
                          <a:spcPts val="0"/>
                        </a:spcBef>
                        <a:spcAft>
                          <a:spcPts val="0"/>
                        </a:spcAft>
                      </a:pPr>
                      <a:r>
                        <a:rPr lang="es-ES" sz="1200" b="0" dirty="0">
                          <a:latin typeface="Calibri"/>
                          <a:ea typeface="Times New Roman"/>
                          <a:cs typeface="Calibri"/>
                        </a:rPr>
                        <a:t>Tiempos de Arranque y Parada</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2880">
                <a:tc>
                  <a:txBody>
                    <a:bodyPr/>
                    <a:lstStyle/>
                    <a:p>
                      <a:pPr marL="0" marR="0" algn="just">
                        <a:spcBef>
                          <a:spcPts val="0"/>
                        </a:spcBef>
                        <a:spcAft>
                          <a:spcPts val="0"/>
                        </a:spcAft>
                      </a:pPr>
                      <a:r>
                        <a:rPr lang="es-ES" sz="1200" b="0" dirty="0">
                          <a:latin typeface="Calibri"/>
                          <a:ea typeface="Times New Roman"/>
                          <a:cs typeface="Calibri"/>
                        </a:rPr>
                        <a:t>Mínimos técnicos</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2880">
                <a:tc>
                  <a:txBody>
                    <a:bodyPr/>
                    <a:lstStyle/>
                    <a:p>
                      <a:pPr marL="0" marR="0" algn="just">
                        <a:spcBef>
                          <a:spcPts val="0"/>
                        </a:spcBef>
                        <a:spcAft>
                          <a:spcPts val="0"/>
                        </a:spcAft>
                      </a:pPr>
                      <a:r>
                        <a:rPr lang="es-ES" sz="1200" b="0" dirty="0">
                          <a:latin typeface="Calibri"/>
                          <a:ea typeface="Times New Roman"/>
                          <a:cs typeface="Calibri"/>
                        </a:rPr>
                        <a:t>Rampa de subida y bajada de carga</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2880">
                <a:tc>
                  <a:txBody>
                    <a:bodyPr/>
                    <a:lstStyle/>
                    <a:p>
                      <a:pPr marL="0" marR="0" algn="just">
                        <a:spcBef>
                          <a:spcPts val="0"/>
                        </a:spcBef>
                        <a:spcAft>
                          <a:spcPts val="0"/>
                        </a:spcAft>
                      </a:pPr>
                      <a:r>
                        <a:rPr lang="es-ES" sz="1200" b="0" dirty="0">
                          <a:latin typeface="Calibri"/>
                          <a:ea typeface="Times New Roman"/>
                          <a:cs typeface="Calibri"/>
                        </a:rPr>
                        <a:t>Tiempo mínimo de operación </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2880">
                <a:tc>
                  <a:txBody>
                    <a:bodyPr/>
                    <a:lstStyle/>
                    <a:p>
                      <a:pPr marL="0" marR="0" algn="just">
                        <a:spcBef>
                          <a:spcPts val="0"/>
                        </a:spcBef>
                        <a:spcAft>
                          <a:spcPts val="0"/>
                        </a:spcAft>
                      </a:pPr>
                      <a:r>
                        <a:rPr lang="es-ES" sz="1200" b="0" dirty="0">
                          <a:latin typeface="Calibri"/>
                          <a:ea typeface="Times New Roman"/>
                          <a:cs typeface="Calibri"/>
                        </a:rPr>
                        <a:t>Tiempo mínimo entre parada y arranque</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82880">
                <a:tc>
                  <a:txBody>
                    <a:bodyPr/>
                    <a:lstStyle/>
                    <a:p>
                      <a:pPr marL="0" marR="0">
                        <a:spcBef>
                          <a:spcPts val="0"/>
                        </a:spcBef>
                        <a:spcAft>
                          <a:spcPts val="0"/>
                        </a:spcAft>
                      </a:pPr>
                      <a:r>
                        <a:rPr lang="es-ES" sz="1200" b="0" dirty="0">
                          <a:latin typeface="Calibri"/>
                          <a:ea typeface="Times New Roman"/>
                          <a:cs typeface="Calibri"/>
                        </a:rPr>
                        <a:t>Simulación consumos propios discretos</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82880">
                <a:tc>
                  <a:txBody>
                    <a:bodyPr/>
                    <a:lstStyle/>
                    <a:p>
                      <a:pPr marL="0" marR="0">
                        <a:spcBef>
                          <a:spcPts val="0"/>
                        </a:spcBef>
                        <a:spcAft>
                          <a:spcPts val="0"/>
                        </a:spcAft>
                      </a:pPr>
                      <a:r>
                        <a:rPr lang="es-ES" sz="1200" b="0" dirty="0">
                          <a:latin typeface="Calibri"/>
                          <a:ea typeface="Times New Roman"/>
                          <a:cs typeface="Calibri"/>
                        </a:rPr>
                        <a:t>Condiciones iniciales de operación</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82880">
                <a:tc>
                  <a:txBody>
                    <a:bodyPr/>
                    <a:lstStyle/>
                    <a:p>
                      <a:pPr marL="0" marR="0">
                        <a:spcBef>
                          <a:spcPts val="0"/>
                        </a:spcBef>
                        <a:spcAft>
                          <a:spcPts val="0"/>
                        </a:spcAft>
                      </a:pPr>
                      <a:r>
                        <a:rPr lang="es-ES" sz="1200" b="0" dirty="0">
                          <a:latin typeface="Calibri"/>
                          <a:ea typeface="Times New Roman"/>
                          <a:cs typeface="Calibri"/>
                        </a:rPr>
                        <a:t>Oferta de reserva para regulación de frecuencia</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82880">
                <a:tc>
                  <a:txBody>
                    <a:bodyPr/>
                    <a:lstStyle/>
                    <a:p>
                      <a:pPr marL="0" marR="0" algn="just">
                        <a:spcBef>
                          <a:spcPts val="0"/>
                        </a:spcBef>
                        <a:spcAft>
                          <a:spcPts val="0"/>
                        </a:spcAft>
                      </a:pPr>
                      <a:r>
                        <a:rPr lang="es-ES" sz="1200" b="0" dirty="0">
                          <a:latin typeface="Calibri"/>
                          <a:ea typeface="Times New Roman"/>
                          <a:cs typeface="Calibri"/>
                        </a:rPr>
                        <a:t>HIDROELÉCTRICAS</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extLst>
                  <a:ext uri="{0D108BD9-81ED-4DB2-BD59-A6C34878D82A}">
                    <a16:rowId xmlns:a16="http://schemas.microsoft.com/office/drawing/2014/main" val="10014"/>
                  </a:ext>
                </a:extLst>
              </a:tr>
              <a:tr h="182880">
                <a:tc>
                  <a:txBody>
                    <a:bodyPr/>
                    <a:lstStyle/>
                    <a:p>
                      <a:pPr marL="0" marR="0" algn="just">
                        <a:spcBef>
                          <a:spcPts val="0"/>
                        </a:spcBef>
                        <a:spcAft>
                          <a:spcPts val="0"/>
                        </a:spcAft>
                      </a:pPr>
                      <a:r>
                        <a:rPr lang="es-ES" sz="1200" b="0" dirty="0">
                          <a:latin typeface="Calibri"/>
                          <a:ea typeface="Times New Roman"/>
                          <a:cs typeface="Calibri"/>
                        </a:rPr>
                        <a:t>Topología de encadenamiento hidráulico </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82880">
                <a:tc>
                  <a:txBody>
                    <a:bodyPr/>
                    <a:lstStyle/>
                    <a:p>
                      <a:pPr marL="0" marR="0" algn="just">
                        <a:spcBef>
                          <a:spcPts val="0"/>
                        </a:spcBef>
                        <a:spcAft>
                          <a:spcPts val="0"/>
                        </a:spcAft>
                      </a:pPr>
                      <a:r>
                        <a:rPr lang="es-ES" sz="1200" b="0" dirty="0">
                          <a:latin typeface="Calibri"/>
                          <a:ea typeface="Times New Roman"/>
                          <a:cs typeface="Calibri"/>
                        </a:rPr>
                        <a:t>Cálculo del valor del agua</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82880">
                <a:tc>
                  <a:txBody>
                    <a:bodyPr/>
                    <a:lstStyle/>
                    <a:p>
                      <a:pPr marL="0" marR="0" algn="just">
                        <a:spcBef>
                          <a:spcPts val="0"/>
                        </a:spcBef>
                        <a:spcAft>
                          <a:spcPts val="0"/>
                        </a:spcAft>
                      </a:pPr>
                      <a:r>
                        <a:rPr lang="es-ES" sz="1200" b="0" dirty="0">
                          <a:latin typeface="Calibri"/>
                          <a:ea typeface="Times New Roman"/>
                          <a:cs typeface="Calibri"/>
                        </a:rPr>
                        <a:t>Definición cota final embalse para conjunto de horas</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82880">
                <a:tc>
                  <a:txBody>
                    <a:bodyPr/>
                    <a:lstStyle/>
                    <a:p>
                      <a:pPr marL="0" marR="0" algn="just">
                        <a:spcBef>
                          <a:spcPts val="0"/>
                        </a:spcBef>
                        <a:spcAft>
                          <a:spcPts val="0"/>
                        </a:spcAft>
                      </a:pPr>
                      <a:r>
                        <a:rPr lang="es-ES" sz="1200" b="0" dirty="0">
                          <a:latin typeface="Calibri"/>
                          <a:ea typeface="Times New Roman"/>
                          <a:cs typeface="Calibri"/>
                        </a:rPr>
                        <a:t>Definición de aportaciones y extracciones por periodo</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82542">
                <a:tc>
                  <a:txBody>
                    <a:bodyPr/>
                    <a:lstStyle/>
                    <a:p>
                      <a:pPr marL="0" marR="0" algn="just">
                        <a:spcBef>
                          <a:spcPts val="0"/>
                        </a:spcBef>
                        <a:spcAft>
                          <a:spcPts val="0"/>
                        </a:spcAft>
                      </a:pPr>
                      <a:r>
                        <a:rPr lang="es-ES" sz="1200" b="0" dirty="0">
                          <a:latin typeface="Calibri"/>
                          <a:ea typeface="Times New Roman"/>
                          <a:cs typeface="Calibri"/>
                        </a:rPr>
                        <a:t>Definición de niveles y vertimientos máximos y mínimos</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2880">
                <a:tc>
                  <a:txBody>
                    <a:bodyPr/>
                    <a:lstStyle/>
                    <a:p>
                      <a:pPr marL="0" marR="0" algn="just">
                        <a:spcBef>
                          <a:spcPts val="0"/>
                        </a:spcBef>
                        <a:spcAft>
                          <a:spcPts val="0"/>
                        </a:spcAft>
                      </a:pPr>
                      <a:r>
                        <a:rPr lang="es-ES" sz="1200" b="0" dirty="0">
                          <a:latin typeface="Calibri"/>
                          <a:ea typeface="Times New Roman"/>
                          <a:cs typeface="Calibri"/>
                        </a:rPr>
                        <a:t>MODELACIÓN RED Y PERDIDAS</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extLst>
                  <a:ext uri="{0D108BD9-81ED-4DB2-BD59-A6C34878D82A}">
                    <a16:rowId xmlns:a16="http://schemas.microsoft.com/office/drawing/2014/main" val="10020"/>
                  </a:ext>
                </a:extLst>
              </a:tr>
              <a:tr h="182880">
                <a:tc>
                  <a:txBody>
                    <a:bodyPr/>
                    <a:lstStyle/>
                    <a:p>
                      <a:pPr marL="0" marR="0" algn="just">
                        <a:spcBef>
                          <a:spcPts val="0"/>
                        </a:spcBef>
                        <a:spcAft>
                          <a:spcPts val="0"/>
                        </a:spcAft>
                      </a:pPr>
                      <a:r>
                        <a:rPr lang="es-ES" sz="1200" b="0" dirty="0">
                          <a:latin typeface="Calibri"/>
                          <a:ea typeface="Times New Roman"/>
                          <a:cs typeface="Calibri"/>
                        </a:rPr>
                        <a:t>Modelamiento  horario de la red, Flujos por las líneas.</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82880">
                <a:tc>
                  <a:txBody>
                    <a:bodyPr/>
                    <a:lstStyle/>
                    <a:p>
                      <a:pPr marL="0" marR="0" algn="just">
                        <a:spcBef>
                          <a:spcPts val="0"/>
                        </a:spcBef>
                        <a:spcAft>
                          <a:spcPts val="0"/>
                        </a:spcAft>
                      </a:pPr>
                      <a:r>
                        <a:rPr lang="es-ES" sz="1200" b="0" dirty="0">
                          <a:latin typeface="Calibri"/>
                          <a:ea typeface="Times New Roman"/>
                          <a:cs typeface="Calibri"/>
                        </a:rPr>
                        <a:t>Definición Mantenimiento horario de la red.</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282542">
                <a:tc>
                  <a:txBody>
                    <a:bodyPr/>
                    <a:lstStyle/>
                    <a:p>
                      <a:pPr marL="0" marR="0" algn="just">
                        <a:spcBef>
                          <a:spcPts val="0"/>
                        </a:spcBef>
                        <a:spcAft>
                          <a:spcPts val="0"/>
                        </a:spcAft>
                      </a:pPr>
                      <a:r>
                        <a:rPr lang="es-ES" sz="1200" b="0" dirty="0">
                          <a:latin typeface="Calibri"/>
                          <a:ea typeface="Times New Roman"/>
                          <a:cs typeface="Calibri"/>
                        </a:rPr>
                        <a:t>Aproximación cuadrática de pérdidas por método del gradiente.</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289923">
                <a:tc>
                  <a:txBody>
                    <a:bodyPr/>
                    <a:lstStyle/>
                    <a:p>
                      <a:pPr marL="0" marR="0" algn="just">
                        <a:spcBef>
                          <a:spcPts val="0"/>
                        </a:spcBef>
                        <a:spcAft>
                          <a:spcPts val="0"/>
                        </a:spcAft>
                      </a:pPr>
                      <a:r>
                        <a:rPr lang="es-ES" sz="1200" b="0" dirty="0">
                          <a:latin typeface="Calibri"/>
                          <a:ea typeface="Times New Roman"/>
                          <a:cs typeface="Calibri"/>
                        </a:rPr>
                        <a:t>Restricción de flujos máximos y mínimos por la red.</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289923">
                <a:tc>
                  <a:txBody>
                    <a:bodyPr/>
                    <a:lstStyle/>
                    <a:p>
                      <a:pPr marL="0" marR="0" algn="just">
                        <a:spcBef>
                          <a:spcPts val="0"/>
                        </a:spcBef>
                        <a:spcAft>
                          <a:spcPts val="0"/>
                        </a:spcAft>
                      </a:pPr>
                      <a:r>
                        <a:rPr lang="es-ES" sz="1200" b="0" dirty="0">
                          <a:latin typeface="Calibri"/>
                          <a:ea typeface="Times New Roman"/>
                          <a:cs typeface="Calibri"/>
                        </a:rPr>
                        <a:t>Restricción de máximo y mínimo flujo por conjunto de circuitos (FLOWGATE)</a:t>
                      </a:r>
                      <a:endParaRPr lang="en-US" sz="1200" b="0" dirty="0">
                        <a:latin typeface="Calibri"/>
                        <a:ea typeface="Times New Roman"/>
                        <a:cs typeface="Times New Roman"/>
                      </a:endParaRPr>
                    </a:p>
                  </a:txBody>
                  <a:tcPr marL="46362" marR="463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4053483500"/>
      </p:ext>
    </p:extLst>
  </p:cSld>
  <p:clrMapOvr>
    <a:masterClrMapping/>
  </p:clrMapOvr>
  <p:transition spd="slow">
    <p:wipe dir="d"/>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1524000"/>
            <a:ext cx="6705600" cy="3886200"/>
          </a:xfrm>
        </p:spPr>
        <p:txBody>
          <a:bodyPr>
            <a:normAutofit/>
          </a:bodyPr>
          <a:lstStyle/>
          <a:p>
            <a:pPr>
              <a:buNone/>
            </a:pPr>
            <a:endParaRPr lang="en-US" sz="2400" dirty="0"/>
          </a:p>
          <a:p>
            <a:pPr>
              <a:buFont typeface="Wingdings" pitchFamily="2" charset="2"/>
              <a:buChar char="ü"/>
            </a:pPr>
            <a:r>
              <a:rPr lang="es-ES" sz="2400" dirty="0"/>
              <a:t>Base de Desarrollo. </a:t>
            </a:r>
            <a:r>
              <a:rPr lang="es-ES" sz="2400" dirty="0">
                <a:sym typeface="Wingdings" pitchFamily="2" charset="2"/>
              </a:rPr>
              <a:t> </a:t>
            </a:r>
            <a:r>
              <a:rPr lang="es-ES" sz="2400" dirty="0">
                <a:solidFill>
                  <a:srgbClr val="FF0000"/>
                </a:solidFill>
              </a:rPr>
              <a:t>GAMS</a:t>
            </a:r>
          </a:p>
          <a:p>
            <a:pPr>
              <a:buFont typeface="Wingdings" pitchFamily="2" charset="2"/>
              <a:buChar char="ü"/>
            </a:pPr>
            <a:r>
              <a:rPr lang="es-ES" sz="2400" dirty="0"/>
              <a:t>Motor de Optimización. </a:t>
            </a:r>
            <a:r>
              <a:rPr lang="es-ES" sz="2400" dirty="0">
                <a:sym typeface="Wingdings" pitchFamily="2" charset="2"/>
              </a:rPr>
              <a:t> </a:t>
            </a:r>
            <a:r>
              <a:rPr lang="es-ES" sz="2400" dirty="0">
                <a:solidFill>
                  <a:srgbClr val="FF0000"/>
                </a:solidFill>
              </a:rPr>
              <a:t>CPLEX</a:t>
            </a:r>
          </a:p>
          <a:p>
            <a:pPr>
              <a:buFont typeface="Wingdings" pitchFamily="2" charset="2"/>
              <a:buChar char="ü"/>
            </a:pPr>
            <a:r>
              <a:rPr lang="es-ES" sz="2400" dirty="0"/>
              <a:t>Son realizadas las consideraciones necesarias al modelo para  adaptarlo a las necesidades del SENI.</a:t>
            </a:r>
            <a:r>
              <a:rPr lang="es-ES" sz="2400" dirty="0">
                <a:sym typeface="Wingdings" pitchFamily="2" charset="2"/>
              </a:rPr>
              <a:t> </a:t>
            </a:r>
            <a:r>
              <a:rPr lang="es-ES" sz="2400" dirty="0">
                <a:solidFill>
                  <a:srgbClr val="FF0000"/>
                </a:solidFill>
                <a:sym typeface="Wingdings" pitchFamily="2" charset="2"/>
              </a:rPr>
              <a:t>MODOM</a:t>
            </a:r>
            <a:endParaRPr lang="en-US" sz="2400" dirty="0">
              <a:solidFill>
                <a:srgbClr val="FF0000"/>
              </a:solidFill>
            </a:endParaRPr>
          </a:p>
          <a:p>
            <a:pPr>
              <a:buNone/>
            </a:pPr>
            <a:endParaRPr lang="en-US" dirty="0"/>
          </a:p>
        </p:txBody>
      </p:sp>
      <p:sp>
        <p:nvSpPr>
          <p:cNvPr id="4" name="Slide Number Placeholder 3"/>
          <p:cNvSpPr>
            <a:spLocks noGrp="1"/>
          </p:cNvSpPr>
          <p:nvPr>
            <p:ph type="sldNum" sz="quarter" idx="12"/>
          </p:nvPr>
        </p:nvSpPr>
        <p:spPr/>
        <p:txBody>
          <a:bodyPr/>
          <a:lstStyle/>
          <a:p>
            <a:pPr>
              <a:defRPr/>
            </a:pPr>
            <a:fld id="{E0886849-DA50-4668-A6BC-2A0CFAF6E0FE}" type="slidenum">
              <a:rPr lang="en-US" smtClean="0"/>
              <a:pPr>
                <a:defRPr/>
              </a:pPr>
              <a:t>104</a:t>
            </a:fld>
            <a:endParaRPr lang="en-US"/>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a:t>
            </a:r>
          </a:p>
        </p:txBody>
      </p:sp>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3.bp.blogspot.com/-FJdTLM3YU8o/VTgZyNmOeXI/AAAAAAAAAAM/9D-DqvFUCaQ/s1600/hombre%2Btrabajando.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852124" y="4331980"/>
            <a:ext cx="2663352" cy="19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498922"/>
      </p:ext>
    </p:extLst>
  </p:cSld>
  <p:clrMapOvr>
    <a:masterClrMapping/>
  </p:clrMapOvr>
  <p:transition spd="slow">
    <p:wipe dir="d"/>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BD58F1F-1660-4014-A710-621F1465E244}" type="slidenum">
              <a:rPr lang="en-US" smtClean="0">
                <a:latin typeface="Malgun Gothic" pitchFamily="34" charset="-127"/>
                <a:ea typeface="Malgun Gothic" pitchFamily="34" charset="-127"/>
                <a:cs typeface="Calibri" pitchFamily="34" charset="0"/>
              </a:rPr>
              <a:pPr/>
              <a:t>105</a:t>
            </a:fld>
            <a:endParaRPr lang="en-US" dirty="0">
              <a:latin typeface="Malgun Gothic" pitchFamily="34" charset="-127"/>
              <a:ea typeface="Malgun Gothic" pitchFamily="34" charset="-127"/>
              <a:cs typeface="Calibri" pitchFamily="34" charset="0"/>
            </a:endParaRPr>
          </a:p>
        </p:txBody>
      </p:sp>
      <p:sp>
        <p:nvSpPr>
          <p:cNvPr id="59394"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latin typeface="Malgun Gothic" pitchFamily="34" charset="-127"/>
              <a:ea typeface="Malgun Gothic" pitchFamily="34" charset="-127"/>
            </a:endParaRPr>
          </a:p>
        </p:txBody>
      </p:sp>
      <p:sp>
        <p:nvSpPr>
          <p:cNvPr id="59396"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latin typeface="Malgun Gothic" pitchFamily="34" charset="-127"/>
              <a:ea typeface="Malgun Gothic" pitchFamily="34" charset="-127"/>
            </a:endParaRPr>
          </a:p>
        </p:txBody>
      </p:sp>
      <p:sp>
        <p:nvSpPr>
          <p:cNvPr id="15" name="Left Brace 14"/>
          <p:cNvSpPr/>
          <p:nvPr/>
        </p:nvSpPr>
        <p:spPr bwMode="auto">
          <a:xfrm>
            <a:off x="885788" y="1852634"/>
            <a:ext cx="990600" cy="2895600"/>
          </a:xfrm>
          <a:prstGeom prst="leftBrace">
            <a:avLst>
              <a:gd name="adj1" fmla="val 8333"/>
              <a:gd name="adj2" fmla="val 50000"/>
            </a:avLst>
          </a:prstGeom>
          <a:no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algn="ctr" fontAlgn="base">
              <a:spcBef>
                <a:spcPct val="0"/>
              </a:spcBef>
              <a:spcAft>
                <a:spcPct val="0"/>
              </a:spcAft>
            </a:pPr>
            <a:endParaRPr lang="en-US" sz="4000">
              <a:solidFill>
                <a:schemeClr val="tx2"/>
              </a:solidFill>
              <a:latin typeface="Malgun Gothic" pitchFamily="34" charset="-127"/>
              <a:ea typeface="Malgun Gothic" pitchFamily="34" charset="-127"/>
            </a:endParaRPr>
          </a:p>
        </p:txBody>
      </p:sp>
      <p:sp>
        <p:nvSpPr>
          <p:cNvPr id="17" name="Rectangle 3"/>
          <p:cNvSpPr txBox="1">
            <a:spLocks noChangeArrowheads="1"/>
          </p:cNvSpPr>
          <p:nvPr/>
        </p:nvSpPr>
        <p:spPr bwMode="auto">
          <a:xfrm>
            <a:off x="2104988" y="1395434"/>
            <a:ext cx="75438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just" fontAlgn="base">
              <a:spcBef>
                <a:spcPct val="50000"/>
              </a:spcBef>
              <a:spcAft>
                <a:spcPct val="0"/>
              </a:spcAft>
              <a:buClr>
                <a:srgbClr val="FFFF00"/>
              </a:buClr>
              <a:buSzPct val="80000"/>
              <a:defRPr/>
            </a:pPr>
            <a:r>
              <a:rPr lang="es-MX" sz="2400" b="1" kern="0" dirty="0">
                <a:latin typeface="Malgun Gothic" pitchFamily="34" charset="-127"/>
                <a:ea typeface="Malgun Gothic" pitchFamily="34" charset="-127"/>
                <a:cs typeface="Calibri" pitchFamily="34" charset="0"/>
              </a:rPr>
              <a:t> Resumen Modelo:</a:t>
            </a:r>
          </a:p>
          <a:p>
            <a:pPr marL="342900" indent="-342900" algn="just" eaLnBrk="0" fontAlgn="base" hangingPunct="0">
              <a:spcBef>
                <a:spcPct val="20000"/>
              </a:spcBef>
              <a:spcAft>
                <a:spcPct val="0"/>
              </a:spcAft>
              <a:buClr>
                <a:srgbClr val="FFFF00"/>
              </a:buClr>
              <a:buSzPct val="80000"/>
              <a:buFont typeface="Wingdings" pitchFamily="2" charset="2"/>
              <a:buChar char="Ø"/>
            </a:pPr>
            <a:endParaRPr lang="es-MX" sz="2000" dirty="0">
              <a:latin typeface="Malgun Gothic" pitchFamily="34" charset="-127"/>
              <a:ea typeface="Malgun Gothic" pitchFamily="34" charset="-127"/>
              <a:cs typeface="Calibri" pitchFamily="34" charset="0"/>
            </a:endParaRPr>
          </a:p>
          <a:p>
            <a:pPr marL="342900" indent="-342900" algn="just" eaLnBrk="0" fontAlgn="base" hangingPunct="0">
              <a:spcBef>
                <a:spcPct val="20000"/>
              </a:spcBef>
              <a:spcAft>
                <a:spcPct val="0"/>
              </a:spcAft>
              <a:buClr>
                <a:srgbClr val="FFFF00"/>
              </a:buClr>
              <a:buSzPct val="80000"/>
            </a:pPr>
            <a:endParaRPr lang="es-MX" sz="2000" dirty="0">
              <a:latin typeface="Malgun Gothic" pitchFamily="34" charset="-127"/>
              <a:ea typeface="Malgun Gothic" pitchFamily="34" charset="-127"/>
              <a:cs typeface="Calibri" pitchFamily="34" charset="0"/>
            </a:endParaRPr>
          </a:p>
          <a:p>
            <a:pPr marL="342900" indent="-342900" algn="just" eaLnBrk="0" fontAlgn="base" hangingPunct="0">
              <a:spcBef>
                <a:spcPct val="20000"/>
              </a:spcBef>
              <a:spcAft>
                <a:spcPct val="0"/>
              </a:spcAft>
              <a:buClr>
                <a:srgbClr val="FFFF00"/>
              </a:buClr>
              <a:buSzPct val="80000"/>
              <a:buFont typeface="Wingdings" pitchFamily="2" charset="2"/>
              <a:buChar char="Ø"/>
            </a:pPr>
            <a:endParaRPr lang="es-MX" sz="2000" dirty="0">
              <a:latin typeface="Malgun Gothic" pitchFamily="34" charset="-127"/>
              <a:ea typeface="Malgun Gothic" pitchFamily="34" charset="-127"/>
              <a:cs typeface="Calibri" pitchFamily="34" charset="0"/>
            </a:endParaRPr>
          </a:p>
          <a:p>
            <a:pPr marL="342900" indent="-342900" algn="just" eaLnBrk="0" fontAlgn="base" hangingPunct="0">
              <a:spcBef>
                <a:spcPct val="20000"/>
              </a:spcBef>
              <a:spcAft>
                <a:spcPct val="0"/>
              </a:spcAft>
              <a:buClr>
                <a:srgbClr val="FFFF00"/>
              </a:buClr>
              <a:buSzPct val="80000"/>
              <a:buFont typeface="Wingdings" pitchFamily="2" charset="2"/>
              <a:buChar char="Ø"/>
            </a:pPr>
            <a:endParaRPr lang="es-ES" sz="200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MX" sz="2400" b="1" kern="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MX" sz="2400" b="1" kern="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MX" sz="2400" b="1" kern="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MX" sz="2400" b="1" kern="0" dirty="0">
              <a:latin typeface="Malgun Gothic" pitchFamily="34" charset="-127"/>
              <a:ea typeface="Malgun Gothic" pitchFamily="34" charset="-127"/>
              <a:cs typeface="Calibri" pitchFamily="34" charset="0"/>
            </a:endParaRPr>
          </a:p>
          <a:p>
            <a:pPr marL="342900" indent="-342900" algn="just" fontAlgn="base">
              <a:spcBef>
                <a:spcPct val="50000"/>
              </a:spcBef>
              <a:spcAft>
                <a:spcPct val="0"/>
              </a:spcAft>
              <a:buClr>
                <a:srgbClr val="FFFF00"/>
              </a:buClr>
              <a:buSzPct val="80000"/>
              <a:defRPr/>
            </a:pPr>
            <a:endParaRPr lang="es-CO" altLang="zh-CN" sz="2400" b="1" kern="0" dirty="0">
              <a:latin typeface="Malgun Gothic" pitchFamily="34" charset="-127"/>
              <a:ea typeface="Malgun Gothic" pitchFamily="34" charset="-127"/>
              <a:cs typeface="Calibri" pitchFamily="34" charset="0"/>
            </a:endParaRPr>
          </a:p>
          <a:p>
            <a:pPr marL="342900" indent="-342900" eaLnBrk="0" fontAlgn="base" hangingPunct="0">
              <a:spcBef>
                <a:spcPct val="20000"/>
              </a:spcBef>
              <a:spcAft>
                <a:spcPct val="0"/>
              </a:spcAft>
              <a:buClr>
                <a:srgbClr val="FFFF00"/>
              </a:buClr>
              <a:buSzPct val="80000"/>
              <a:defRPr/>
            </a:pPr>
            <a:endParaRPr lang="es-ES" sz="2400" kern="0" dirty="0">
              <a:latin typeface="Malgun Gothic" pitchFamily="34" charset="-127"/>
              <a:ea typeface="Malgun Gothic" pitchFamily="34" charset="-127"/>
            </a:endParaRPr>
          </a:p>
          <a:p>
            <a:pPr marL="342900" indent="-342900" algn="just" fontAlgn="base">
              <a:spcBef>
                <a:spcPct val="50000"/>
              </a:spcBef>
              <a:spcAft>
                <a:spcPct val="0"/>
              </a:spcAft>
              <a:buClr>
                <a:srgbClr val="FFFF00"/>
              </a:buClr>
              <a:buSzPct val="80000"/>
              <a:defRPr/>
            </a:pPr>
            <a:endParaRPr lang="es-CO" altLang="zh-CN" sz="2400" b="1" kern="0" dirty="0">
              <a:latin typeface="Malgun Gothic" pitchFamily="34" charset="-127"/>
              <a:ea typeface="Malgun Gothic" pitchFamily="34" charset="-127"/>
              <a:cs typeface="Calibri" pitchFamily="34" charset="0"/>
            </a:endParaRPr>
          </a:p>
        </p:txBody>
      </p:sp>
      <p:graphicFrame>
        <p:nvGraphicFramePr>
          <p:cNvPr id="18" name="Diagram 17"/>
          <p:cNvGraphicFramePr/>
          <p:nvPr>
            <p:extLst/>
          </p:nvPr>
        </p:nvGraphicFramePr>
        <p:xfrm>
          <a:off x="8077200" y="1676400"/>
          <a:ext cx="2019328"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9" name="Diagram 18"/>
          <p:cNvGraphicFramePr/>
          <p:nvPr>
            <p:extLst/>
          </p:nvPr>
        </p:nvGraphicFramePr>
        <p:xfrm>
          <a:off x="4086188" y="2233634"/>
          <a:ext cx="4495800" cy="2895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0" name="Diagram 19"/>
          <p:cNvGraphicFramePr/>
          <p:nvPr>
            <p:extLst/>
          </p:nvPr>
        </p:nvGraphicFramePr>
        <p:xfrm>
          <a:off x="2104988" y="5662634"/>
          <a:ext cx="8077200" cy="5334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1" name="Left Brace 20"/>
          <p:cNvSpPr/>
          <p:nvPr/>
        </p:nvSpPr>
        <p:spPr bwMode="auto">
          <a:xfrm>
            <a:off x="885788" y="1852634"/>
            <a:ext cx="990600" cy="2895600"/>
          </a:xfrm>
          <a:prstGeom prst="leftBrace">
            <a:avLst>
              <a:gd name="adj1" fmla="val 8333"/>
              <a:gd name="adj2" fmla="val 50000"/>
            </a:avLst>
          </a:prstGeom>
          <a:no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algn="ctr" fontAlgn="base">
              <a:spcBef>
                <a:spcPct val="0"/>
              </a:spcBef>
              <a:spcAft>
                <a:spcPct val="0"/>
              </a:spcAft>
            </a:pPr>
            <a:endParaRPr lang="en-US" sz="4000">
              <a:solidFill>
                <a:schemeClr val="tx2"/>
              </a:solidFill>
              <a:latin typeface="Malgun Gothic" pitchFamily="34" charset="-127"/>
              <a:ea typeface="Malgun Gothic" pitchFamily="34" charset="-127"/>
            </a:endParaRPr>
          </a:p>
        </p:txBody>
      </p:sp>
      <p:graphicFrame>
        <p:nvGraphicFramePr>
          <p:cNvPr id="22" name="Diagram 21"/>
          <p:cNvGraphicFramePr/>
          <p:nvPr>
            <p:extLst/>
          </p:nvPr>
        </p:nvGraphicFramePr>
        <p:xfrm>
          <a:off x="809588" y="2057400"/>
          <a:ext cx="5105400" cy="383383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29" name="Rectangle 28"/>
          <p:cNvSpPr/>
          <p:nvPr/>
        </p:nvSpPr>
        <p:spPr>
          <a:xfrm>
            <a:off x="4595802" y="6321382"/>
            <a:ext cx="6072198" cy="3657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a:solidFill>
                  <a:srgbClr val="FF6600"/>
                </a:solidFill>
              </a:rPr>
              <a:t>           </a:t>
            </a:r>
          </a:p>
        </p:txBody>
      </p:sp>
      <p:sp>
        <p:nvSpPr>
          <p:cNvPr id="30" name="Footer Placeholder 4"/>
          <p:cNvSpPr txBox="1">
            <a:spLocks/>
          </p:cNvSpPr>
          <p:nvPr/>
        </p:nvSpPr>
        <p:spPr>
          <a:xfrm>
            <a:off x="4381488" y="6362216"/>
            <a:ext cx="3786214" cy="365125"/>
          </a:xfrm>
          <a:prstGeom prst="rect">
            <a:avLst/>
          </a:prstGeom>
        </p:spPr>
        <p:txBody>
          <a:bodyPr vert="horz" lIns="91440" tIns="45720" rIns="91440" bIns="45720" rtlCol="0" anchor="ctr"/>
          <a:lstStyle>
            <a:lvl1pPr algn="ctr" eaLnBrk="1" fontAlgn="auto" latinLnBrk="0" hangingPunct="1">
              <a:spcBef>
                <a:spcPts val="0"/>
              </a:spcBef>
              <a:spcAft>
                <a:spcPts val="0"/>
              </a:spcAft>
              <a:defRPr kumimoji="0" lang="es-ES" sz="800">
                <a:solidFill>
                  <a:schemeClr val="tx1">
                    <a:tint val="75000"/>
                  </a:schemeClr>
                </a:solidFill>
                <a:latin typeface="Malgun Gothic" pitchFamily="34" charset="-127"/>
                <a:ea typeface="Malgun Gothic" pitchFamily="34" charset="-127"/>
                <a:cs typeface="Calibri" pitchFamily="34" charset="0"/>
              </a:defRPr>
            </a:lvl1pPr>
          </a:lstStyle>
          <a:p>
            <a:pPr>
              <a:defRPr/>
            </a:pPr>
            <a:r>
              <a:rPr lang="es-MX" b="1" dirty="0">
                <a:solidFill>
                  <a:srgbClr val="009ED6"/>
                </a:solidFill>
              </a:rPr>
              <a:t>ORGANISMO COORDINADOR DEL SISTEMA ELÉCTRICO NACIONAL INTERCONECTADO DE LA REPÚBLICA DOMINICANA, INC.</a:t>
            </a:r>
            <a:endParaRPr lang="es-MX" dirty="0">
              <a:solidFill>
                <a:srgbClr val="009ED6"/>
              </a:solidFill>
            </a:endParaRPr>
          </a:p>
        </p:txBody>
      </p:sp>
      <p:sp>
        <p:nvSpPr>
          <p:cNvPr id="1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23" name="Picture 26"/>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4"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a:t>
            </a:r>
          </a:p>
        </p:txBody>
      </p:sp>
      <p:sp>
        <p:nvSpPr>
          <p:cNvPr id="25"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4343081"/>
      </p:ext>
    </p:extLst>
  </p:cSld>
  <p:clrMapOvr>
    <a:masterClrMapping/>
  </p:clrMapOvr>
  <p:transition spd="slow">
    <p:wipe dir="d"/>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Slide Number Placeholder 4"/>
          <p:cNvSpPr>
            <a:spLocks noGrp="1"/>
          </p:cNvSpPr>
          <p:nvPr>
            <p:ph type="sldNum" sz="quarter" idx="12"/>
          </p:nvPr>
        </p:nvSpPr>
        <p:spPr/>
        <p:txBody>
          <a:bodyPr/>
          <a:lstStyle/>
          <a:p>
            <a:pPr>
              <a:defRPr/>
            </a:pPr>
            <a:fld id="{ECAF30EA-75F1-4F72-9BC1-E4876D18BB01}" type="slidenum">
              <a:rPr lang="en-US" smtClean="0"/>
              <a:pPr>
                <a:defRPr/>
              </a:pPr>
              <a:t>106</a:t>
            </a:fld>
            <a:endParaRPr lang="en-US" dirty="0"/>
          </a:p>
        </p:txBody>
      </p:sp>
      <p:sp>
        <p:nvSpPr>
          <p:cNvPr id="5285" name="Text Box 165"/>
          <p:cNvSpPr txBox="1">
            <a:spLocks noChangeArrowheads="1"/>
          </p:cNvSpPr>
          <p:nvPr/>
        </p:nvSpPr>
        <p:spPr bwMode="auto">
          <a:xfrm>
            <a:off x="1808163" y="130175"/>
            <a:ext cx="1827212" cy="230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0" name="Text Box 150"/>
          <p:cNvSpPr txBox="1">
            <a:spLocks noChangeArrowheads="1"/>
          </p:cNvSpPr>
          <p:nvPr/>
        </p:nvSpPr>
        <p:spPr bwMode="auto">
          <a:xfrm>
            <a:off x="1976438" y="1535113"/>
            <a:ext cx="531812" cy="2143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3" name="Text Box 153"/>
          <p:cNvSpPr txBox="1">
            <a:spLocks noChangeArrowheads="1"/>
          </p:cNvSpPr>
          <p:nvPr/>
        </p:nvSpPr>
        <p:spPr bwMode="auto">
          <a:xfrm>
            <a:off x="1714501" y="903289"/>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2" name="Text Box 152"/>
          <p:cNvSpPr txBox="1">
            <a:spLocks noChangeArrowheads="1"/>
          </p:cNvSpPr>
          <p:nvPr/>
        </p:nvSpPr>
        <p:spPr bwMode="auto">
          <a:xfrm>
            <a:off x="2014539" y="90170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4" name="Text Box 154"/>
          <p:cNvSpPr txBox="1">
            <a:spLocks noChangeArrowheads="1"/>
          </p:cNvSpPr>
          <p:nvPr/>
        </p:nvSpPr>
        <p:spPr bwMode="auto">
          <a:xfrm>
            <a:off x="2365376" y="908050"/>
            <a:ext cx="4286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5" name="Text Box 155"/>
          <p:cNvSpPr txBox="1">
            <a:spLocks noChangeArrowheads="1"/>
          </p:cNvSpPr>
          <p:nvPr/>
        </p:nvSpPr>
        <p:spPr bwMode="auto">
          <a:xfrm>
            <a:off x="2679701" y="906464"/>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6" name="Text Box 156"/>
          <p:cNvSpPr txBox="1">
            <a:spLocks noChangeArrowheads="1"/>
          </p:cNvSpPr>
          <p:nvPr/>
        </p:nvSpPr>
        <p:spPr bwMode="auto">
          <a:xfrm>
            <a:off x="2976564" y="90805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7" name="Text Box 157"/>
          <p:cNvSpPr txBox="1">
            <a:spLocks noChangeArrowheads="1"/>
          </p:cNvSpPr>
          <p:nvPr/>
        </p:nvSpPr>
        <p:spPr bwMode="auto">
          <a:xfrm>
            <a:off x="3321051" y="900114"/>
            <a:ext cx="428625"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8" name="Text Box 158"/>
          <p:cNvSpPr txBox="1">
            <a:spLocks noChangeArrowheads="1"/>
          </p:cNvSpPr>
          <p:nvPr/>
        </p:nvSpPr>
        <p:spPr bwMode="auto">
          <a:xfrm>
            <a:off x="1643064" y="215901"/>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9" name="Text Box 159"/>
          <p:cNvSpPr txBox="1">
            <a:spLocks noChangeArrowheads="1"/>
          </p:cNvSpPr>
          <p:nvPr/>
        </p:nvSpPr>
        <p:spPr bwMode="auto">
          <a:xfrm>
            <a:off x="1962151" y="4603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0" name="Text Box 160"/>
          <p:cNvSpPr txBox="1">
            <a:spLocks noChangeArrowheads="1"/>
          </p:cNvSpPr>
          <p:nvPr/>
        </p:nvSpPr>
        <p:spPr bwMode="auto">
          <a:xfrm>
            <a:off x="2319339" y="11113"/>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1" name="Text Box 161"/>
          <p:cNvSpPr txBox="1">
            <a:spLocks noChangeArrowheads="1"/>
          </p:cNvSpPr>
          <p:nvPr/>
        </p:nvSpPr>
        <p:spPr bwMode="auto">
          <a:xfrm>
            <a:off x="2609851" y="24288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pic>
        <p:nvPicPr>
          <p:cNvPr id="2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1" y="609600"/>
            <a:ext cx="6857999" cy="6096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0"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 – Datos de entrada</a:t>
            </a:r>
          </a:p>
        </p:txBody>
      </p:sp>
      <p:sp>
        <p:nvSpPr>
          <p:cNvPr id="21"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48769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Slide Number Placeholder 4"/>
          <p:cNvSpPr>
            <a:spLocks noGrp="1"/>
          </p:cNvSpPr>
          <p:nvPr>
            <p:ph type="sldNum" sz="quarter" idx="12"/>
          </p:nvPr>
        </p:nvSpPr>
        <p:spPr/>
        <p:txBody>
          <a:bodyPr/>
          <a:lstStyle/>
          <a:p>
            <a:pPr>
              <a:defRPr/>
            </a:pPr>
            <a:fld id="{ECAF30EA-75F1-4F72-9BC1-E4876D18BB01}" type="slidenum">
              <a:rPr lang="en-US" smtClean="0"/>
              <a:pPr>
                <a:defRPr/>
              </a:pPr>
              <a:t>107</a:t>
            </a:fld>
            <a:endParaRPr lang="en-US"/>
          </a:p>
        </p:txBody>
      </p:sp>
      <p:sp>
        <p:nvSpPr>
          <p:cNvPr id="5285" name="Text Box 165"/>
          <p:cNvSpPr txBox="1">
            <a:spLocks noChangeArrowheads="1"/>
          </p:cNvSpPr>
          <p:nvPr/>
        </p:nvSpPr>
        <p:spPr bwMode="auto">
          <a:xfrm>
            <a:off x="1808163" y="130175"/>
            <a:ext cx="1827212" cy="230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0" name="Text Box 150"/>
          <p:cNvSpPr txBox="1">
            <a:spLocks noChangeArrowheads="1"/>
          </p:cNvSpPr>
          <p:nvPr/>
        </p:nvSpPr>
        <p:spPr bwMode="auto">
          <a:xfrm>
            <a:off x="1976438" y="1535113"/>
            <a:ext cx="531812" cy="2143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3" name="Text Box 153"/>
          <p:cNvSpPr txBox="1">
            <a:spLocks noChangeArrowheads="1"/>
          </p:cNvSpPr>
          <p:nvPr/>
        </p:nvSpPr>
        <p:spPr bwMode="auto">
          <a:xfrm>
            <a:off x="1714501" y="903289"/>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2" name="Text Box 152"/>
          <p:cNvSpPr txBox="1">
            <a:spLocks noChangeArrowheads="1"/>
          </p:cNvSpPr>
          <p:nvPr/>
        </p:nvSpPr>
        <p:spPr bwMode="auto">
          <a:xfrm>
            <a:off x="2014539" y="90170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4" name="Text Box 154"/>
          <p:cNvSpPr txBox="1">
            <a:spLocks noChangeArrowheads="1"/>
          </p:cNvSpPr>
          <p:nvPr/>
        </p:nvSpPr>
        <p:spPr bwMode="auto">
          <a:xfrm>
            <a:off x="2365376" y="908050"/>
            <a:ext cx="4286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5" name="Text Box 155"/>
          <p:cNvSpPr txBox="1">
            <a:spLocks noChangeArrowheads="1"/>
          </p:cNvSpPr>
          <p:nvPr/>
        </p:nvSpPr>
        <p:spPr bwMode="auto">
          <a:xfrm>
            <a:off x="2679701" y="906464"/>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6" name="Text Box 156"/>
          <p:cNvSpPr txBox="1">
            <a:spLocks noChangeArrowheads="1"/>
          </p:cNvSpPr>
          <p:nvPr/>
        </p:nvSpPr>
        <p:spPr bwMode="auto">
          <a:xfrm>
            <a:off x="2976564" y="90805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7" name="Text Box 157"/>
          <p:cNvSpPr txBox="1">
            <a:spLocks noChangeArrowheads="1"/>
          </p:cNvSpPr>
          <p:nvPr/>
        </p:nvSpPr>
        <p:spPr bwMode="auto">
          <a:xfrm>
            <a:off x="3321051" y="900114"/>
            <a:ext cx="428625"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8" name="Text Box 158"/>
          <p:cNvSpPr txBox="1">
            <a:spLocks noChangeArrowheads="1"/>
          </p:cNvSpPr>
          <p:nvPr/>
        </p:nvSpPr>
        <p:spPr bwMode="auto">
          <a:xfrm>
            <a:off x="1643064" y="215901"/>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9" name="Text Box 159"/>
          <p:cNvSpPr txBox="1">
            <a:spLocks noChangeArrowheads="1"/>
          </p:cNvSpPr>
          <p:nvPr/>
        </p:nvSpPr>
        <p:spPr bwMode="auto">
          <a:xfrm>
            <a:off x="1962151" y="4603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0" name="Text Box 160"/>
          <p:cNvSpPr txBox="1">
            <a:spLocks noChangeArrowheads="1"/>
          </p:cNvSpPr>
          <p:nvPr/>
        </p:nvSpPr>
        <p:spPr bwMode="auto">
          <a:xfrm>
            <a:off x="2319339" y="11113"/>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1" name="Text Box 161"/>
          <p:cNvSpPr txBox="1">
            <a:spLocks noChangeArrowheads="1"/>
          </p:cNvSpPr>
          <p:nvPr/>
        </p:nvSpPr>
        <p:spPr bwMode="auto">
          <a:xfrm>
            <a:off x="2609851" y="24288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2" name="Text Box 162"/>
          <p:cNvSpPr txBox="1">
            <a:spLocks noChangeArrowheads="1"/>
          </p:cNvSpPr>
          <p:nvPr/>
        </p:nvSpPr>
        <p:spPr bwMode="auto">
          <a:xfrm>
            <a:off x="2916239" y="60326"/>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37" name="Oval 36"/>
          <p:cNvSpPr/>
          <p:nvPr/>
        </p:nvSpPr>
        <p:spPr>
          <a:xfrm>
            <a:off x="4495801" y="1483744"/>
            <a:ext cx="822701" cy="1640456"/>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8" name="Oval 37"/>
          <p:cNvSpPr/>
          <p:nvPr/>
        </p:nvSpPr>
        <p:spPr>
          <a:xfrm>
            <a:off x="7696200" y="3440626"/>
            <a:ext cx="1143000" cy="369374"/>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0" name="TextBox 39"/>
          <p:cNvSpPr txBox="1"/>
          <p:nvPr/>
        </p:nvSpPr>
        <p:spPr>
          <a:xfrm>
            <a:off x="6248400" y="3886201"/>
            <a:ext cx="1669624" cy="276999"/>
          </a:xfrm>
          <a:prstGeom prst="rect">
            <a:avLst/>
          </a:prstGeom>
          <a:solidFill>
            <a:schemeClr val="lt1"/>
          </a:solidFill>
          <a:ln>
            <a:solidFill>
              <a:schemeClr val="accent6">
                <a:lumMod val="75000"/>
              </a:schemeClr>
            </a:solidFill>
          </a:ln>
        </p:spPr>
        <p:txBody>
          <a:bodyPr wrap="none" rtlCol="0">
            <a:spAutoFit/>
          </a:bodyPr>
          <a:lstStyle/>
          <a:p>
            <a:r>
              <a:rPr lang="en-US" sz="1200" dirty="0"/>
              <a:t>Periodo mantenimiento</a:t>
            </a:r>
          </a:p>
        </p:txBody>
      </p:sp>
      <p:cxnSp>
        <p:nvCxnSpPr>
          <p:cNvPr id="41" name="Straight Arrow Connector 40"/>
          <p:cNvCxnSpPr>
            <a:endCxn id="38" idx="3"/>
          </p:cNvCxnSpPr>
          <p:nvPr/>
        </p:nvCxnSpPr>
        <p:spPr>
          <a:xfrm flipV="1">
            <a:off x="7133676" y="3755906"/>
            <a:ext cx="729913" cy="120230"/>
          </a:xfrm>
          <a:prstGeom prst="straightConnector1">
            <a:avLst/>
          </a:prstGeom>
          <a:ln w="158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2365375" y="762001"/>
            <a:ext cx="7693025" cy="5791199"/>
            <a:chOff x="841374" y="762000"/>
            <a:chExt cx="7693025" cy="5791199"/>
          </a:xfrm>
        </p:grpSpPr>
        <p:pic>
          <p:nvPicPr>
            <p:cNvPr id="3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1374" y="762000"/>
              <a:ext cx="7693025" cy="579119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Oval 38"/>
            <p:cNvSpPr/>
            <p:nvPr/>
          </p:nvSpPr>
          <p:spPr>
            <a:xfrm>
              <a:off x="5486400" y="4572000"/>
              <a:ext cx="1295399" cy="60960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TextBox 41"/>
            <p:cNvSpPr txBox="1"/>
            <p:nvPr/>
          </p:nvSpPr>
          <p:spPr>
            <a:xfrm>
              <a:off x="5486400" y="5410200"/>
              <a:ext cx="1368003" cy="276999"/>
            </a:xfrm>
            <a:prstGeom prst="rect">
              <a:avLst/>
            </a:prstGeom>
            <a:solidFill>
              <a:schemeClr val="lt1"/>
            </a:solidFill>
            <a:ln>
              <a:solidFill>
                <a:schemeClr val="accent6">
                  <a:lumMod val="75000"/>
                </a:schemeClr>
              </a:solidFill>
            </a:ln>
          </p:spPr>
          <p:txBody>
            <a:bodyPr wrap="none" rtlCol="0">
              <a:spAutoFit/>
            </a:bodyPr>
            <a:lstStyle/>
            <a:p>
              <a:r>
                <a:rPr lang="en-US" sz="1200" dirty="0"/>
                <a:t>Parámetros de Red</a:t>
              </a:r>
            </a:p>
          </p:txBody>
        </p:sp>
        <p:cxnSp>
          <p:nvCxnSpPr>
            <p:cNvPr id="43" name="Straight Arrow Connector 42"/>
            <p:cNvCxnSpPr>
              <a:stCxn id="42" idx="0"/>
            </p:cNvCxnSpPr>
            <p:nvPr/>
          </p:nvCxnSpPr>
          <p:spPr>
            <a:xfrm flipH="1" flipV="1">
              <a:off x="6170401" y="5181600"/>
              <a:ext cx="1" cy="228600"/>
            </a:xfrm>
            <a:prstGeom prst="straightConnector1">
              <a:avLst/>
            </a:prstGeom>
            <a:ln w="158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pic>
        <p:nvPicPr>
          <p:cNvPr id="29"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30"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 – Datos de entrada</a:t>
            </a:r>
          </a:p>
        </p:txBody>
      </p:sp>
      <p:sp>
        <p:nvSpPr>
          <p:cNvPr id="31"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79816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ECAF30EA-75F1-4F72-9BC1-E4876D18BB01}" type="slidenum">
              <a:rPr lang="en-US" smtClean="0"/>
              <a:pPr>
                <a:defRPr/>
              </a:pPr>
              <a:t>108</a:t>
            </a:fld>
            <a:endParaRPr lang="en-US"/>
          </a:p>
        </p:txBody>
      </p:sp>
      <p:sp>
        <p:nvSpPr>
          <p:cNvPr id="5285" name="Text Box 165"/>
          <p:cNvSpPr txBox="1">
            <a:spLocks noChangeArrowheads="1"/>
          </p:cNvSpPr>
          <p:nvPr/>
        </p:nvSpPr>
        <p:spPr bwMode="auto">
          <a:xfrm>
            <a:off x="1808163" y="130175"/>
            <a:ext cx="1827212" cy="230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0" name="Text Box 150"/>
          <p:cNvSpPr txBox="1">
            <a:spLocks noChangeArrowheads="1"/>
          </p:cNvSpPr>
          <p:nvPr/>
        </p:nvSpPr>
        <p:spPr bwMode="auto">
          <a:xfrm>
            <a:off x="1976438" y="1535113"/>
            <a:ext cx="531812" cy="2143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3" name="Text Box 153"/>
          <p:cNvSpPr txBox="1">
            <a:spLocks noChangeArrowheads="1"/>
          </p:cNvSpPr>
          <p:nvPr/>
        </p:nvSpPr>
        <p:spPr bwMode="auto">
          <a:xfrm>
            <a:off x="1714501" y="903289"/>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2" name="Text Box 152"/>
          <p:cNvSpPr txBox="1">
            <a:spLocks noChangeArrowheads="1"/>
          </p:cNvSpPr>
          <p:nvPr/>
        </p:nvSpPr>
        <p:spPr bwMode="auto">
          <a:xfrm>
            <a:off x="2014539" y="90170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4" name="Text Box 154"/>
          <p:cNvSpPr txBox="1">
            <a:spLocks noChangeArrowheads="1"/>
          </p:cNvSpPr>
          <p:nvPr/>
        </p:nvSpPr>
        <p:spPr bwMode="auto">
          <a:xfrm>
            <a:off x="2365376" y="908050"/>
            <a:ext cx="4286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5" name="Text Box 155"/>
          <p:cNvSpPr txBox="1">
            <a:spLocks noChangeArrowheads="1"/>
          </p:cNvSpPr>
          <p:nvPr/>
        </p:nvSpPr>
        <p:spPr bwMode="auto">
          <a:xfrm>
            <a:off x="2679701" y="906464"/>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6" name="Text Box 156"/>
          <p:cNvSpPr txBox="1">
            <a:spLocks noChangeArrowheads="1"/>
          </p:cNvSpPr>
          <p:nvPr/>
        </p:nvSpPr>
        <p:spPr bwMode="auto">
          <a:xfrm>
            <a:off x="2976564" y="90805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7" name="Text Box 157"/>
          <p:cNvSpPr txBox="1">
            <a:spLocks noChangeArrowheads="1"/>
          </p:cNvSpPr>
          <p:nvPr/>
        </p:nvSpPr>
        <p:spPr bwMode="auto">
          <a:xfrm>
            <a:off x="3321051" y="900114"/>
            <a:ext cx="428625"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8" name="Text Box 158"/>
          <p:cNvSpPr txBox="1">
            <a:spLocks noChangeArrowheads="1"/>
          </p:cNvSpPr>
          <p:nvPr/>
        </p:nvSpPr>
        <p:spPr bwMode="auto">
          <a:xfrm>
            <a:off x="1643064" y="215901"/>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9" name="Text Box 159"/>
          <p:cNvSpPr txBox="1">
            <a:spLocks noChangeArrowheads="1"/>
          </p:cNvSpPr>
          <p:nvPr/>
        </p:nvSpPr>
        <p:spPr bwMode="auto">
          <a:xfrm>
            <a:off x="1962151" y="4603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0" name="Text Box 160"/>
          <p:cNvSpPr txBox="1">
            <a:spLocks noChangeArrowheads="1"/>
          </p:cNvSpPr>
          <p:nvPr/>
        </p:nvSpPr>
        <p:spPr bwMode="auto">
          <a:xfrm>
            <a:off x="2319339" y="11113"/>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1" name="Text Box 161"/>
          <p:cNvSpPr txBox="1">
            <a:spLocks noChangeArrowheads="1"/>
          </p:cNvSpPr>
          <p:nvPr/>
        </p:nvSpPr>
        <p:spPr bwMode="auto">
          <a:xfrm>
            <a:off x="2609851" y="24288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2" name="Text Box 162"/>
          <p:cNvSpPr txBox="1">
            <a:spLocks noChangeArrowheads="1"/>
          </p:cNvSpPr>
          <p:nvPr/>
        </p:nvSpPr>
        <p:spPr bwMode="auto">
          <a:xfrm>
            <a:off x="2916239" y="60326"/>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pic>
        <p:nvPicPr>
          <p:cNvPr id="32" name="Picture 2"/>
          <p:cNvPicPr>
            <a:picLocks noChangeAspect="1" noChangeArrowheads="1"/>
          </p:cNvPicPr>
          <p:nvPr/>
        </p:nvPicPr>
        <p:blipFill>
          <a:blip r:embed="rId3" cstate="print"/>
          <a:srcRect/>
          <a:stretch>
            <a:fillRect/>
          </a:stretch>
        </p:blipFill>
        <p:spPr bwMode="auto">
          <a:xfrm>
            <a:off x="2185989" y="1431141"/>
            <a:ext cx="7860411" cy="4791170"/>
          </a:xfrm>
          <a:prstGeom prst="rect">
            <a:avLst/>
          </a:prstGeom>
          <a:noFill/>
          <a:ln w="9525">
            <a:solidFill>
              <a:schemeClr val="tx1"/>
            </a:solidFill>
            <a:miter lim="800000"/>
            <a:headEnd/>
            <a:tailEnd/>
          </a:ln>
        </p:spPr>
      </p:pic>
      <p:sp>
        <p:nvSpPr>
          <p:cNvPr id="4" name="TextBox 3"/>
          <p:cNvSpPr txBox="1"/>
          <p:nvPr/>
        </p:nvSpPr>
        <p:spPr>
          <a:xfrm>
            <a:off x="2242344" y="6340058"/>
            <a:ext cx="8001000" cy="338554"/>
          </a:xfrm>
          <a:prstGeom prst="rect">
            <a:avLst/>
          </a:prstGeom>
          <a:noFill/>
          <a:ln>
            <a:solidFill>
              <a:schemeClr val="accent1"/>
            </a:solidFill>
          </a:ln>
        </p:spPr>
        <p:txBody>
          <a:bodyPr wrap="square" rtlCol="0">
            <a:spAutoFit/>
          </a:bodyPr>
          <a:lstStyle/>
          <a:p>
            <a:pPr algn="just"/>
            <a:r>
              <a:rPr lang="en-US" sz="1600" b="1" dirty="0"/>
              <a:t>Para la Generación Térmica</a:t>
            </a:r>
            <a:r>
              <a:rPr lang="en-US" sz="1600" dirty="0"/>
              <a:t>: Resultados Verificación de Restricciones Operativas</a:t>
            </a:r>
          </a:p>
        </p:txBody>
      </p:sp>
      <p:pic>
        <p:nvPicPr>
          <p:cNvPr id="19" name="Picture 4" descr="C:\Users\Claudia\Desktop\LOGO Inproca.jpg"/>
          <p:cNvPicPr>
            <a:picLocks noChangeAspect="1" noChangeArrowheads="1"/>
          </p:cNvPicPr>
          <p:nvPr/>
        </p:nvPicPr>
        <p:blipFill>
          <a:blip r:embed="rId4" cstate="print"/>
          <a:srcRect/>
          <a:stretch>
            <a:fillRect/>
          </a:stretch>
        </p:blipFill>
        <p:spPr bwMode="auto">
          <a:xfrm>
            <a:off x="8495642" y="64258"/>
            <a:ext cx="1911133" cy="457200"/>
          </a:xfrm>
          <a:prstGeom prst="rect">
            <a:avLst/>
          </a:prstGeom>
          <a:noFill/>
          <a:ln w="9525">
            <a:noFill/>
            <a:miter lim="800000"/>
            <a:headEnd/>
            <a:tailEnd/>
          </a:ln>
        </p:spPr>
      </p:pic>
      <p:sp>
        <p:nvSpPr>
          <p:cNvPr id="21"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22"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3"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 – Datos de entrada, Restricciones Operativas</a:t>
            </a:r>
          </a:p>
        </p:txBody>
      </p:sp>
      <p:sp>
        <p:nvSpPr>
          <p:cNvPr id="24"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51399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ECAF30EA-75F1-4F72-9BC1-E4876D18BB01}" type="slidenum">
              <a:rPr lang="en-US" smtClean="0"/>
              <a:pPr>
                <a:defRPr/>
              </a:pPr>
              <a:t>109</a:t>
            </a:fld>
            <a:endParaRPr lang="en-US"/>
          </a:p>
        </p:txBody>
      </p:sp>
      <p:sp>
        <p:nvSpPr>
          <p:cNvPr id="5285" name="Text Box 165"/>
          <p:cNvSpPr txBox="1">
            <a:spLocks noChangeArrowheads="1"/>
          </p:cNvSpPr>
          <p:nvPr/>
        </p:nvSpPr>
        <p:spPr bwMode="auto">
          <a:xfrm>
            <a:off x="1808163" y="130175"/>
            <a:ext cx="1827212" cy="230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0" name="Text Box 150"/>
          <p:cNvSpPr txBox="1">
            <a:spLocks noChangeArrowheads="1"/>
          </p:cNvSpPr>
          <p:nvPr/>
        </p:nvSpPr>
        <p:spPr bwMode="auto">
          <a:xfrm>
            <a:off x="1976438" y="1535113"/>
            <a:ext cx="531812" cy="2143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3" name="Text Box 153"/>
          <p:cNvSpPr txBox="1">
            <a:spLocks noChangeArrowheads="1"/>
          </p:cNvSpPr>
          <p:nvPr/>
        </p:nvSpPr>
        <p:spPr bwMode="auto">
          <a:xfrm>
            <a:off x="1714501" y="903289"/>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2" name="Text Box 152"/>
          <p:cNvSpPr txBox="1">
            <a:spLocks noChangeArrowheads="1"/>
          </p:cNvSpPr>
          <p:nvPr/>
        </p:nvSpPr>
        <p:spPr bwMode="auto">
          <a:xfrm>
            <a:off x="2014539" y="90170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4" name="Text Box 154"/>
          <p:cNvSpPr txBox="1">
            <a:spLocks noChangeArrowheads="1"/>
          </p:cNvSpPr>
          <p:nvPr/>
        </p:nvSpPr>
        <p:spPr bwMode="auto">
          <a:xfrm>
            <a:off x="2365376" y="908050"/>
            <a:ext cx="4286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5" name="Text Box 155"/>
          <p:cNvSpPr txBox="1">
            <a:spLocks noChangeArrowheads="1"/>
          </p:cNvSpPr>
          <p:nvPr/>
        </p:nvSpPr>
        <p:spPr bwMode="auto">
          <a:xfrm>
            <a:off x="2679701" y="906464"/>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6" name="Text Box 156"/>
          <p:cNvSpPr txBox="1">
            <a:spLocks noChangeArrowheads="1"/>
          </p:cNvSpPr>
          <p:nvPr/>
        </p:nvSpPr>
        <p:spPr bwMode="auto">
          <a:xfrm>
            <a:off x="2976564" y="90805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7" name="Text Box 157"/>
          <p:cNvSpPr txBox="1">
            <a:spLocks noChangeArrowheads="1"/>
          </p:cNvSpPr>
          <p:nvPr/>
        </p:nvSpPr>
        <p:spPr bwMode="auto">
          <a:xfrm>
            <a:off x="3321051" y="900114"/>
            <a:ext cx="428625"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8" name="Text Box 158"/>
          <p:cNvSpPr txBox="1">
            <a:spLocks noChangeArrowheads="1"/>
          </p:cNvSpPr>
          <p:nvPr/>
        </p:nvSpPr>
        <p:spPr bwMode="auto">
          <a:xfrm>
            <a:off x="1643064" y="215901"/>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9" name="Text Box 159"/>
          <p:cNvSpPr txBox="1">
            <a:spLocks noChangeArrowheads="1"/>
          </p:cNvSpPr>
          <p:nvPr/>
        </p:nvSpPr>
        <p:spPr bwMode="auto">
          <a:xfrm>
            <a:off x="1962151" y="4603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0" name="Text Box 160"/>
          <p:cNvSpPr txBox="1">
            <a:spLocks noChangeArrowheads="1"/>
          </p:cNvSpPr>
          <p:nvPr/>
        </p:nvSpPr>
        <p:spPr bwMode="auto">
          <a:xfrm>
            <a:off x="2319339" y="11113"/>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1" name="Text Box 161"/>
          <p:cNvSpPr txBox="1">
            <a:spLocks noChangeArrowheads="1"/>
          </p:cNvSpPr>
          <p:nvPr/>
        </p:nvSpPr>
        <p:spPr bwMode="auto">
          <a:xfrm>
            <a:off x="2609851" y="24288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2" name="Text Box 162"/>
          <p:cNvSpPr txBox="1">
            <a:spLocks noChangeArrowheads="1"/>
          </p:cNvSpPr>
          <p:nvPr/>
        </p:nvSpPr>
        <p:spPr bwMode="auto">
          <a:xfrm>
            <a:off x="2916239" y="60326"/>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4" name="TextBox 3"/>
          <p:cNvSpPr txBox="1"/>
          <p:nvPr/>
        </p:nvSpPr>
        <p:spPr>
          <a:xfrm>
            <a:off x="2185990" y="1295400"/>
            <a:ext cx="3224211" cy="369332"/>
          </a:xfrm>
          <a:prstGeom prst="rect">
            <a:avLst/>
          </a:prstGeom>
          <a:noFill/>
          <a:ln>
            <a:solidFill>
              <a:schemeClr val="accent1"/>
            </a:solidFill>
          </a:ln>
        </p:spPr>
        <p:txBody>
          <a:bodyPr wrap="square" rtlCol="0">
            <a:spAutoFit/>
          </a:bodyPr>
          <a:lstStyle/>
          <a:p>
            <a:pPr algn="just"/>
            <a:r>
              <a:rPr lang="en-US" b="1" dirty="0"/>
              <a:t>Red de Transmisión</a:t>
            </a:r>
            <a:r>
              <a:rPr lang="en-US" dirty="0"/>
              <a:t>:</a:t>
            </a:r>
          </a:p>
        </p:txBody>
      </p:sp>
      <p:sp>
        <p:nvSpPr>
          <p:cNvPr id="6" name="TextBox 5"/>
          <p:cNvSpPr txBox="1"/>
          <p:nvPr/>
        </p:nvSpPr>
        <p:spPr>
          <a:xfrm>
            <a:off x="2209800" y="1981200"/>
            <a:ext cx="3669146" cy="369332"/>
          </a:xfrm>
          <a:prstGeom prst="rect">
            <a:avLst/>
          </a:prstGeom>
          <a:noFill/>
        </p:spPr>
        <p:txBody>
          <a:bodyPr wrap="none" rtlCol="0">
            <a:spAutoFit/>
          </a:bodyPr>
          <a:lstStyle/>
          <a:p>
            <a:pPr marL="285750" indent="-285750">
              <a:buFont typeface="Wingdings" pitchFamily="2" charset="2"/>
              <a:buChar char="Ø"/>
            </a:pPr>
            <a:r>
              <a:rPr lang="en-US" dirty="0"/>
              <a:t>Límite de capacidad de transporte</a:t>
            </a:r>
          </a:p>
        </p:txBody>
      </p:sp>
      <p:sp>
        <p:nvSpPr>
          <p:cNvPr id="47" name="TextBox 46"/>
          <p:cNvSpPr txBox="1"/>
          <p:nvPr/>
        </p:nvSpPr>
        <p:spPr>
          <a:xfrm>
            <a:off x="2216151" y="3897868"/>
            <a:ext cx="3662795" cy="369332"/>
          </a:xfrm>
          <a:prstGeom prst="rect">
            <a:avLst/>
          </a:prstGeom>
          <a:noFill/>
        </p:spPr>
        <p:txBody>
          <a:bodyPr wrap="square" rtlCol="0">
            <a:spAutoFit/>
          </a:bodyPr>
          <a:lstStyle/>
          <a:p>
            <a:pPr marL="285750" indent="-285750" algn="just">
              <a:buFont typeface="Wingdings" pitchFamily="2" charset="2"/>
              <a:buChar char="Ø"/>
            </a:pPr>
            <a:r>
              <a:rPr lang="en-US" dirty="0"/>
              <a:t>Criterios de Seguridad (n – 1)</a:t>
            </a:r>
          </a:p>
        </p:txBody>
      </p:sp>
      <p:pic>
        <p:nvPicPr>
          <p:cNvPr id="3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1" y="3886200"/>
            <a:ext cx="1186163" cy="2362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4800" y="3886200"/>
            <a:ext cx="1186164" cy="2362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7001" y="1317983"/>
            <a:ext cx="2176763" cy="238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26"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 – Datos de entrada, Restricciones Operativas</a:t>
            </a:r>
          </a:p>
        </p:txBody>
      </p:sp>
    </p:spTree>
    <p:extLst>
      <p:ext uri="{BB962C8B-B14F-4D97-AF65-F5344CB8AC3E}">
        <p14:creationId xmlns:p14="http://schemas.microsoft.com/office/powerpoint/2010/main" val="11848065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47"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ECAF30EA-75F1-4F72-9BC1-E4876D18BB01}" type="slidenum">
              <a:rPr lang="en-US" smtClean="0"/>
              <a:pPr>
                <a:defRPr/>
              </a:pPr>
              <a:t>110</a:t>
            </a:fld>
            <a:endParaRPr lang="en-US" dirty="0"/>
          </a:p>
        </p:txBody>
      </p:sp>
      <p:sp>
        <p:nvSpPr>
          <p:cNvPr id="5285" name="Text Box 165"/>
          <p:cNvSpPr txBox="1">
            <a:spLocks noChangeArrowheads="1"/>
          </p:cNvSpPr>
          <p:nvPr/>
        </p:nvSpPr>
        <p:spPr bwMode="auto">
          <a:xfrm>
            <a:off x="1808163" y="130175"/>
            <a:ext cx="1827212" cy="230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0" name="Text Box 150"/>
          <p:cNvSpPr txBox="1">
            <a:spLocks noChangeArrowheads="1"/>
          </p:cNvSpPr>
          <p:nvPr/>
        </p:nvSpPr>
        <p:spPr bwMode="auto">
          <a:xfrm>
            <a:off x="1976438" y="1535113"/>
            <a:ext cx="531812" cy="2143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3" name="Text Box 153"/>
          <p:cNvSpPr txBox="1">
            <a:spLocks noChangeArrowheads="1"/>
          </p:cNvSpPr>
          <p:nvPr/>
        </p:nvSpPr>
        <p:spPr bwMode="auto">
          <a:xfrm>
            <a:off x="1714501" y="903289"/>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2" name="Text Box 152"/>
          <p:cNvSpPr txBox="1">
            <a:spLocks noChangeArrowheads="1"/>
          </p:cNvSpPr>
          <p:nvPr/>
        </p:nvSpPr>
        <p:spPr bwMode="auto">
          <a:xfrm>
            <a:off x="2014539" y="90170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4" name="Text Box 154"/>
          <p:cNvSpPr txBox="1">
            <a:spLocks noChangeArrowheads="1"/>
          </p:cNvSpPr>
          <p:nvPr/>
        </p:nvSpPr>
        <p:spPr bwMode="auto">
          <a:xfrm>
            <a:off x="2365376" y="908050"/>
            <a:ext cx="4286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5" name="Text Box 155"/>
          <p:cNvSpPr txBox="1">
            <a:spLocks noChangeArrowheads="1"/>
          </p:cNvSpPr>
          <p:nvPr/>
        </p:nvSpPr>
        <p:spPr bwMode="auto">
          <a:xfrm>
            <a:off x="2679701" y="906464"/>
            <a:ext cx="436563"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6" name="Text Box 156"/>
          <p:cNvSpPr txBox="1">
            <a:spLocks noChangeArrowheads="1"/>
          </p:cNvSpPr>
          <p:nvPr/>
        </p:nvSpPr>
        <p:spPr bwMode="auto">
          <a:xfrm>
            <a:off x="2976564" y="908050"/>
            <a:ext cx="466725" cy="204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7" name="Text Box 157"/>
          <p:cNvSpPr txBox="1">
            <a:spLocks noChangeArrowheads="1"/>
          </p:cNvSpPr>
          <p:nvPr/>
        </p:nvSpPr>
        <p:spPr bwMode="auto">
          <a:xfrm>
            <a:off x="3321051" y="900114"/>
            <a:ext cx="428625" cy="204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8" name="Text Box 158"/>
          <p:cNvSpPr txBox="1">
            <a:spLocks noChangeArrowheads="1"/>
          </p:cNvSpPr>
          <p:nvPr/>
        </p:nvSpPr>
        <p:spPr bwMode="auto">
          <a:xfrm>
            <a:off x="1643064" y="215901"/>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79" name="Text Box 159"/>
          <p:cNvSpPr txBox="1">
            <a:spLocks noChangeArrowheads="1"/>
          </p:cNvSpPr>
          <p:nvPr/>
        </p:nvSpPr>
        <p:spPr bwMode="auto">
          <a:xfrm>
            <a:off x="1962151" y="4603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0" name="Text Box 160"/>
          <p:cNvSpPr txBox="1">
            <a:spLocks noChangeArrowheads="1"/>
          </p:cNvSpPr>
          <p:nvPr/>
        </p:nvSpPr>
        <p:spPr bwMode="auto">
          <a:xfrm>
            <a:off x="2319339" y="11113"/>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1" name="Text Box 161"/>
          <p:cNvSpPr txBox="1">
            <a:spLocks noChangeArrowheads="1"/>
          </p:cNvSpPr>
          <p:nvPr/>
        </p:nvSpPr>
        <p:spPr bwMode="auto">
          <a:xfrm>
            <a:off x="2609851" y="242888"/>
            <a:ext cx="54292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sp>
        <p:nvSpPr>
          <p:cNvPr id="5282" name="Text Box 162"/>
          <p:cNvSpPr txBox="1">
            <a:spLocks noChangeArrowheads="1"/>
          </p:cNvSpPr>
          <p:nvPr/>
        </p:nvSpPr>
        <p:spPr bwMode="auto">
          <a:xfrm>
            <a:off x="2916239" y="60326"/>
            <a:ext cx="54292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a:latin typeface="Arial" pitchFamily="34" charset="0"/>
              <a:cs typeface="Arial" pitchFamily="34" charset="0"/>
            </a:endParaRPr>
          </a:p>
        </p:txBody>
      </p:sp>
      <p:graphicFrame>
        <p:nvGraphicFramePr>
          <p:cNvPr id="26" name="Diagram 25"/>
          <p:cNvGraphicFramePr/>
          <p:nvPr>
            <p:extLst>
              <p:ext uri="{D42A27DB-BD31-4B8C-83A1-F6EECF244321}">
                <p14:modId xmlns:p14="http://schemas.microsoft.com/office/powerpoint/2010/main" val="3229115281"/>
              </p:ext>
            </p:extLst>
          </p:nvPr>
        </p:nvGraphicFramePr>
        <p:xfrm>
          <a:off x="2743200" y="1524000"/>
          <a:ext cx="7696200" cy="43906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 name="Down Arrow 26"/>
          <p:cNvSpPr/>
          <p:nvPr/>
        </p:nvSpPr>
        <p:spPr>
          <a:xfrm>
            <a:off x="6248400" y="1143000"/>
            <a:ext cx="609600" cy="381000"/>
          </a:xfrm>
          <a:prstGeom prst="down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8" name="TextBox 27"/>
          <p:cNvSpPr txBox="1"/>
          <p:nvPr/>
        </p:nvSpPr>
        <p:spPr>
          <a:xfrm>
            <a:off x="6019800" y="762000"/>
            <a:ext cx="1143000" cy="338554"/>
          </a:xfrm>
          <a:prstGeom prst="rect">
            <a:avLst/>
          </a:prstGeom>
          <a:noFill/>
        </p:spPr>
        <p:txBody>
          <a:bodyPr wrap="square" rtlCol="0">
            <a:spAutoFit/>
          </a:bodyPr>
          <a:lstStyle/>
          <a:p>
            <a:r>
              <a:rPr lang="es-ES" sz="1600" dirty="0"/>
              <a:t>INSUMOS</a:t>
            </a:r>
          </a:p>
        </p:txBody>
      </p:sp>
      <p:sp>
        <p:nvSpPr>
          <p:cNvPr id="23"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24" name="Picture 2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5"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 – Salida</a:t>
            </a:r>
          </a:p>
        </p:txBody>
      </p:sp>
    </p:spTree>
    <p:extLst>
      <p:ext uri="{BB962C8B-B14F-4D97-AF65-F5344CB8AC3E}">
        <p14:creationId xmlns:p14="http://schemas.microsoft.com/office/powerpoint/2010/main" val="13011877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P spid="27" grpId="0" animBg="1"/>
      <p:bldP spid="28"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0886849-DA50-4668-A6BC-2A0CFAF6E0FE}" type="slidenum">
              <a:rPr lang="en-US" smtClean="0"/>
              <a:pPr>
                <a:defRPr/>
              </a:pPr>
              <a:t>111</a:t>
            </a:fld>
            <a:endParaRPr lang="en-US"/>
          </a:p>
        </p:txBody>
      </p:sp>
      <p:sp>
        <p:nvSpPr>
          <p:cNvPr id="1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21"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 – Salida</a:t>
            </a:r>
          </a:p>
        </p:txBody>
      </p:sp>
      <p:pic>
        <p:nvPicPr>
          <p:cNvPr id="2" name="Imagen 1"/>
          <p:cNvPicPr>
            <a:picLocks noChangeAspect="1"/>
          </p:cNvPicPr>
          <p:nvPr/>
        </p:nvPicPr>
        <p:blipFill>
          <a:blip r:embed="rId3"/>
          <a:stretch>
            <a:fillRect/>
          </a:stretch>
        </p:blipFill>
        <p:spPr>
          <a:xfrm>
            <a:off x="652462" y="1309687"/>
            <a:ext cx="10887075" cy="4238625"/>
          </a:xfrm>
          <a:prstGeom prst="rect">
            <a:avLst/>
          </a:prstGeom>
        </p:spPr>
      </p:pic>
      <p:sp>
        <p:nvSpPr>
          <p:cNvPr id="3" name="Elipse 2"/>
          <p:cNvSpPr/>
          <p:nvPr/>
        </p:nvSpPr>
        <p:spPr>
          <a:xfrm>
            <a:off x="96982" y="3034145"/>
            <a:ext cx="2535382" cy="26600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20" name="Elipse 19"/>
          <p:cNvSpPr/>
          <p:nvPr/>
        </p:nvSpPr>
        <p:spPr>
          <a:xfrm>
            <a:off x="3435926" y="5114488"/>
            <a:ext cx="1801091" cy="59617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23" name="Elipse 22"/>
          <p:cNvSpPr/>
          <p:nvPr/>
        </p:nvSpPr>
        <p:spPr>
          <a:xfrm>
            <a:off x="290945" y="1731817"/>
            <a:ext cx="2341419" cy="12025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24" name="Elipse 23"/>
          <p:cNvSpPr/>
          <p:nvPr/>
        </p:nvSpPr>
        <p:spPr>
          <a:xfrm>
            <a:off x="5231786" y="5109835"/>
            <a:ext cx="323887" cy="2820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10" name="Llamada rectangular 9"/>
          <p:cNvSpPr/>
          <p:nvPr/>
        </p:nvSpPr>
        <p:spPr>
          <a:xfrm>
            <a:off x="1759526" y="5694218"/>
            <a:ext cx="1357743" cy="817418"/>
          </a:xfrm>
          <a:prstGeom prst="wedgeRectCallout">
            <a:avLst>
              <a:gd name="adj1" fmla="val -98214"/>
              <a:gd name="adj2" fmla="val -11744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DO" dirty="0"/>
              <a:t>Despacho en orden de merito</a:t>
            </a:r>
          </a:p>
        </p:txBody>
      </p:sp>
      <p:sp>
        <p:nvSpPr>
          <p:cNvPr id="25" name="Llamada rectangular 24"/>
          <p:cNvSpPr/>
          <p:nvPr/>
        </p:nvSpPr>
        <p:spPr>
          <a:xfrm>
            <a:off x="2993881" y="1147332"/>
            <a:ext cx="1357743" cy="817418"/>
          </a:xfrm>
          <a:prstGeom prst="wedgeRectCallout">
            <a:avLst>
              <a:gd name="adj1" fmla="val -124745"/>
              <a:gd name="adj2" fmla="val 8594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DO" dirty="0"/>
              <a:t>Reserva Operativa</a:t>
            </a:r>
          </a:p>
        </p:txBody>
      </p:sp>
      <p:sp>
        <p:nvSpPr>
          <p:cNvPr id="26" name="Llamada rectangular 25"/>
          <p:cNvSpPr/>
          <p:nvPr/>
        </p:nvSpPr>
        <p:spPr>
          <a:xfrm>
            <a:off x="5555673" y="5648104"/>
            <a:ext cx="1357743" cy="817418"/>
          </a:xfrm>
          <a:prstGeom prst="wedgeRectCallout">
            <a:avLst>
              <a:gd name="adj1" fmla="val -135969"/>
              <a:gd name="adj2" fmla="val -8016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DO" dirty="0"/>
              <a:t>Restricción Operativa</a:t>
            </a:r>
          </a:p>
        </p:txBody>
      </p:sp>
      <p:sp>
        <p:nvSpPr>
          <p:cNvPr id="27" name="Llamada rectangular 26"/>
          <p:cNvSpPr/>
          <p:nvPr/>
        </p:nvSpPr>
        <p:spPr>
          <a:xfrm>
            <a:off x="6672661" y="4726204"/>
            <a:ext cx="1357743" cy="817418"/>
          </a:xfrm>
          <a:prstGeom prst="wedgeRectCallout">
            <a:avLst>
              <a:gd name="adj1" fmla="val -129847"/>
              <a:gd name="adj2" fmla="val 967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DO" dirty="0"/>
              <a:t>Mínimo Técnico</a:t>
            </a:r>
          </a:p>
        </p:txBody>
      </p:sp>
    </p:spTree>
    <p:extLst>
      <p:ext uri="{BB962C8B-B14F-4D97-AF65-F5344CB8AC3E}">
        <p14:creationId xmlns:p14="http://schemas.microsoft.com/office/powerpoint/2010/main" val="25601517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animBg="1"/>
      <p:bldP spid="23" grpId="0" animBg="1"/>
      <p:bldP spid="24" grpId="0" animBg="1"/>
      <p:bldP spid="10" grpId="0" animBg="1"/>
      <p:bldP spid="25" grpId="0" animBg="1"/>
      <p:bldP spid="26" grpId="0" animBg="1"/>
      <p:bldP spid="2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0886849-DA50-4668-A6BC-2A0CFAF6E0FE}" type="slidenum">
              <a:rPr lang="en-US" smtClean="0"/>
              <a:pPr>
                <a:defRPr/>
              </a:pPr>
              <a:t>112</a:t>
            </a:fld>
            <a:endParaRPr lang="en-US"/>
          </a:p>
        </p:txBody>
      </p:sp>
      <p:pic>
        <p:nvPicPr>
          <p:cNvPr id="12" name="Picture 11"/>
          <p:cNvPicPr/>
          <p:nvPr/>
        </p:nvPicPr>
        <p:blipFill>
          <a:blip r:embed="rId2" cstate="print"/>
          <a:stretch>
            <a:fillRect/>
          </a:stretch>
        </p:blipFill>
        <p:spPr>
          <a:xfrm>
            <a:off x="2286000" y="762000"/>
            <a:ext cx="7924800" cy="2362200"/>
          </a:xfrm>
          <a:prstGeom prst="rect">
            <a:avLst/>
          </a:prstGeom>
          <a:ln>
            <a:solidFill>
              <a:schemeClr val="accent1"/>
            </a:solidFill>
          </a:ln>
        </p:spPr>
      </p:pic>
      <p:pic>
        <p:nvPicPr>
          <p:cNvPr id="13" name="Picture 12"/>
          <p:cNvPicPr/>
          <p:nvPr/>
        </p:nvPicPr>
        <p:blipFill>
          <a:blip r:embed="rId3" cstate="print"/>
          <a:stretch>
            <a:fillRect/>
          </a:stretch>
        </p:blipFill>
        <p:spPr>
          <a:xfrm>
            <a:off x="2286000" y="3200400"/>
            <a:ext cx="7924800" cy="2057400"/>
          </a:xfrm>
          <a:prstGeom prst="rect">
            <a:avLst/>
          </a:prstGeom>
          <a:ln>
            <a:solidFill>
              <a:schemeClr val="accent1"/>
            </a:solidFill>
          </a:ln>
        </p:spPr>
      </p:pic>
      <p:pic>
        <p:nvPicPr>
          <p:cNvPr id="14" name="Picture 13"/>
          <p:cNvPicPr/>
          <p:nvPr/>
        </p:nvPicPr>
        <p:blipFill>
          <a:blip r:embed="rId4" cstate="print"/>
          <a:stretch>
            <a:fillRect/>
          </a:stretch>
        </p:blipFill>
        <p:spPr>
          <a:xfrm>
            <a:off x="2286000" y="5334000"/>
            <a:ext cx="7924800" cy="685800"/>
          </a:xfrm>
          <a:prstGeom prst="rect">
            <a:avLst/>
          </a:prstGeom>
          <a:ln>
            <a:solidFill>
              <a:schemeClr val="accent1"/>
            </a:solidFill>
          </a:ln>
        </p:spPr>
      </p:pic>
      <p:sp>
        <p:nvSpPr>
          <p:cNvPr id="9"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0"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1"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 – Salida, despacho</a:t>
            </a:r>
          </a:p>
        </p:txBody>
      </p:sp>
    </p:spTree>
    <p:extLst>
      <p:ext uri="{BB962C8B-B14F-4D97-AF65-F5344CB8AC3E}">
        <p14:creationId xmlns:p14="http://schemas.microsoft.com/office/powerpoint/2010/main" val="706538865"/>
      </p:ext>
    </p:extLst>
  </p:cSld>
  <p:clrMapOvr>
    <a:masterClrMapping/>
  </p:clrMapOvr>
  <p:transition spd="slow">
    <p:wipe dir="d"/>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 name="Slide Number Placeholder 3"/>
          <p:cNvSpPr>
            <a:spLocks noGrp="1"/>
          </p:cNvSpPr>
          <p:nvPr>
            <p:ph type="sldNum" sz="quarter" idx="12"/>
          </p:nvPr>
        </p:nvSpPr>
        <p:spPr/>
        <p:txBody>
          <a:bodyPr/>
          <a:lstStyle/>
          <a:p>
            <a:pPr>
              <a:defRPr/>
            </a:pPr>
            <a:fld id="{E0886849-DA50-4668-A6BC-2A0CFAF6E0FE}" type="slidenum">
              <a:rPr lang="en-US" smtClean="0"/>
              <a:pPr>
                <a:defRPr/>
              </a:pPr>
              <a:t>113</a:t>
            </a:fld>
            <a:endParaRPr lang="en-US"/>
          </a:p>
        </p:txBody>
      </p:sp>
      <p:pic>
        <p:nvPicPr>
          <p:cNvPr id="12" name="Picture 11"/>
          <p:cNvPicPr/>
          <p:nvPr/>
        </p:nvPicPr>
        <p:blipFill>
          <a:blip r:embed="rId2" cstate="print"/>
          <a:stretch>
            <a:fillRect/>
          </a:stretch>
        </p:blipFill>
        <p:spPr>
          <a:xfrm>
            <a:off x="3886200" y="1066800"/>
            <a:ext cx="6324600" cy="2296160"/>
          </a:xfrm>
          <a:prstGeom prst="rect">
            <a:avLst/>
          </a:prstGeom>
          <a:ln>
            <a:solidFill>
              <a:schemeClr val="accent1"/>
            </a:solidFill>
          </a:ln>
        </p:spPr>
      </p:pic>
      <p:pic>
        <p:nvPicPr>
          <p:cNvPr id="13" name="Picture 12"/>
          <p:cNvPicPr/>
          <p:nvPr/>
        </p:nvPicPr>
        <p:blipFill>
          <a:blip r:embed="rId3" cstate="print"/>
          <a:stretch>
            <a:fillRect/>
          </a:stretch>
        </p:blipFill>
        <p:spPr>
          <a:xfrm>
            <a:off x="3886200" y="3581400"/>
            <a:ext cx="6324600" cy="2743200"/>
          </a:xfrm>
          <a:prstGeom prst="rect">
            <a:avLst/>
          </a:prstGeom>
          <a:ln>
            <a:solidFill>
              <a:schemeClr val="accent1"/>
            </a:solidFill>
          </a:ln>
        </p:spPr>
      </p:pic>
      <p:sp>
        <p:nvSpPr>
          <p:cNvPr id="14" name="TextBox 13"/>
          <p:cNvSpPr txBox="1"/>
          <p:nvPr/>
        </p:nvSpPr>
        <p:spPr>
          <a:xfrm>
            <a:off x="1676400" y="990600"/>
            <a:ext cx="2331902" cy="369332"/>
          </a:xfrm>
          <a:prstGeom prst="rect">
            <a:avLst/>
          </a:prstGeom>
          <a:noFill/>
        </p:spPr>
        <p:txBody>
          <a:bodyPr wrap="square" rtlCol="0">
            <a:spAutoFit/>
          </a:bodyPr>
          <a:lstStyle/>
          <a:p>
            <a:pPr marL="285750" indent="-285750">
              <a:buFont typeface="Wingdings" pitchFamily="2" charset="2"/>
              <a:buChar char="Ø"/>
            </a:pPr>
            <a:r>
              <a:rPr lang="en-US" dirty="0"/>
              <a:t>Inyección y Retiro</a:t>
            </a:r>
          </a:p>
        </p:txBody>
      </p:sp>
      <p:sp>
        <p:nvSpPr>
          <p:cNvPr id="15" name="TextBox 14"/>
          <p:cNvSpPr txBox="1"/>
          <p:nvPr/>
        </p:nvSpPr>
        <p:spPr>
          <a:xfrm>
            <a:off x="2057400" y="3440668"/>
            <a:ext cx="1552092" cy="369332"/>
          </a:xfrm>
          <a:prstGeom prst="rect">
            <a:avLst/>
          </a:prstGeom>
          <a:noFill/>
        </p:spPr>
        <p:txBody>
          <a:bodyPr wrap="none" rtlCol="0">
            <a:spAutoFit/>
          </a:bodyPr>
          <a:lstStyle/>
          <a:p>
            <a:pPr marL="285750" indent="-285750">
              <a:buFont typeface="Wingdings" pitchFamily="2" charset="2"/>
              <a:buChar char="Ø"/>
            </a:pPr>
            <a:r>
              <a:rPr lang="en-US" dirty="0"/>
              <a:t>Generación</a:t>
            </a: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3886200"/>
            <a:ext cx="1646102" cy="244034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1201" y="1447800"/>
            <a:ext cx="1677479" cy="194446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CARACTERÍSTICAS DEL MODELO – Salida, Factores de nodo</a:t>
            </a:r>
          </a:p>
        </p:txBody>
      </p:sp>
    </p:spTree>
    <p:extLst>
      <p:ext uri="{BB962C8B-B14F-4D97-AF65-F5344CB8AC3E}">
        <p14:creationId xmlns:p14="http://schemas.microsoft.com/office/powerpoint/2010/main" val="30451011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ChangeArrowheads="1"/>
          </p:cNvSpPr>
          <p:nvPr/>
        </p:nvSpPr>
        <p:spPr bwMode="auto">
          <a:xfrm>
            <a:off x="1905000" y="1447801"/>
            <a:ext cx="8382000" cy="2650469"/>
          </a:xfrm>
          <a:prstGeom prst="rect">
            <a:avLst/>
          </a:prstGeom>
          <a:noFill/>
          <a:ln w="12700">
            <a:noFill/>
            <a:miter lim="800000"/>
            <a:headEnd/>
            <a:tailEnd/>
          </a:ln>
        </p:spPr>
        <p:txBody>
          <a:bodyPr lIns="90488" tIns="44450" rIns="90488" bIns="44450">
            <a:spAutoFit/>
          </a:bodyPr>
          <a:lstStyle/>
          <a:p>
            <a:pPr algn="just">
              <a:spcBef>
                <a:spcPct val="20000"/>
              </a:spcBef>
            </a:pPr>
            <a:r>
              <a:rPr lang="en-US" sz="3200" dirty="0"/>
              <a:t>El Factor de Nodo (</a:t>
            </a:r>
            <a:r>
              <a:rPr lang="en-US" sz="3200" dirty="0" err="1"/>
              <a:t>FNi</a:t>
            </a:r>
            <a:r>
              <a:rPr lang="en-US" sz="3200" dirty="0"/>
              <a:t>) en una </a:t>
            </a:r>
            <a:r>
              <a:rPr lang="en-US" sz="3200" dirty="0" err="1"/>
              <a:t>barra</a:t>
            </a:r>
            <a:r>
              <a:rPr lang="en-US" sz="3200" dirty="0"/>
              <a:t> del </a:t>
            </a:r>
            <a:r>
              <a:rPr lang="en-US" sz="3200" dirty="0" err="1"/>
              <a:t>sistema</a:t>
            </a:r>
            <a:r>
              <a:rPr lang="en-US" sz="3200" dirty="0"/>
              <a:t>, </a:t>
            </a:r>
            <a:r>
              <a:rPr lang="en-US" sz="3200" dirty="0" err="1"/>
              <a:t>representa</a:t>
            </a:r>
            <a:r>
              <a:rPr lang="en-US" sz="3200" dirty="0"/>
              <a:t> las </a:t>
            </a:r>
            <a:r>
              <a:rPr lang="en-US" sz="3200" dirty="0" err="1"/>
              <a:t>pérdidas</a:t>
            </a:r>
            <a:r>
              <a:rPr lang="en-US" sz="3200" dirty="0"/>
              <a:t> marginales de potencia (</a:t>
            </a:r>
            <a:r>
              <a:rPr lang="en-US" sz="3200" dirty="0" err="1"/>
              <a:t>Perd</a:t>
            </a:r>
            <a:r>
              <a:rPr lang="en-US" sz="3200" dirty="0"/>
              <a:t>) </a:t>
            </a:r>
            <a:r>
              <a:rPr lang="en-US" sz="3200" dirty="0" err="1"/>
              <a:t>cuando</a:t>
            </a:r>
            <a:r>
              <a:rPr lang="en-US" sz="3200" dirty="0"/>
              <a:t> se produce una </a:t>
            </a:r>
            <a:r>
              <a:rPr lang="en-US" sz="3200" dirty="0" err="1"/>
              <a:t>variación</a:t>
            </a:r>
            <a:r>
              <a:rPr lang="en-US" sz="3200" dirty="0"/>
              <a:t> marginal de la demanda en </a:t>
            </a:r>
            <a:r>
              <a:rPr lang="en-US" sz="3200" dirty="0" err="1"/>
              <a:t>esa</a:t>
            </a:r>
            <a:r>
              <a:rPr lang="en-US" sz="3200" dirty="0"/>
              <a:t> </a:t>
            </a:r>
            <a:r>
              <a:rPr lang="en-US" sz="3200" dirty="0" err="1"/>
              <a:t>barra</a:t>
            </a:r>
            <a:r>
              <a:rPr lang="en-US" sz="3200" dirty="0"/>
              <a:t>.</a:t>
            </a:r>
          </a:p>
          <a:p>
            <a:pPr>
              <a:spcBef>
                <a:spcPct val="20000"/>
              </a:spcBef>
            </a:pPr>
            <a:endParaRPr lang="en-US" sz="3200" dirty="0">
              <a:latin typeface="Times New Roman" pitchFamily="18" charset="0"/>
            </a:endParaRPr>
          </a:p>
        </p:txBody>
      </p:sp>
      <p:sp>
        <p:nvSpPr>
          <p:cNvPr id="14340" name="Rectangle 3"/>
          <p:cNvSpPr>
            <a:spLocks noChangeArrowheads="1"/>
          </p:cNvSpPr>
          <p:nvPr/>
        </p:nvSpPr>
        <p:spPr bwMode="auto">
          <a:xfrm>
            <a:off x="3524250" y="3095625"/>
            <a:ext cx="9144000" cy="369332"/>
          </a:xfrm>
          <a:prstGeom prst="rect">
            <a:avLst/>
          </a:prstGeom>
          <a:noFill/>
          <a:ln w="9525">
            <a:noFill/>
            <a:miter lim="800000"/>
            <a:headEnd/>
            <a:tailEnd/>
          </a:ln>
        </p:spPr>
        <p:txBody>
          <a:bodyPr>
            <a:spAutoFit/>
          </a:bodyPr>
          <a:lstStyle/>
          <a:p>
            <a:endParaRPr lang="en-US"/>
          </a:p>
        </p:txBody>
      </p:sp>
      <p:graphicFrame>
        <p:nvGraphicFramePr>
          <p:cNvPr id="14338" name="Object 2"/>
          <p:cNvGraphicFramePr>
            <a:graphicFrameLocks noChangeAspect="1"/>
          </p:cNvGraphicFramePr>
          <p:nvPr/>
        </p:nvGraphicFramePr>
        <p:xfrm>
          <a:off x="3352801" y="3733800"/>
          <a:ext cx="4367213" cy="750888"/>
        </p:xfrm>
        <a:graphic>
          <a:graphicData uri="http://schemas.openxmlformats.org/presentationml/2006/ole">
            <mc:AlternateContent xmlns:mc="http://schemas.openxmlformats.org/markup-compatibility/2006">
              <mc:Choice xmlns:v="urn:schemas-microsoft-com:vml" Requires="v">
                <p:oleObj spid="_x0000_s5328" name="Equation" r:id="rId3" imgW="1282680" imgH="228600" progId="Equation.3">
                  <p:embed/>
                </p:oleObj>
              </mc:Choice>
              <mc:Fallback>
                <p:oleObj name="Equation" r:id="rId3" imgW="128268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1" y="3733800"/>
                        <a:ext cx="4367213" cy="750888"/>
                      </a:xfrm>
                      <a:prstGeom prst="rect">
                        <a:avLst/>
                      </a:prstGeom>
                      <a:noFill/>
                      <a:extLst>
                        <a:ext uri="{909E8E84-426E-40DD-AFC4-6F175D3DCCD1}">
                          <a14:hiddenFill xmlns:a14="http://schemas.microsoft.com/office/drawing/2010/main">
                            <a:solidFill>
                              <a:srgbClr val="993366"/>
                            </a:solidFill>
                          </a14:hiddenFill>
                        </a:ext>
                      </a:extLst>
                    </p:spPr>
                  </p:pic>
                </p:oleObj>
              </mc:Fallback>
            </mc:AlternateContent>
          </a:graphicData>
        </a:graphic>
      </p:graphicFrame>
      <p:sp>
        <p:nvSpPr>
          <p:cNvPr id="14341" name="Rectangle 5"/>
          <p:cNvSpPr>
            <a:spLocks noChangeArrowheads="1"/>
          </p:cNvSpPr>
          <p:nvPr/>
        </p:nvSpPr>
        <p:spPr bwMode="auto">
          <a:xfrm>
            <a:off x="1981200" y="4800601"/>
            <a:ext cx="8458200" cy="1074653"/>
          </a:xfrm>
          <a:prstGeom prst="rect">
            <a:avLst/>
          </a:prstGeom>
          <a:noFill/>
          <a:ln w="12700">
            <a:noFill/>
            <a:miter lim="800000"/>
            <a:headEnd/>
            <a:tailEnd/>
          </a:ln>
        </p:spPr>
        <p:txBody>
          <a:bodyPr lIns="90488" tIns="44450" rIns="90488" bIns="44450">
            <a:spAutoFit/>
          </a:bodyPr>
          <a:lstStyle/>
          <a:p>
            <a:pPr algn="just">
              <a:spcBef>
                <a:spcPct val="20000"/>
              </a:spcBef>
            </a:pPr>
            <a:r>
              <a:rPr lang="en-US" sz="3200" dirty="0" err="1"/>
              <a:t>Especificados</a:t>
            </a:r>
            <a:r>
              <a:rPr lang="en-US" sz="3200" dirty="0"/>
              <a:t> por la </a:t>
            </a:r>
            <a:r>
              <a:rPr lang="en-US" sz="3200" dirty="0" err="1"/>
              <a:t>normativa</a:t>
            </a:r>
            <a:r>
              <a:rPr lang="en-US" sz="3200" dirty="0"/>
              <a:t>, </a:t>
            </a:r>
            <a:r>
              <a:rPr lang="en-US" sz="3200" dirty="0" err="1"/>
              <a:t>asumimos</a:t>
            </a:r>
            <a:r>
              <a:rPr lang="en-US" sz="3200" dirty="0"/>
              <a:t> </a:t>
            </a:r>
            <a:r>
              <a:rPr lang="en-US" sz="3200" dirty="0" err="1"/>
              <a:t>como</a:t>
            </a:r>
            <a:r>
              <a:rPr lang="en-US" sz="3200" dirty="0"/>
              <a:t> nodo de </a:t>
            </a:r>
            <a:r>
              <a:rPr lang="en-US" sz="3200" dirty="0" err="1"/>
              <a:t>referencia</a:t>
            </a:r>
            <a:r>
              <a:rPr lang="en-US" sz="3200" dirty="0"/>
              <a:t> Palamara 138 kV</a:t>
            </a:r>
          </a:p>
        </p:txBody>
      </p:sp>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FACTOR DE NODO</a:t>
            </a:r>
          </a:p>
        </p:txBody>
      </p:sp>
    </p:spTree>
    <p:extLst>
      <p:ext uri="{BB962C8B-B14F-4D97-AF65-F5344CB8AC3E}">
        <p14:creationId xmlns:p14="http://schemas.microsoft.com/office/powerpoint/2010/main" val="3671745263"/>
      </p:ext>
    </p:extLst>
  </p:cSld>
  <p:clrMapOvr>
    <a:masterClrMapping/>
  </p:clrMapOvr>
  <p:transition spd="med">
    <p:randomBar dir="vert"/>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ChangeArrowheads="1"/>
          </p:cNvSpPr>
          <p:nvPr/>
        </p:nvSpPr>
        <p:spPr bwMode="auto">
          <a:xfrm>
            <a:off x="3524250" y="3095625"/>
            <a:ext cx="9144000" cy="369332"/>
          </a:xfrm>
          <a:prstGeom prst="rect">
            <a:avLst/>
          </a:prstGeom>
          <a:noFill/>
          <a:ln w="9525">
            <a:noFill/>
            <a:miter lim="800000"/>
            <a:headEnd/>
            <a:tailEnd/>
          </a:ln>
        </p:spPr>
        <p:txBody>
          <a:bodyPr>
            <a:spAutoFit/>
          </a:bodyPr>
          <a:lstStyle/>
          <a:p>
            <a:endParaRPr lang="en-US"/>
          </a:p>
        </p:txBody>
      </p:sp>
      <p:sp>
        <p:nvSpPr>
          <p:cNvPr id="15364" name="Rectangle 3"/>
          <p:cNvSpPr>
            <a:spLocks noChangeArrowheads="1"/>
          </p:cNvSpPr>
          <p:nvPr/>
        </p:nvSpPr>
        <p:spPr bwMode="auto">
          <a:xfrm>
            <a:off x="1547812" y="1640582"/>
            <a:ext cx="8610600" cy="1567096"/>
          </a:xfrm>
          <a:prstGeom prst="rect">
            <a:avLst/>
          </a:prstGeom>
          <a:noFill/>
          <a:ln w="12700">
            <a:noFill/>
            <a:miter lim="800000"/>
            <a:headEnd/>
            <a:tailEnd/>
          </a:ln>
        </p:spPr>
        <p:txBody>
          <a:bodyPr lIns="90488" tIns="44450" rIns="90488" bIns="44450">
            <a:spAutoFit/>
          </a:bodyPr>
          <a:lstStyle/>
          <a:p>
            <a:pPr algn="just">
              <a:spcBef>
                <a:spcPct val="20000"/>
              </a:spcBef>
            </a:pPr>
            <a:r>
              <a:rPr lang="es-DO" sz="2400" dirty="0">
                <a:latin typeface="Knockout 29 Junior Liteweight"/>
              </a:rPr>
              <a:t>Cuando no existen restricciones de transporte, los factores de nodo relacionan el costo marginal de corto plazo en el nodo de referencia con el de la barra “i” a considerar, de esta forma: </a:t>
            </a:r>
          </a:p>
        </p:txBody>
      </p:sp>
      <p:sp>
        <p:nvSpPr>
          <p:cNvPr id="15365" name="Rectangle 4"/>
          <p:cNvSpPr>
            <a:spLocks noChangeArrowheads="1"/>
          </p:cNvSpPr>
          <p:nvPr/>
        </p:nvSpPr>
        <p:spPr bwMode="auto">
          <a:xfrm>
            <a:off x="2743201" y="4876801"/>
            <a:ext cx="7739063" cy="397545"/>
          </a:xfrm>
          <a:prstGeom prst="rect">
            <a:avLst/>
          </a:prstGeom>
          <a:noFill/>
          <a:ln w="12700">
            <a:noFill/>
            <a:miter lim="800000"/>
            <a:headEnd/>
            <a:tailEnd/>
          </a:ln>
        </p:spPr>
        <p:txBody>
          <a:bodyPr lIns="90488" tIns="44450" rIns="90488" bIns="44450">
            <a:spAutoFit/>
          </a:bodyPr>
          <a:lstStyle/>
          <a:p>
            <a:pPr>
              <a:spcBef>
                <a:spcPct val="20000"/>
              </a:spcBef>
            </a:pPr>
            <a:r>
              <a:rPr lang="en-US" sz="2000" dirty="0" err="1">
                <a:latin typeface="Times New Roman" pitchFamily="18" charset="0"/>
              </a:rPr>
              <a:t>CMG_i</a:t>
            </a:r>
            <a:r>
              <a:rPr lang="en-US" sz="2000" dirty="0">
                <a:latin typeface="Times New Roman" pitchFamily="18" charset="0"/>
              </a:rPr>
              <a:t> = Costo Marginal de Corto Plazo en </a:t>
            </a:r>
            <a:r>
              <a:rPr lang="en-US" sz="2000" dirty="0" err="1">
                <a:latin typeface="Times New Roman" pitchFamily="18" charset="0"/>
              </a:rPr>
              <a:t>barra</a:t>
            </a:r>
            <a:r>
              <a:rPr lang="en-US" sz="2000" dirty="0">
                <a:latin typeface="Times New Roman" pitchFamily="18" charset="0"/>
              </a:rPr>
              <a:t> “</a:t>
            </a:r>
            <a:r>
              <a:rPr lang="en-US" sz="2000" dirty="0" err="1">
                <a:latin typeface="Times New Roman" pitchFamily="18" charset="0"/>
              </a:rPr>
              <a:t>i</a:t>
            </a:r>
            <a:r>
              <a:rPr lang="en-US" sz="2000" dirty="0">
                <a:latin typeface="Times New Roman" pitchFamily="18" charset="0"/>
              </a:rPr>
              <a:t>”</a:t>
            </a:r>
          </a:p>
        </p:txBody>
      </p:sp>
      <p:sp>
        <p:nvSpPr>
          <p:cNvPr id="15366" name="Rectangle 5"/>
          <p:cNvSpPr>
            <a:spLocks noChangeArrowheads="1"/>
          </p:cNvSpPr>
          <p:nvPr/>
        </p:nvSpPr>
        <p:spPr bwMode="auto">
          <a:xfrm>
            <a:off x="3295650" y="3133725"/>
            <a:ext cx="9144000" cy="369332"/>
          </a:xfrm>
          <a:prstGeom prst="rect">
            <a:avLst/>
          </a:prstGeom>
          <a:noFill/>
          <a:ln w="9525">
            <a:noFill/>
            <a:miter lim="800000"/>
            <a:headEnd/>
            <a:tailEnd/>
          </a:ln>
        </p:spPr>
        <p:txBody>
          <a:bodyPr>
            <a:spAutoFit/>
          </a:bodyPr>
          <a:lstStyle/>
          <a:p>
            <a:endParaRPr lang="en-US"/>
          </a:p>
        </p:txBody>
      </p:sp>
      <p:graphicFrame>
        <p:nvGraphicFramePr>
          <p:cNvPr id="15362" name="Object 2"/>
          <p:cNvGraphicFramePr>
            <a:graphicFrameLocks noChangeAspect="1"/>
          </p:cNvGraphicFramePr>
          <p:nvPr/>
        </p:nvGraphicFramePr>
        <p:xfrm>
          <a:off x="2819400" y="3657600"/>
          <a:ext cx="5600700" cy="590550"/>
        </p:xfrm>
        <a:graphic>
          <a:graphicData uri="http://schemas.openxmlformats.org/presentationml/2006/ole">
            <mc:AlternateContent xmlns:mc="http://schemas.openxmlformats.org/markup-compatibility/2006">
              <mc:Choice xmlns:v="urn:schemas-microsoft-com:vml" Requires="v">
                <p:oleObj spid="_x0000_s6352" r:id="rId3" imgW="1993900" imgH="203200" progId="Equation.3">
                  <p:embed/>
                </p:oleObj>
              </mc:Choice>
              <mc:Fallback>
                <p:oleObj r:id="rId3" imgW="1993900" imgH="203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3657600"/>
                        <a:ext cx="5600700" cy="590550"/>
                      </a:xfrm>
                      <a:prstGeom prst="rect">
                        <a:avLst/>
                      </a:prstGeom>
                      <a:noFill/>
                      <a:extLst>
                        <a:ext uri="{909E8E84-426E-40DD-AFC4-6F175D3DCCD1}">
                          <a14:hiddenFill xmlns:a14="http://schemas.microsoft.com/office/drawing/2010/main">
                            <a:solidFill>
                              <a:srgbClr val="800080"/>
                            </a:solidFill>
                          </a14:hiddenFill>
                        </a:ext>
                      </a:extLst>
                    </p:spPr>
                  </p:pic>
                </p:oleObj>
              </mc:Fallback>
            </mc:AlternateContent>
          </a:graphicData>
        </a:graphic>
      </p:graphicFrame>
      <p:sp>
        <p:nvSpPr>
          <p:cNvPr id="15367" name="Rectangle 7"/>
          <p:cNvSpPr>
            <a:spLocks noChangeArrowheads="1"/>
          </p:cNvSpPr>
          <p:nvPr/>
        </p:nvSpPr>
        <p:spPr bwMode="auto">
          <a:xfrm>
            <a:off x="2743201" y="5638801"/>
            <a:ext cx="7739063" cy="397545"/>
          </a:xfrm>
          <a:prstGeom prst="rect">
            <a:avLst/>
          </a:prstGeom>
          <a:noFill/>
          <a:ln w="12700">
            <a:noFill/>
            <a:miter lim="800000"/>
            <a:headEnd/>
            <a:tailEnd/>
          </a:ln>
        </p:spPr>
        <p:txBody>
          <a:bodyPr lIns="90488" tIns="44450" rIns="90488" bIns="44450">
            <a:spAutoFit/>
          </a:bodyPr>
          <a:lstStyle/>
          <a:p>
            <a:pPr>
              <a:spcBef>
                <a:spcPct val="20000"/>
              </a:spcBef>
            </a:pPr>
            <a:r>
              <a:rPr lang="en-US" sz="2000" dirty="0" err="1">
                <a:latin typeface="Times New Roman" pitchFamily="18" charset="0"/>
              </a:rPr>
              <a:t>FN_i</a:t>
            </a:r>
            <a:r>
              <a:rPr lang="en-US" sz="2000" dirty="0">
                <a:latin typeface="Times New Roman" pitchFamily="18" charset="0"/>
              </a:rPr>
              <a:t> = Factor de Nodo de la </a:t>
            </a:r>
            <a:r>
              <a:rPr lang="en-US" sz="2000" dirty="0" err="1">
                <a:latin typeface="Times New Roman" pitchFamily="18" charset="0"/>
              </a:rPr>
              <a:t>barra</a:t>
            </a:r>
            <a:r>
              <a:rPr lang="en-US" sz="2000" dirty="0">
                <a:latin typeface="Times New Roman" pitchFamily="18" charset="0"/>
              </a:rPr>
              <a:t> “</a:t>
            </a:r>
            <a:r>
              <a:rPr lang="en-US" sz="2000" dirty="0" err="1">
                <a:latin typeface="Times New Roman" pitchFamily="18" charset="0"/>
              </a:rPr>
              <a:t>i</a:t>
            </a:r>
            <a:r>
              <a:rPr lang="en-US" sz="2000" dirty="0">
                <a:latin typeface="Times New Roman" pitchFamily="18" charset="0"/>
              </a:rPr>
              <a:t>”</a:t>
            </a:r>
          </a:p>
        </p:txBody>
      </p:sp>
      <p:sp>
        <p:nvSpPr>
          <p:cNvPr id="15368" name="Rectangle 8"/>
          <p:cNvSpPr>
            <a:spLocks noChangeArrowheads="1"/>
          </p:cNvSpPr>
          <p:nvPr/>
        </p:nvSpPr>
        <p:spPr bwMode="auto">
          <a:xfrm>
            <a:off x="2743201" y="5334001"/>
            <a:ext cx="7739063" cy="397545"/>
          </a:xfrm>
          <a:prstGeom prst="rect">
            <a:avLst/>
          </a:prstGeom>
          <a:noFill/>
          <a:ln w="12700">
            <a:noFill/>
            <a:miter lim="800000"/>
            <a:headEnd/>
            <a:tailEnd/>
          </a:ln>
        </p:spPr>
        <p:txBody>
          <a:bodyPr lIns="90488" tIns="44450" rIns="90488" bIns="44450">
            <a:spAutoFit/>
          </a:bodyPr>
          <a:lstStyle/>
          <a:p>
            <a:pPr>
              <a:spcBef>
                <a:spcPct val="20000"/>
              </a:spcBef>
            </a:pPr>
            <a:r>
              <a:rPr lang="en-US" sz="2000" dirty="0" err="1">
                <a:latin typeface="Times New Roman" pitchFamily="18" charset="0"/>
              </a:rPr>
              <a:t>CMG_ref</a:t>
            </a:r>
            <a:r>
              <a:rPr lang="en-US" sz="2000" dirty="0">
                <a:latin typeface="Times New Roman" pitchFamily="18" charset="0"/>
              </a:rPr>
              <a:t> = Costo Marginal de Corto Plazo en el nodo de </a:t>
            </a:r>
            <a:r>
              <a:rPr lang="en-US" sz="2000" dirty="0" err="1">
                <a:latin typeface="Times New Roman" pitchFamily="18" charset="0"/>
              </a:rPr>
              <a:t>Referencia</a:t>
            </a:r>
            <a:endParaRPr lang="en-US" sz="2000" dirty="0">
              <a:latin typeface="Times New Roman" pitchFamily="18" charset="0"/>
            </a:endParaRPr>
          </a:p>
        </p:txBody>
      </p:sp>
      <p:sp>
        <p:nvSpPr>
          <p:cNvPr id="11"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12"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13"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FACTOR DE NODO</a:t>
            </a:r>
          </a:p>
        </p:txBody>
      </p:sp>
    </p:spTree>
    <p:extLst>
      <p:ext uri="{BB962C8B-B14F-4D97-AF65-F5344CB8AC3E}">
        <p14:creationId xmlns:p14="http://schemas.microsoft.com/office/powerpoint/2010/main" val="1796465188"/>
      </p:ext>
    </p:extLst>
  </p:cSld>
  <p:clrMapOvr>
    <a:masterClrMapping/>
  </p:clrMapOvr>
  <p:transition spd="med">
    <p:randomBar dir="vert"/>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1303675" y="1676400"/>
            <a:ext cx="9311938" cy="2453492"/>
          </a:xfrm>
          <a:prstGeom prst="rect">
            <a:avLst/>
          </a:prstGeom>
          <a:noFill/>
          <a:ln w="12700">
            <a:noFill/>
            <a:miter lim="800000"/>
            <a:headEnd/>
            <a:tailEnd/>
          </a:ln>
        </p:spPr>
        <p:txBody>
          <a:bodyPr wrap="square" lIns="90488" tIns="44450" rIns="90488" bIns="44450">
            <a:spAutoFit/>
          </a:bodyPr>
          <a:lstStyle/>
          <a:p>
            <a:pPr marL="457200" indent="-457200" algn="just">
              <a:spcBef>
                <a:spcPct val="20000"/>
              </a:spcBef>
              <a:buFont typeface="Wingdings" panose="05000000000000000000" pitchFamily="2" charset="2"/>
              <a:buChar char="ü"/>
            </a:pPr>
            <a:r>
              <a:rPr lang="es-DO" sz="2400" dirty="0">
                <a:latin typeface="Knockout 29 Junior Liteweight"/>
              </a:rPr>
              <a:t>Realizar despacho económico en base a Lista de Mérito considerando las pérdidas marginales.</a:t>
            </a:r>
          </a:p>
          <a:p>
            <a:pPr marL="457200" indent="-457200" algn="just">
              <a:spcBef>
                <a:spcPct val="20000"/>
              </a:spcBef>
              <a:buFont typeface="Wingdings" panose="05000000000000000000" pitchFamily="2" charset="2"/>
              <a:buChar char="ü"/>
            </a:pPr>
            <a:r>
              <a:rPr lang="es-DO" sz="2400" dirty="0">
                <a:latin typeface="Knockout 29 Junior Liteweight"/>
              </a:rPr>
              <a:t>Valorizar adecuadamente las inyecciones de energía de las generadoras.</a:t>
            </a:r>
          </a:p>
          <a:p>
            <a:pPr marL="457200" indent="-457200" algn="just">
              <a:spcBef>
                <a:spcPct val="20000"/>
              </a:spcBef>
              <a:buFont typeface="Wingdings" panose="05000000000000000000" pitchFamily="2" charset="2"/>
              <a:buChar char="ü"/>
            </a:pPr>
            <a:r>
              <a:rPr lang="es-DO" sz="2400" dirty="0">
                <a:latin typeface="Knockout 29 Junior Liteweight"/>
              </a:rPr>
              <a:t>Valorizar adecuadamente los retiros de energía de las distribuidoras y usuarios no regulados</a:t>
            </a:r>
          </a:p>
        </p:txBody>
      </p:sp>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OBJETIVO DEL CÁLCULO DE LOS FACTORES DE NODO</a:t>
            </a:r>
          </a:p>
        </p:txBody>
      </p:sp>
      <p:pic>
        <p:nvPicPr>
          <p:cNvPr id="2" name="Imagen 1"/>
          <p:cNvPicPr>
            <a:picLocks noChangeAspect="1"/>
          </p:cNvPicPr>
          <p:nvPr/>
        </p:nvPicPr>
        <p:blipFill>
          <a:blip r:embed="rId3"/>
          <a:stretch>
            <a:fillRect/>
          </a:stretch>
        </p:blipFill>
        <p:spPr>
          <a:xfrm>
            <a:off x="3875430" y="4178583"/>
            <a:ext cx="2285530" cy="2307092"/>
          </a:xfrm>
          <a:prstGeom prst="rect">
            <a:avLst/>
          </a:prstGeom>
        </p:spPr>
      </p:pic>
    </p:spTree>
    <p:extLst>
      <p:ext uri="{BB962C8B-B14F-4D97-AF65-F5344CB8AC3E}">
        <p14:creationId xmlns:p14="http://schemas.microsoft.com/office/powerpoint/2010/main" val="1156835513"/>
      </p:ext>
    </p:extLst>
  </p:cSld>
  <p:clrMapOvr>
    <a:masterClrMapping/>
  </p:clrMapOvr>
  <p:transition spd="med">
    <p:randomBar dir="vert"/>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1" name="Picture 3" descr="windowsgeneral"/>
          <p:cNvPicPr>
            <a:picLocks noGrp="1" noChangeAspect="1" noChangeArrowheads="1"/>
          </p:cNvPicPr>
          <p:nvPr>
            <p:ph type="body" idx="1"/>
          </p:nvPr>
        </p:nvPicPr>
        <p:blipFill>
          <a:blip r:embed="rId3" cstate="print"/>
          <a:srcRect/>
          <a:stretch>
            <a:fillRect/>
          </a:stretch>
        </p:blipFill>
        <p:spPr>
          <a:xfrm>
            <a:off x="1714498" y="1362178"/>
            <a:ext cx="7600951" cy="5172869"/>
          </a:xfrm>
          <a:noFill/>
        </p:spPr>
      </p:pic>
      <p:sp>
        <p:nvSpPr>
          <p:cNvPr id="5"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7"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PROGRAMA DigSilent</a:t>
            </a:r>
          </a:p>
        </p:txBody>
      </p:sp>
    </p:spTree>
    <p:extLst>
      <p:ext uri="{BB962C8B-B14F-4D97-AF65-F5344CB8AC3E}">
        <p14:creationId xmlns:p14="http://schemas.microsoft.com/office/powerpoint/2010/main" val="23481210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noChangeArrowheads="1"/>
          </p:cNvSpPr>
          <p:nvPr>
            <p:ph type="body" idx="1"/>
          </p:nvPr>
        </p:nvSpPr>
        <p:spPr>
          <a:xfrm>
            <a:off x="1981200" y="1493885"/>
            <a:ext cx="8229600" cy="1676400"/>
          </a:xfrm>
        </p:spPr>
        <p:txBody>
          <a:bodyPr/>
          <a:lstStyle/>
          <a:p>
            <a:pPr algn="just" eaLnBrk="1" hangingPunct="1">
              <a:buFontTx/>
              <a:buNone/>
            </a:pPr>
            <a:r>
              <a:rPr lang="en-US" sz="2400" b="1" dirty="0">
                <a:solidFill>
                  <a:srgbClr val="FFFFFF"/>
                </a:solidFill>
                <a:latin typeface="Verdana" pitchFamily="34" charset="0"/>
              </a:rPr>
              <a:t>   </a:t>
            </a:r>
            <a:r>
              <a:rPr lang="en-US" sz="2400" b="1" dirty="0">
                <a:latin typeface="Verdana" pitchFamily="34" charset="0"/>
              </a:rPr>
              <a:t>Programa Digsilent</a:t>
            </a:r>
            <a:r>
              <a:rPr lang="en-US" sz="2400" dirty="0">
                <a:latin typeface="Verdana" pitchFamily="34" charset="0"/>
              </a:rPr>
              <a:t>: Digital Simulation Network (DigSilent) es un programa de </a:t>
            </a:r>
            <a:r>
              <a:rPr lang="en-US" sz="2400" dirty="0" err="1">
                <a:latin typeface="Verdana" pitchFamily="34" charset="0"/>
              </a:rPr>
              <a:t>simulación</a:t>
            </a:r>
            <a:r>
              <a:rPr lang="en-US" sz="2400" dirty="0">
                <a:latin typeface="Verdana" pitchFamily="34" charset="0"/>
              </a:rPr>
              <a:t> </a:t>
            </a:r>
            <a:r>
              <a:rPr lang="en-US" sz="2400" dirty="0" err="1">
                <a:latin typeface="Verdana" pitchFamily="34" charset="0"/>
              </a:rPr>
              <a:t>utilizado</a:t>
            </a:r>
            <a:r>
              <a:rPr lang="en-US" sz="2400" dirty="0">
                <a:latin typeface="Verdana" pitchFamily="34" charset="0"/>
              </a:rPr>
              <a:t> para </a:t>
            </a:r>
            <a:r>
              <a:rPr lang="en-US" sz="2400" dirty="0" err="1">
                <a:latin typeface="Verdana" pitchFamily="34" charset="0"/>
              </a:rPr>
              <a:t>realizar</a:t>
            </a:r>
            <a:r>
              <a:rPr lang="en-US" sz="2400" dirty="0">
                <a:latin typeface="Verdana" pitchFamily="34" charset="0"/>
              </a:rPr>
              <a:t> </a:t>
            </a:r>
            <a:r>
              <a:rPr lang="en-US" sz="2400" dirty="0" err="1">
                <a:latin typeface="Verdana" pitchFamily="34" charset="0"/>
              </a:rPr>
              <a:t>estudios</a:t>
            </a:r>
            <a:r>
              <a:rPr lang="en-US" sz="2400" dirty="0">
                <a:latin typeface="Verdana" pitchFamily="34" charset="0"/>
              </a:rPr>
              <a:t>  y </a:t>
            </a:r>
            <a:r>
              <a:rPr lang="en-US" sz="2400" dirty="0" err="1">
                <a:latin typeface="Verdana" pitchFamily="34" charset="0"/>
              </a:rPr>
              <a:t>análisis</a:t>
            </a:r>
            <a:r>
              <a:rPr lang="en-US" sz="2400" dirty="0">
                <a:latin typeface="Verdana" pitchFamily="34" charset="0"/>
              </a:rPr>
              <a:t> en </a:t>
            </a:r>
            <a:r>
              <a:rPr lang="en-US" sz="2400" dirty="0" err="1">
                <a:latin typeface="Verdana" pitchFamily="34" charset="0"/>
              </a:rPr>
              <a:t>sistemas</a:t>
            </a:r>
            <a:r>
              <a:rPr lang="en-US" sz="2400" dirty="0">
                <a:latin typeface="Verdana" pitchFamily="34" charset="0"/>
              </a:rPr>
              <a:t> </a:t>
            </a:r>
            <a:r>
              <a:rPr lang="en-US" sz="2400" dirty="0" err="1">
                <a:latin typeface="Verdana" pitchFamily="34" charset="0"/>
              </a:rPr>
              <a:t>eléctricos</a:t>
            </a:r>
            <a:r>
              <a:rPr lang="en-US" sz="2400" dirty="0">
                <a:latin typeface="Verdana" pitchFamily="34" charset="0"/>
              </a:rPr>
              <a:t> de potencia.</a:t>
            </a:r>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PROGRAMA DigSilent</a:t>
            </a:r>
          </a:p>
        </p:txBody>
      </p:sp>
      <p:pic>
        <p:nvPicPr>
          <p:cNvPr id="10" name="Picture 3" descr="windowsgeneral"/>
          <p:cNvPicPr>
            <a:picLocks noChangeAspect="1" noChangeArrowheads="1"/>
          </p:cNvPicPr>
          <p:nvPr/>
        </p:nvPicPr>
        <p:blipFill>
          <a:blip r:embed="rId4" cstate="print"/>
          <a:srcRect/>
          <a:stretch>
            <a:fillRect/>
          </a:stretch>
        </p:blipFill>
        <p:spPr>
          <a:xfrm>
            <a:off x="3382763" y="3170285"/>
            <a:ext cx="5416011" cy="3299316"/>
          </a:xfrm>
          <a:prstGeom prst="rect">
            <a:avLst/>
          </a:prstGeom>
          <a:noFill/>
        </p:spPr>
      </p:pic>
    </p:spTree>
    <p:extLst>
      <p:ext uri="{BB962C8B-B14F-4D97-AF65-F5344CB8AC3E}">
        <p14:creationId xmlns:p14="http://schemas.microsoft.com/office/powerpoint/2010/main" val="394730617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PROGRAMA </a:t>
            </a:r>
            <a:r>
              <a:rPr lang="es-DO" sz="2400" b="1" dirty="0" err="1">
                <a:solidFill>
                  <a:srgbClr val="1C4584"/>
                </a:solidFill>
              </a:rPr>
              <a:t>DigSilent</a:t>
            </a:r>
            <a:r>
              <a:rPr lang="es-DO" sz="2400" b="1" dirty="0">
                <a:solidFill>
                  <a:srgbClr val="1C4584"/>
                </a:solidFill>
              </a:rPr>
              <a:t>: Salida flujo </a:t>
            </a:r>
          </a:p>
        </p:txBody>
      </p:sp>
      <p:pic>
        <p:nvPicPr>
          <p:cNvPr id="5" name="Imagen 4"/>
          <p:cNvPicPr>
            <a:picLocks noChangeAspect="1"/>
          </p:cNvPicPr>
          <p:nvPr/>
        </p:nvPicPr>
        <p:blipFill>
          <a:blip r:embed="rId4"/>
          <a:stretch>
            <a:fillRect/>
          </a:stretch>
        </p:blipFill>
        <p:spPr>
          <a:xfrm>
            <a:off x="331643" y="1362178"/>
            <a:ext cx="5210175" cy="2854589"/>
          </a:xfrm>
          <a:prstGeom prst="rect">
            <a:avLst/>
          </a:prstGeom>
        </p:spPr>
      </p:pic>
      <p:pic>
        <p:nvPicPr>
          <p:cNvPr id="10" name="Imagen 9"/>
          <p:cNvPicPr>
            <a:picLocks noChangeAspect="1"/>
          </p:cNvPicPr>
          <p:nvPr/>
        </p:nvPicPr>
        <p:blipFill>
          <a:blip r:embed="rId5"/>
          <a:stretch>
            <a:fillRect/>
          </a:stretch>
        </p:blipFill>
        <p:spPr>
          <a:xfrm>
            <a:off x="6187353" y="1448680"/>
            <a:ext cx="4871559" cy="2768087"/>
          </a:xfrm>
          <a:prstGeom prst="rect">
            <a:avLst/>
          </a:prstGeom>
          <a:ln>
            <a:solidFill>
              <a:schemeClr val="accent1"/>
            </a:solidFill>
          </a:ln>
        </p:spPr>
      </p:pic>
      <p:pic>
        <p:nvPicPr>
          <p:cNvPr id="11" name="Imagen 10"/>
          <p:cNvPicPr>
            <a:picLocks noChangeAspect="1"/>
          </p:cNvPicPr>
          <p:nvPr/>
        </p:nvPicPr>
        <p:blipFill>
          <a:blip r:embed="rId6"/>
          <a:stretch>
            <a:fillRect/>
          </a:stretch>
        </p:blipFill>
        <p:spPr>
          <a:xfrm>
            <a:off x="233794" y="4559679"/>
            <a:ext cx="6791325" cy="1328503"/>
          </a:xfrm>
          <a:prstGeom prst="rect">
            <a:avLst/>
          </a:prstGeom>
        </p:spPr>
      </p:pic>
      <p:pic>
        <p:nvPicPr>
          <p:cNvPr id="12" name="Imagen 11"/>
          <p:cNvPicPr>
            <a:picLocks noChangeAspect="1"/>
          </p:cNvPicPr>
          <p:nvPr/>
        </p:nvPicPr>
        <p:blipFill>
          <a:blip r:embed="rId7"/>
          <a:stretch>
            <a:fillRect/>
          </a:stretch>
        </p:blipFill>
        <p:spPr>
          <a:xfrm>
            <a:off x="7146132" y="4559679"/>
            <a:ext cx="4738688" cy="1865378"/>
          </a:xfrm>
          <a:prstGeom prst="rect">
            <a:avLst/>
          </a:prstGeom>
        </p:spPr>
      </p:pic>
    </p:spTree>
    <p:extLst>
      <p:ext uri="{BB962C8B-B14F-4D97-AF65-F5344CB8AC3E}">
        <p14:creationId xmlns:p14="http://schemas.microsoft.com/office/powerpoint/2010/main" val="10580646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PROGRAMA DigSilent</a:t>
            </a:r>
          </a:p>
        </p:txBody>
      </p:sp>
      <p:graphicFrame>
        <p:nvGraphicFramePr>
          <p:cNvPr id="3" name="Diagrama 2"/>
          <p:cNvGraphicFramePr/>
          <p:nvPr>
            <p:extLst>
              <p:ext uri="{D42A27DB-BD31-4B8C-83A1-F6EECF244321}">
                <p14:modId xmlns:p14="http://schemas.microsoft.com/office/powerpoint/2010/main" val="3596120830"/>
              </p:ext>
            </p:extLst>
          </p:nvPr>
        </p:nvGraphicFramePr>
        <p:xfrm>
          <a:off x="1229946" y="1011931"/>
          <a:ext cx="9721645" cy="58058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136594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2043113" y="2428875"/>
            <a:ext cx="7772400" cy="1447800"/>
          </a:xfrm>
        </p:spPr>
        <p:txBody>
          <a:bodyPr>
            <a:normAutofit/>
          </a:bodyPr>
          <a:lstStyle/>
          <a:p>
            <a:pPr algn="just" eaLnBrk="1" hangingPunct="1"/>
            <a:r>
              <a:rPr lang="en-US" sz="4000" b="1" dirty="0">
                <a:solidFill>
                  <a:srgbClr val="002060"/>
                </a:solidFill>
              </a:rPr>
              <a:t>Lista de Mérito para la Operación en Tiempo Real</a:t>
            </a:r>
          </a:p>
        </p:txBody>
      </p:sp>
      <p:sp>
        <p:nvSpPr>
          <p:cNvPr id="4"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5"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6"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4712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3"/>
          <p:cNvSpPr>
            <a:spLocks noGrp="1" noChangeArrowheads="1"/>
          </p:cNvSpPr>
          <p:nvPr>
            <p:ph type="body" idx="1"/>
          </p:nvPr>
        </p:nvSpPr>
        <p:spPr>
          <a:xfrm>
            <a:off x="1866900" y="1781175"/>
            <a:ext cx="8458200" cy="4419600"/>
          </a:xfrm>
        </p:spPr>
        <p:txBody>
          <a:bodyPr/>
          <a:lstStyle/>
          <a:p>
            <a:pPr algn="just" eaLnBrk="1" hangingPunct="1">
              <a:buFont typeface="Wingdings" panose="05000000000000000000" pitchFamily="2" charset="2"/>
              <a:buChar char="ü"/>
            </a:pPr>
            <a:r>
              <a:rPr lang="es-DO" dirty="0"/>
              <a:t>Cálculo el Costo Variable de Despacho.</a:t>
            </a:r>
          </a:p>
          <a:p>
            <a:pPr algn="just" eaLnBrk="1" hangingPunct="1">
              <a:buFont typeface="Wingdings" panose="05000000000000000000" pitchFamily="2" charset="2"/>
              <a:buChar char="ü"/>
            </a:pPr>
            <a:endParaRPr lang="es-DO" dirty="0"/>
          </a:p>
          <a:p>
            <a:pPr algn="just" eaLnBrk="1" hangingPunct="1">
              <a:buFont typeface="Wingdings" panose="05000000000000000000" pitchFamily="2" charset="2"/>
              <a:buChar char="ü"/>
            </a:pPr>
            <a:endParaRPr lang="es-DO" dirty="0"/>
          </a:p>
          <a:p>
            <a:pPr algn="just" eaLnBrk="1" hangingPunct="1">
              <a:buFont typeface="Wingdings" panose="05000000000000000000" pitchFamily="2" charset="2"/>
              <a:buChar char="ü"/>
            </a:pPr>
            <a:endParaRPr lang="es-DO" dirty="0"/>
          </a:p>
          <a:p>
            <a:pPr algn="just" eaLnBrk="1" hangingPunct="1">
              <a:buFont typeface="Wingdings" panose="05000000000000000000" pitchFamily="2" charset="2"/>
              <a:buChar char="ü"/>
            </a:pPr>
            <a:r>
              <a:rPr lang="es-DO" dirty="0"/>
              <a:t>Se ordenan las unidades de menor a mayor Costo Variable de Despacho: Esta Lista de Mérito es la guía fundamental para la operación en tiempo real</a:t>
            </a:r>
          </a:p>
        </p:txBody>
      </p:sp>
      <p:graphicFrame>
        <p:nvGraphicFramePr>
          <p:cNvPr id="16386" name="Object 2"/>
          <p:cNvGraphicFramePr>
            <a:graphicFrameLocks noChangeAspect="1"/>
          </p:cNvGraphicFramePr>
          <p:nvPr>
            <p:extLst>
              <p:ext uri="{D42A27DB-BD31-4B8C-83A1-F6EECF244321}">
                <p14:modId xmlns:p14="http://schemas.microsoft.com/office/powerpoint/2010/main" val="3967742190"/>
              </p:ext>
            </p:extLst>
          </p:nvPr>
        </p:nvGraphicFramePr>
        <p:xfrm>
          <a:off x="4572000" y="2466975"/>
          <a:ext cx="2286000" cy="1143000"/>
        </p:xfrm>
        <a:graphic>
          <a:graphicData uri="http://schemas.openxmlformats.org/presentationml/2006/ole">
            <mc:AlternateContent xmlns:mc="http://schemas.openxmlformats.org/markup-compatibility/2006">
              <mc:Choice xmlns:v="urn:schemas-microsoft-com:vml" Requires="v">
                <p:oleObj spid="_x0000_s7375" name="Equation" r:id="rId4" imgW="863280" imgH="431640" progId="Equation.3">
                  <p:embed/>
                </p:oleObj>
              </mc:Choice>
              <mc:Fallback>
                <p:oleObj name="Equation" r:id="rId4" imgW="86328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466975"/>
                        <a:ext cx="2286000" cy="1143000"/>
                      </a:xfrm>
                      <a:prstGeom prst="rect">
                        <a:avLst/>
                      </a:prstGeom>
                      <a:solidFill>
                        <a:srgbClr val="FFFFFF"/>
                      </a:solidFill>
                    </p:spPr>
                  </p:pic>
                </p:oleObj>
              </mc:Fallback>
            </mc:AlternateContent>
          </a:graphicData>
        </a:graphic>
      </p:graphicFrame>
      <p:sp>
        <p:nvSpPr>
          <p:cNvPr id="7"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8"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9"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LISTA DE MÉRITO</a:t>
            </a:r>
          </a:p>
        </p:txBody>
      </p:sp>
    </p:spTree>
    <p:extLst>
      <p:ext uri="{BB962C8B-B14F-4D97-AF65-F5344CB8AC3E}">
        <p14:creationId xmlns:p14="http://schemas.microsoft.com/office/powerpoint/2010/main" val="6760278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p:cNvSpPr>
            <a:spLocks noGrp="1" noChangeArrowheads="1"/>
          </p:cNvSpPr>
          <p:nvPr>
            <p:ph type="body" idx="1"/>
          </p:nvPr>
        </p:nvSpPr>
        <p:spPr>
          <a:xfrm>
            <a:off x="520915" y="1414462"/>
            <a:ext cx="11187113" cy="3886200"/>
          </a:xfrm>
        </p:spPr>
        <p:txBody>
          <a:bodyPr/>
          <a:lstStyle/>
          <a:p>
            <a:pPr algn="just" eaLnBrk="1" hangingPunct="1">
              <a:buFontTx/>
              <a:buNone/>
            </a:pPr>
            <a:r>
              <a:rPr lang="es-DO" sz="2400" b="1" dirty="0"/>
              <a:t>   </a:t>
            </a:r>
            <a:r>
              <a:rPr lang="es-DO" sz="2400" dirty="0"/>
              <a:t>El modelo de despacho por orden de mérito o de lista de prioridad, considera el costo variable de despacho como una constante independiente del nivel de carga de la unidad.</a:t>
            </a:r>
          </a:p>
          <a:p>
            <a:pPr algn="just" eaLnBrk="1" hangingPunct="1">
              <a:buFontTx/>
              <a:buNone/>
            </a:pPr>
            <a:r>
              <a:rPr lang="es-DO" sz="2400" dirty="0"/>
              <a:t> </a:t>
            </a:r>
          </a:p>
          <a:p>
            <a:pPr algn="just" eaLnBrk="1" hangingPunct="1">
              <a:buFontTx/>
              <a:buNone/>
            </a:pPr>
            <a:r>
              <a:rPr lang="es-DO" sz="2400" dirty="0"/>
              <a:t>   En un instante dado , en ausencia de restricciones,  la forma óptima de operar un sistema térmico puro es cargar las unidades en el orden de sus costos variables crecientes.</a:t>
            </a:r>
          </a:p>
        </p:txBody>
      </p:sp>
      <p:sp>
        <p:nvSpPr>
          <p:cNvPr id="6"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8"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LISTA DE MÉRITO</a:t>
            </a:r>
          </a:p>
        </p:txBody>
      </p:sp>
      <p:pic>
        <p:nvPicPr>
          <p:cNvPr id="2" name="Imagen 1"/>
          <p:cNvPicPr>
            <a:picLocks noChangeAspect="1"/>
          </p:cNvPicPr>
          <p:nvPr/>
        </p:nvPicPr>
        <p:blipFill>
          <a:blip r:embed="rId4"/>
          <a:stretch>
            <a:fillRect/>
          </a:stretch>
        </p:blipFill>
        <p:spPr>
          <a:xfrm>
            <a:off x="4252333" y="3733800"/>
            <a:ext cx="3724275" cy="3124200"/>
          </a:xfrm>
          <a:prstGeom prst="rect">
            <a:avLst/>
          </a:prstGeom>
        </p:spPr>
      </p:pic>
    </p:spTree>
    <p:extLst>
      <p:ext uri="{BB962C8B-B14F-4D97-AF65-F5344CB8AC3E}">
        <p14:creationId xmlns:p14="http://schemas.microsoft.com/office/powerpoint/2010/main" val="171423561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8"/>
          <p:cNvSpPr/>
          <p:nvPr/>
        </p:nvSpPr>
        <p:spPr>
          <a:xfrm>
            <a:off x="-24750" y="-47118"/>
            <a:ext cx="12231038" cy="1152886"/>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5"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389631"/>
            <a:ext cx="2214332" cy="622300"/>
          </a:xfrm>
          <a:prstGeom prst="rect">
            <a:avLst/>
          </a:prstGeom>
        </p:spPr>
      </p:pic>
      <p:sp>
        <p:nvSpPr>
          <p:cNvPr id="6" name="Rectangle 4"/>
          <p:cNvSpPr/>
          <p:nvPr/>
        </p:nvSpPr>
        <p:spPr>
          <a:xfrm>
            <a:off x="-39038" y="-32829"/>
            <a:ext cx="545665" cy="1152886"/>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p:cNvSpPr txBox="1">
            <a:spLocks/>
          </p:cNvSpPr>
          <p:nvPr/>
        </p:nvSpPr>
        <p:spPr>
          <a:xfrm>
            <a:off x="520915" y="209292"/>
            <a:ext cx="8994561" cy="6024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DO" sz="2400" b="1" dirty="0">
                <a:solidFill>
                  <a:srgbClr val="1C4584"/>
                </a:solidFill>
              </a:rPr>
              <a:t>LISTA DE MÉRITO</a:t>
            </a:r>
          </a:p>
        </p:txBody>
      </p:sp>
      <p:pic>
        <p:nvPicPr>
          <p:cNvPr id="8" name="Imagen 7"/>
          <p:cNvPicPr>
            <a:picLocks noChangeAspect="1"/>
          </p:cNvPicPr>
          <p:nvPr/>
        </p:nvPicPr>
        <p:blipFill>
          <a:blip r:embed="rId4"/>
          <a:stretch>
            <a:fillRect/>
          </a:stretch>
        </p:blipFill>
        <p:spPr>
          <a:xfrm>
            <a:off x="1203996" y="1218333"/>
            <a:ext cx="8311480" cy="5141848"/>
          </a:xfrm>
          <a:prstGeom prst="rect">
            <a:avLst/>
          </a:prstGeom>
          <a:ln>
            <a:solidFill>
              <a:schemeClr val="accent1"/>
            </a:solidFill>
          </a:ln>
        </p:spPr>
      </p:pic>
    </p:spTree>
    <p:extLst>
      <p:ext uri="{BB962C8B-B14F-4D97-AF65-F5344CB8AC3E}">
        <p14:creationId xmlns:p14="http://schemas.microsoft.com/office/powerpoint/2010/main" val="35885218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18"/>
          <p:cNvSpPr/>
          <p:nvPr/>
        </p:nvSpPr>
        <p:spPr>
          <a:xfrm>
            <a:off x="-62074" y="-47115"/>
            <a:ext cx="12246352" cy="1131021"/>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9813" y="275327"/>
            <a:ext cx="2276475" cy="639764"/>
          </a:xfrm>
          <a:prstGeom prst="rect">
            <a:avLst/>
          </a:prstGeom>
        </p:spPr>
      </p:pic>
      <p:sp>
        <p:nvSpPr>
          <p:cNvPr id="8" name="Rectangle 2"/>
          <p:cNvSpPr txBox="1">
            <a:spLocks noChangeArrowheads="1"/>
          </p:cNvSpPr>
          <p:nvPr/>
        </p:nvSpPr>
        <p:spPr>
          <a:xfrm>
            <a:off x="649502" y="131885"/>
            <a:ext cx="9452622" cy="9266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002060"/>
                </a:solidFill>
                <a:latin typeface="Knockout 29 Junior Liteweight"/>
                <a:ea typeface="+mn-ea"/>
                <a:cs typeface="+mn-cs"/>
              </a:rPr>
              <a:t>FIN DE LA PRESENTACIÓN</a:t>
            </a:r>
          </a:p>
        </p:txBody>
      </p:sp>
      <p:sp>
        <p:nvSpPr>
          <p:cNvPr id="160773" name="Rectangle 5"/>
          <p:cNvSpPr>
            <a:spLocks noChangeArrowheads="1"/>
          </p:cNvSpPr>
          <p:nvPr/>
        </p:nvSpPr>
        <p:spPr bwMode="auto">
          <a:xfrm>
            <a:off x="1981200" y="2971800"/>
            <a:ext cx="8229600" cy="1143000"/>
          </a:xfrm>
          <a:prstGeom prst="rect">
            <a:avLst/>
          </a:prstGeom>
          <a:noFill/>
          <a:ln w="9525">
            <a:noFill/>
            <a:miter lim="800000"/>
            <a:headEnd/>
            <a:tailEnd/>
          </a:ln>
        </p:spPr>
        <p:txBody>
          <a:bodyPr anchor="ctr"/>
          <a:lstStyle/>
          <a:p>
            <a:pPr algn="ctr" eaLnBrk="0" hangingPunct="0"/>
            <a:r>
              <a:rPr lang="en-US" sz="4400" dirty="0">
                <a:solidFill>
                  <a:schemeClr val="tx2"/>
                </a:solidFill>
              </a:rPr>
              <a:t>Gracias !!!</a:t>
            </a:r>
          </a:p>
        </p:txBody>
      </p:sp>
      <p:sp>
        <p:nvSpPr>
          <p:cNvPr id="5" name="Rectangle 4"/>
          <p:cNvSpPr/>
          <p:nvPr/>
        </p:nvSpPr>
        <p:spPr>
          <a:xfrm>
            <a:off x="-40064" y="-18541"/>
            <a:ext cx="560979" cy="1131021"/>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448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0773"/>
                                        </p:tgtEl>
                                        <p:attrNameLst>
                                          <p:attrName>style.visibility</p:attrName>
                                        </p:attrNameLst>
                                      </p:cBhvr>
                                      <p:to>
                                        <p:strVal val="visible"/>
                                      </p:to>
                                    </p:set>
                                    <p:anim calcmode="lin" valueType="num">
                                      <p:cBhvr additive="base">
                                        <p:cTn id="7" dur="500" fill="hold"/>
                                        <p:tgtEl>
                                          <p:spTgt spid="160773"/>
                                        </p:tgtEl>
                                        <p:attrNameLst>
                                          <p:attrName>ppt_x</p:attrName>
                                        </p:attrNameLst>
                                      </p:cBhvr>
                                      <p:tavLst>
                                        <p:tav tm="0">
                                          <p:val>
                                            <p:strVal val="0-#ppt_w/2"/>
                                          </p:val>
                                        </p:tav>
                                        <p:tav tm="100000">
                                          <p:val>
                                            <p:strVal val="#ppt_x"/>
                                          </p:val>
                                        </p:tav>
                                      </p:tavLst>
                                    </p:anim>
                                    <p:anim calcmode="lin" valueType="num">
                                      <p:cBhvr additive="base">
                                        <p:cTn id="8" dur="500" fill="hold"/>
                                        <p:tgtEl>
                                          <p:spTgt spid="1607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3"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SLIDEMASTERID" val="1387d5b2ccd34c969fe4a64d1cd6767b:345"/>
  <p:tag name="SLIDENAME" val="Q&amp;A_QSlide"/>
  <p:tag name="SLIDEID" val="345"/>
  <p:tag name="AUTOALIGNMENT" val="True"/>
  <p:tag name="CHARTTYPE" val="Horizontal"/>
  <p:tag name="GRAPHWIDTH" val="550"/>
  <p:tag name="FIRSTEDIT" val="3"/>
  <p:tag name="MAXLINECOUNT" val="1"/>
  <p:tag name="MESSAGEDISPLAYEDMULTILINE" val="False"/>
  <p:tag name="MESSAGEDISPLAYEDFORBAR" val="False"/>
  <p:tag name="VALIDANSWERS" val="5"/>
  <p:tag name="ISPOLLED" val="No"/>
  <p:tag name="ISIMAGESASSOCIATED" val="No"/>
</p:tagLst>
</file>

<file path=ppt/tags/tag2.xml><?xml version="1.0" encoding="utf-8"?>
<p:tagLst xmlns:a="http://schemas.openxmlformats.org/drawingml/2006/main" xmlns:r="http://schemas.openxmlformats.org/officeDocument/2006/relationships" xmlns:p="http://schemas.openxmlformats.org/presentationml/2006/main">
  <p:tag name="SLIDEMASTERID" val="1387d5b2ccd34c969fe4a64d1cd6767b:345"/>
  <p:tag name="SLIDENAME" val="Q&amp;A_QSlide"/>
  <p:tag name="SLIDEID" val="345"/>
  <p:tag name="AUTOALIGNMENT" val="True"/>
  <p:tag name="CHARTTYPE" val="Horizontal"/>
  <p:tag name="GRAPHWIDTH" val="550"/>
  <p:tag name="FIRSTEDIT" val="3"/>
  <p:tag name="MAXLINECOUNT" val="1"/>
  <p:tag name="MESSAGEDISPLAYEDMULTILINE" val="False"/>
  <p:tag name="MESSAGEDISPLAYEDFORBAR" val="False"/>
  <p:tag name="VALIDANSWERS" val="5"/>
  <p:tag name="ISPOLLED" val="No"/>
  <p:tag name="ISIMAGESASSOCIATED" val="No"/>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2830</TotalTime>
  <Words>5158</Words>
  <Application>Microsoft Office PowerPoint</Application>
  <PresentationFormat>Widescreen</PresentationFormat>
  <Paragraphs>967</Paragraphs>
  <Slides>125</Slides>
  <Notes>52</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4</vt:i4>
      </vt:variant>
      <vt:variant>
        <vt:lpstr>Slide Titles</vt:lpstr>
      </vt:variant>
      <vt:variant>
        <vt:i4>125</vt:i4>
      </vt:variant>
    </vt:vector>
  </HeadingPairs>
  <TitlesOfParts>
    <vt:vector size="141" baseType="lpstr">
      <vt:lpstr>Malgun Gothic</vt:lpstr>
      <vt:lpstr>Arial</vt:lpstr>
      <vt:lpstr>Calibri</vt:lpstr>
      <vt:lpstr>Calibri Light</vt:lpstr>
      <vt:lpstr>Franklin Gothic Book</vt:lpstr>
      <vt:lpstr>Knockout 29 Junior Liteweight</vt:lpstr>
      <vt:lpstr>Knockout 49 Liteweight</vt:lpstr>
      <vt:lpstr>Segoe UI Semilight</vt:lpstr>
      <vt:lpstr>Times New Roman</vt:lpstr>
      <vt:lpstr>Verdana</vt:lpstr>
      <vt:lpstr>Wingdings</vt:lpstr>
      <vt:lpstr>Office Theme</vt:lpstr>
      <vt:lpstr>Ecuación</vt:lpstr>
      <vt:lpstr>Chart</vt:lpstr>
      <vt:lpstr>Equation</vt:lpstr>
      <vt:lpstr>Equation.3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Flujos de caja proyecto generación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Datos de Generación- Costos Variables de Despacho, Disponibilidad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EJEMPLO DE APLICACIÓN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Lista de Mérito para la Operación en Tiempo Real</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DELL</cp:lastModifiedBy>
  <cp:revision>220</cp:revision>
  <dcterms:created xsi:type="dcterms:W3CDTF">2018-01-10T14:27:01Z</dcterms:created>
  <dcterms:modified xsi:type="dcterms:W3CDTF">2019-03-13T14:42:51Z</dcterms:modified>
</cp:coreProperties>
</file>